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51" r:id="rId1"/>
  </p:sldMasterIdLst>
  <p:notesMasterIdLst>
    <p:notesMasterId r:id="rId44"/>
  </p:notesMasterIdLst>
  <p:handoutMasterIdLst>
    <p:handoutMasterId r:id="rId45"/>
  </p:handoutMasterIdLst>
  <p:sldIdLst>
    <p:sldId id="870" r:id="rId2"/>
    <p:sldId id="840" r:id="rId3"/>
    <p:sldId id="942" r:id="rId4"/>
    <p:sldId id="1017" r:id="rId5"/>
    <p:sldId id="1018" r:id="rId6"/>
    <p:sldId id="1019" r:id="rId7"/>
    <p:sldId id="1023" r:id="rId8"/>
    <p:sldId id="1024" r:id="rId9"/>
    <p:sldId id="1020" r:id="rId10"/>
    <p:sldId id="1026" r:id="rId11"/>
    <p:sldId id="1025" r:id="rId12"/>
    <p:sldId id="1021" r:id="rId13"/>
    <p:sldId id="1027" r:id="rId14"/>
    <p:sldId id="945" r:id="rId15"/>
    <p:sldId id="946" r:id="rId16"/>
    <p:sldId id="944" r:id="rId17"/>
    <p:sldId id="947" r:id="rId18"/>
    <p:sldId id="948" r:id="rId19"/>
    <p:sldId id="949" r:id="rId20"/>
    <p:sldId id="950" r:id="rId21"/>
    <p:sldId id="1028" r:id="rId22"/>
    <p:sldId id="1032" r:id="rId23"/>
    <p:sldId id="951" r:id="rId24"/>
    <p:sldId id="952" r:id="rId25"/>
    <p:sldId id="953" r:id="rId26"/>
    <p:sldId id="954" r:id="rId27"/>
    <p:sldId id="943" r:id="rId28"/>
    <p:sldId id="1033" r:id="rId29"/>
    <p:sldId id="1034" r:id="rId30"/>
    <p:sldId id="1035" r:id="rId31"/>
    <p:sldId id="1036" r:id="rId32"/>
    <p:sldId id="1037" r:id="rId33"/>
    <p:sldId id="1038" r:id="rId34"/>
    <p:sldId id="1039" r:id="rId35"/>
    <p:sldId id="1040" r:id="rId36"/>
    <p:sldId id="1041" r:id="rId37"/>
    <p:sldId id="1003" r:id="rId38"/>
    <p:sldId id="1011" r:id="rId39"/>
    <p:sldId id="1012" r:id="rId40"/>
    <p:sldId id="1013" r:id="rId41"/>
    <p:sldId id="1014" r:id="rId42"/>
    <p:sldId id="941" r:id="rId43"/>
  </p:sldIdLst>
  <p:sldSz cx="9144000" cy="6858000" type="letter"/>
  <p:notesSz cx="6858000" cy="9199563"/>
  <p:defaultTextStyle>
    <a:defPPr>
      <a:defRPr lang="en-US"/>
    </a:defPPr>
    <a:lvl1pPr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buClr>
        <a:srgbClr val="0000FF"/>
      </a:buClr>
      <a:buSzPct val="75000"/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0000"/>
    <a:srgbClr val="CC66FF"/>
    <a:srgbClr val="CC3399"/>
    <a:srgbClr val="000099"/>
    <a:srgbClr val="003399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8" autoAdjust="0"/>
    <p:restoredTop sz="91098" autoAdjust="0"/>
  </p:normalViewPr>
  <p:slideViewPr>
    <p:cSldViewPr>
      <p:cViewPr varScale="1">
        <p:scale>
          <a:sx n="63" d="100"/>
          <a:sy n="63" d="100"/>
        </p:scale>
        <p:origin x="47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>
      <p:cViewPr varScale="1">
        <p:scale>
          <a:sx n="40" d="100"/>
          <a:sy n="40" d="100"/>
        </p:scale>
        <p:origin x="-1488" y="-84"/>
      </p:cViewPr>
      <p:guideLst>
        <p:guide orient="horz" pos="289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27EE8F6-2961-42A8-AFA4-CD0B7DD35B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335AC29-B080-4FE1-B761-2D81016672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ctr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52D28A44-DAC6-4899-A31A-21255F0836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8E3A7694-A06B-4E38-8121-59F7326DC6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6387B262-E95B-4B61-8DAD-E31E5CD58E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EFC3DAA-589E-469C-99CD-6070468048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33C4287-5D9D-48BA-B2C5-F4F7FFA031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BF5D47F-BA21-456C-A31D-E69328B06D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0138" y="682625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1C9E89C1-5813-441C-AAF0-A4EF97268D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02138"/>
            <a:ext cx="5029200" cy="4098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E1B8CED1-CE09-4A2C-832A-A4736C1948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D211A27B-5940-4017-87FB-4400A905A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8075"/>
            <a:ext cx="2971800" cy="455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748" tIns="45875" rIns="91748" bIns="45875" numCol="1" anchor="b" anchorCtr="0" compatLnSpc="1">
            <a:prstTxWarp prst="textNoShape">
              <a:avLst/>
            </a:prstTxWarp>
          </a:bodyPr>
          <a:lstStyle>
            <a:lvl1pPr algn="r" defTabSz="917575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5EDB106D-19A9-432D-A68B-6D0DACF103A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8EB30C06-3342-4653-A241-FC5CB57CAC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8A8F9DC-DC1A-4B07-A954-B2B84C9F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4A661104-89C0-458B-BFC7-981A55F5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39E03C-339C-4030-9ACB-22D25077DA66}" type="slidenum">
              <a:rPr lang="zh-CN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C009F512-A467-46F5-9496-9DF0196AC4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50ABF81D-C904-4294-8D9D-A595D6EF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2673479F-DD01-46F0-89CC-E05D97BEE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8957CD-C0DB-4A81-8795-01EBC2CAB3F1}" type="slidenum">
              <a:rPr lang="zh-CN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8CBF3C6A-EBBE-4EAA-A7F3-2204632437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3E0B4398-3CAC-41D4-9596-2FCADEDF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B66C7BC7-483E-4A68-A214-A3066A90F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431D92-238E-48CB-A83A-ACAE2B6D864C}" type="slidenum">
              <a:rPr lang="zh-CN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66451FAC-8728-41A1-ADA3-4093A0BAA4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2E8A3591-AF47-4525-8E94-07D17AFC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7A7ADF8D-5CC4-4C98-B30A-53B7A34BD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565E2A-D8E5-4AD3-BB8F-C08C3A602A1F}" type="slidenum">
              <a:rPr lang="zh-CN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C552678D-6A54-4AEB-8221-88181C43CE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20B765EF-1987-45C4-8C7E-83C679DB3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273D213-B522-4B2F-AD9B-617E8FAD5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02625C-5B5B-4816-ACA9-D8535101B04F}" type="slidenum">
              <a:rPr lang="zh-CN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E739ADB1-871E-4FA7-8BC7-207A6DF682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B1E9071F-7D38-42B1-B752-AC5C26CC0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1DD06C7D-D8AA-46C9-86B3-C841F7750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6FB284-27B5-49DC-A606-A2E078F648F8}" type="slidenum">
              <a:rPr lang="zh-CN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37A38F7C-2C57-4733-A759-2359EC0DE1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161E9553-3533-436B-84EA-286229CB2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33BB7A5C-B71C-4C2A-9CD1-C57C681F3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4D88D8-E076-4279-993C-B9941677C983}" type="slidenum">
              <a:rPr lang="zh-CN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9C2E4B62-AAA2-4A87-B643-9988167809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5258F946-C5F1-4572-B29F-EE5F644CF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A351F80E-1157-40C2-88EC-E191DB44E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070AF9-484F-4789-A88A-BAC5F81A684C}" type="slidenum">
              <a:rPr lang="zh-CN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1CCB9A0F-1680-45A9-A767-516EE841E5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67A1DBD3-8EC5-42FE-9482-C961B1C5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B2868F28-E157-4365-B6E5-B46BBC44E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0A7007-D33D-498F-95BD-9C78705DDFF0}" type="slidenum">
              <a:rPr lang="zh-CN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B7192C87-4A8E-46AB-BBCC-B9F8649636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939325A9-C762-43F7-8D51-E4D41551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46C63F16-36D5-4069-9DFD-6B05AAF02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18FC9A-C2D3-43F7-9E04-0502B00E1B4A}" type="slidenum">
              <a:rPr lang="zh-CN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CE4309D-0431-4219-8814-3CAA48499F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6690BE91-D562-461E-B35C-16D4E527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59BD5555-F2FA-4C2B-A544-AB03DD971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7B7989-C582-4A32-B3AF-76F5E15914EA}" type="slidenum">
              <a:rPr lang="zh-CN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176C4E68-A830-4146-B07B-E71F9D9B44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9B94BB49-F6A2-477F-B54B-280547CB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77A39E86-125A-4906-B038-467D325D8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42B524-BAD1-4BE1-8C9A-99E296F4F718}" type="slidenum">
              <a:rPr lang="zh-CN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8ED3798C-4D7B-4294-A18C-779D0BE1E3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F0E6C5A9-0C6B-4B2F-AE76-47555944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8711724-79E7-46CE-9B88-CF8D1E91F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4FC10C-5D6A-4DF7-A31A-5F484AABA495}" type="slidenum">
              <a:rPr lang="zh-CN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F7AA8A45-CA2A-42A8-B0A4-522F55E532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360D93C0-6ACD-4A42-8EDA-C72F5044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B01B0FFA-84B8-4D1E-BDF8-475C0244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73A908-852E-4D35-BFD7-28E6BFCAF1D8}" type="slidenum">
              <a:rPr lang="zh-CN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B3A380E8-F203-445A-BBEC-67043641FB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BE7EE394-379B-44C9-A95E-1B599E53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38245AA6-8BB8-4997-9103-017CE031B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F245A1-079E-4D5D-9634-DFA1734524B5}" type="slidenum">
              <a:rPr lang="zh-CN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0F9BD4D8-9836-4219-B48D-4598E89C54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D38D089A-39B4-4F89-ACDE-9D5001D4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23CD8E57-ADF4-4A09-9CEA-3FC1467FA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80E2C8-41A5-4097-B534-FAD9B02A97BF}" type="slidenum">
              <a:rPr lang="zh-CN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3E04CCCB-D7BC-4BB2-A35F-CE361F829A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F3F09E0A-FB01-4967-91BE-6008F2D6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16EB6F21-120C-481B-99D0-CB045C515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AC8E8D-2C18-4A9D-A995-A8B800F9F6C6}" type="slidenum">
              <a:rPr lang="zh-CN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D44872C7-3721-483E-9574-E7681520DC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CD0A7784-A5D3-4020-8D93-AE3E36247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4B40CE5B-2E0E-4AC4-BB8E-3D2AD7F1C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69DFB6-196C-49CA-9826-8F1A656BB981}" type="slidenum">
              <a:rPr lang="zh-CN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959474EE-F339-45E9-8C82-BF9B1ED0A9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EF4AA6B0-40C0-4016-A089-2C8F4539B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7D3A649F-74B8-4694-9E8F-1AE49A4FA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983AC4-A566-49A8-BC26-241334EFFF45}" type="slidenum">
              <a:rPr lang="zh-CN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754063DE-A88F-4A6C-AB39-EDA290BAFE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8B2BD0C0-25C6-4A36-BF22-E3D32545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6808E6C4-A881-4AE0-A9E9-2CEF01F50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EF0E9A-B95C-43D3-ACAC-592853F27E19}" type="slidenum">
              <a:rPr lang="zh-CN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1228D178-F634-4263-9879-63E9FCFC70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2C9AD788-0256-4797-A6F2-2758CF310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9181AF9F-163E-48B9-BF76-AD4A194B1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4B2F51-74B8-441D-8DCC-6B06B027E124}" type="slidenum">
              <a:rPr lang="zh-CN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00EC1A75-E93E-4027-BA11-5868E0BFB6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977BF3DC-04EA-43BF-AAAA-99CDF05D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1DFDAF7B-575B-40F1-92F1-FACED73AB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F1507F-8521-4BA9-AE34-288AD001CC9A}" type="slidenum">
              <a:rPr lang="zh-CN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D8188D6B-9765-4A7C-896B-DF683A01D8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4D54DCC3-4F05-45B7-A3E7-2376665F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6D7956D-DD75-436B-9DA0-C17848385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F5F58A-3AB0-405A-A39D-412E708A4F04}" type="slidenum">
              <a:rPr lang="zh-CN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DD9E235D-79B2-4B1D-A3B1-21BC37D658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FAC3926A-2220-41A3-BFCA-A94094215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92DF01CF-7266-4EA5-BC5F-791CD18CDA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29EC2E-A382-4A3E-BF2B-F5681B50B531}" type="slidenum">
              <a:rPr lang="zh-CN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22AE2853-1D44-4511-A44B-24E3BF07C2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F29ED258-A54F-45A2-B106-830F209F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0F0DCB82-FA0F-4264-BE4A-ED0577D57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272DAC-A987-45DD-B47D-2F5ED05B77C4}" type="slidenum">
              <a:rPr lang="zh-CN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B71AEF3C-2824-4049-B920-10099F66D3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465ECDDD-446F-4D6D-B5CA-B7B4BED73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B3AD471F-CB73-41C9-AB4C-BA534459B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D18FC0-9277-4C9C-BA10-AE083308B554}" type="slidenum">
              <a:rPr lang="zh-CN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88B5C7FB-7447-464C-9F62-6AC77F81BA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A3AA41A9-F262-4378-8D74-146B68BE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76A6FCD8-7377-478D-86F7-3589098E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82A22B-6255-4EAF-8C54-351A0EBD1CA5}" type="slidenum">
              <a:rPr lang="zh-CN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816F2587-A925-4494-A5F6-A6209E9E2E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324A2BAA-189C-4868-94F4-928F0647A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5CBC2082-AB9F-424D-833D-7A81DBB11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994D1F-29A6-48B5-A242-F9F077BF7BDD}" type="slidenum">
              <a:rPr lang="zh-CN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FB5B7310-2FF7-451E-959B-333A7AA576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C4EB6694-5EF8-48E3-8934-3E71AE88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93F1719F-505A-487E-9C4D-6EA80A67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3EC051-87D9-4A5E-8F17-483B35A05DA9}" type="slidenum">
              <a:rPr lang="zh-CN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B423F011-F232-430F-94F0-C3DB1B9DD5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D25DA324-3F27-4467-9F4E-36EE85DEC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6501A717-749C-4766-BACA-29AAA4013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634F4F-A9D9-44E1-B82C-AF2C19412099}" type="slidenum">
              <a:rPr lang="zh-CN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5CCCE493-5633-4C0B-855C-24FD0FAAB3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B4B5D28B-AA5F-42A8-8516-A8EFAF7F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E6ED5D3F-0CCB-4F6B-9BF1-AD052A00B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E30EE-B381-4835-BCAE-ECD63C171AF3}" type="slidenum">
              <a:rPr lang="zh-CN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9E892BDD-47D3-42F9-ACB4-670583EC06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948B95D7-6023-42F9-9C5C-ADB22ACA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AF9DA4BF-9A23-4B77-9051-D7524A6FD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EF4A75-FE5E-44F8-A636-B54B37A91C37}" type="slidenum">
              <a:rPr lang="zh-CN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26742C53-F64E-48C4-91C6-C33F50755F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176D6C12-E95B-4006-9D7A-8615FF0BC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5240EC97-56CD-4E6C-88B5-814593B21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9ED4A7-1CD6-4544-875F-23BA72BEA487}" type="slidenum">
              <a:rPr lang="zh-CN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E94F693F-9A8C-42F6-8B4E-61CA0E26A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63711301-8835-4FF8-9E5B-5905FD32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C4D71D24-DF31-44CE-BEB9-1D0712939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044D8C-0583-43A9-8213-37B6440BBA2C}" type="slidenum">
              <a:rPr lang="zh-CN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4D5F9FB8-AD7F-4AFB-A8F2-D779192DC2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68AD2851-D40E-4FD8-A891-BBA73C07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92ED5289-8432-45ED-942E-7A966AF10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C2A14B-F41C-4C69-BE85-BCAD2181E34D}" type="slidenum">
              <a:rPr lang="zh-CN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423919F3-0D9C-4A23-91EC-DE21928A5E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D5F80A3A-B9C0-434D-BF89-2C59BD59E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F038C57B-7058-4DE5-A263-3EB1074E8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CBE058-3A9B-4523-8880-72C521E959E2}" type="slidenum">
              <a:rPr lang="zh-CN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E36C5AAF-7BF4-4DDB-92D8-762DE1A8BA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5F2BF08F-DCD9-4546-8FD8-A730DE07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4D58013A-7E01-43FC-A73C-55752B899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901615-8CA0-4B94-A299-79F47F369814}" type="slidenum">
              <a:rPr lang="zh-CN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29F661F2-8B58-44C1-B37E-7489E803F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B88C0982-8369-49A1-9F96-BBB7710F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AD21D853-8BD7-424F-A02A-02911D11B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24F240-B26E-4EF7-B5B2-3D1BD12FA3DC}" type="slidenum">
              <a:rPr lang="zh-CN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96ABE91D-54CF-4E10-A414-C02FEE4EE3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B5B2D262-9317-4C61-9B57-52D7116A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ECDE16CF-8FD7-4132-8D49-A0A4A6068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E18862-178C-48ED-BF8D-BD5943B80C9A}" type="slidenum">
              <a:rPr lang="zh-CN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1D88989A-91A8-44A0-BECB-4DB23198BD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51F83D8A-1905-4BCA-A1DC-D1914560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9DF303D3-20E6-4BB7-AE02-341DE4A25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E0D33-DE02-4F7B-B5E4-669FDE77E53D}" type="slidenum">
              <a:rPr lang="zh-CN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1603BA49-1699-46B9-8EC7-518F4E6B27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23846DFA-2465-4B2D-8D35-DE78E38E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2F8DFD83-94A6-4653-A876-2AB3C8514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FE712F-E646-4A11-91C5-0C15A1FF4E79}" type="slidenum">
              <a:rPr lang="zh-CN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B76BC856-7C17-461A-9812-654832B041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F843BA1-4397-4E5E-A980-3FAA4B8C5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550BC7F1-9CEF-4861-BAAB-9E4952CC4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D2A57C-5DC8-404B-B518-F1A583B70CF0}" type="slidenum">
              <a:rPr lang="zh-CN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D5A9BC-6545-4AF3-A6A1-0B1ACF539B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4D78B-B27A-4C93-9A69-63DF9D53CF8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19D8A5B-0F18-41FA-8C6F-49FF52C985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7612604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38452F-75A1-4DB2-ADA8-977BF697D0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C2699-CD88-4BEE-A6D6-793660DD159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767A427-CD6F-497E-9E47-C93A31E85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7045455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422275"/>
            <a:ext cx="1947863" cy="561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22275"/>
            <a:ext cx="5692775" cy="561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41FC41-9486-4EFD-97FC-CD69CF91A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9C65A6-87D5-4476-B538-82DB37BEA9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F594CFB-87A1-4F66-A25A-750F813343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121454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75F11A-B592-474E-B2C3-C7E93FDA22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57484-BF30-454C-8DF7-268AA570AC1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9EDDF3D-D17B-4F6D-8EE3-743C197D7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0871916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D33A4E-C7E7-48AD-832F-A8BB8AAA9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FB75E-4EFE-4EC0-A095-1659604FCD3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E8B3AF7-781F-4D9F-94CB-558B2A7435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3799031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5250"/>
            <a:ext cx="3810000" cy="4675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BC7DAC-9764-431C-9CAA-98ADB614E0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D5130-0287-4475-A5E9-1F6B8ABF2B2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D33C71C-FEED-49D8-BF63-346B4F127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546851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167419-91D3-4B2E-B8EB-EB3FC12FDF1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67009-B35C-436E-A415-40E8F2C9B1B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F5A6297-015B-4199-9E69-180B88FF9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525523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A9BC22-68EC-4D74-9257-011E329826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B93E91-15FF-405F-91EE-FD51B5B9BDB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B67B38-CD80-418A-9617-24C28E5D0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9181355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F3DA3F9-493D-489C-BFB9-44D0344997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9FBF9-2CCC-4CCA-9A8B-40F1B3A25F7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F7B1C45-FFA0-48BB-8071-FD1B5872E7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13106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4870E8-3B57-42F8-BDC0-3A7AEE1AD0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85B2C-D4CA-442C-8601-9870B1D313D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739D57E-AB2E-488C-90B0-CF9F71AFB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27947344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B44C01-3233-4F75-BF63-14734712AB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47ACC-5B2F-4F09-816D-D10A83BBE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B89617E-F11F-4B95-A9E6-5D65D60B52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  <p:extLst>
      <p:ext uri="{BB962C8B-B14F-4D97-AF65-F5344CB8AC3E}">
        <p14:creationId xmlns:p14="http://schemas.microsoft.com/office/powerpoint/2010/main" val="42823095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E5259A-0B73-4BC0-9B6D-9F528E35B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287338"/>
            <a:ext cx="8375650" cy="5857875"/>
          </a:xfrm>
          <a:prstGeom prst="rect">
            <a:avLst/>
          </a:prstGeom>
          <a:noFill/>
          <a:ln w="25400">
            <a:solidFill>
              <a:srgbClr val="99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Arial" charset="0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DC795CE2-958E-42CD-99D0-AF189FB691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77473B09-6B0B-4B63-AFC0-81640F2EDFA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AFA94562-2A32-4B20-B410-6DC56428C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6438" y="422275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EB512ED1-2D44-476C-A8D2-770A916E8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65250"/>
            <a:ext cx="7772400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 bbbbbbbbbbb bbbbbbbbbb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D53C8739-3E18-44AB-9F9E-51DE14E572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Haifeng Yu, CS5223, Some Contents Adapted (with permission) from © R.Ayani, G.Tan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u="sng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10000"/>
        </a:spcAft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8" name="Rectangle 4">
            <a:extLst>
              <a:ext uri="{FF2B5EF4-FFF2-40B4-BE49-F238E27FC236}">
                <a16:creationId xmlns:a16="http://schemas.microsoft.com/office/drawing/2014/main" id="{C673B401-DEAD-409E-8123-AA025B0E0D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CS5223</a:t>
            </a:r>
            <a:br>
              <a:rPr lang="en-US"/>
            </a:br>
            <a:r>
              <a:rPr lang="en-US"/>
              <a:t>Distributed Systems</a:t>
            </a:r>
            <a:endParaRPr lang="en-US" sz="2800"/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25F499B6-B15E-415C-9937-8FC01F27EF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971800"/>
          </a:xfrm>
        </p:spPr>
        <p:txBody>
          <a:bodyPr/>
          <a:lstStyle/>
          <a:p>
            <a:r>
              <a:rPr lang="en-US" altLang="en-US" dirty="0"/>
              <a:t>Lecture 5: Synchronization (Time and Clock) </a:t>
            </a:r>
          </a:p>
          <a:p>
            <a:endParaRPr lang="en-US" altLang="en-US" dirty="0"/>
          </a:p>
          <a:p>
            <a:r>
              <a:rPr lang="en-US" altLang="en-US" dirty="0"/>
              <a:t>Instructor: </a:t>
            </a:r>
            <a:r>
              <a:rPr lang="en-US" altLang="en-US" dirty="0" smtClean="0"/>
              <a:t>YU </a:t>
            </a:r>
            <a:r>
              <a:rPr lang="en-US" altLang="en-US" dirty="0" err="1" smtClean="0"/>
              <a:t>Haifeng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B3D70FB6-DC97-4765-83DF-D5D37A6E1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EC5ADFF1-DEC0-4C0E-930A-BAB30F2E70D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A8F5E972-D017-41A7-8EB4-622C51AD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22978" name="Rectangle 2">
            <a:extLst>
              <a:ext uri="{FF2B5EF4-FFF2-40B4-BE49-F238E27FC236}">
                <a16:creationId xmlns:a16="http://schemas.microsoft.com/office/drawing/2014/main" id="{EA369891-940F-49CD-B5D7-FF926CA59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NTP Continued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86C7F66-C9E4-406B-82FF-D3C955EC1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92213"/>
            <a:ext cx="7772400" cy="4675187"/>
          </a:xfrm>
        </p:spPr>
        <p:txBody>
          <a:bodyPr/>
          <a:lstStyle/>
          <a:p>
            <a:r>
              <a:rPr lang="en-US" altLang="en-US"/>
              <a:t>Does not make sense to synchronize with a inaccurate clock</a:t>
            </a:r>
          </a:p>
          <a:p>
            <a:pPr lvl="3"/>
            <a:endParaRPr lang="en-US" altLang="en-US"/>
          </a:p>
          <a:p>
            <a:r>
              <a:rPr lang="en-US" altLang="en-US"/>
              <a:t>Stratum-1 servers:</a:t>
            </a:r>
          </a:p>
          <a:p>
            <a:pPr lvl="1"/>
            <a:r>
              <a:rPr lang="en-US" altLang="en-US"/>
              <a:t>Servers with UTC receiver or atimic clocks </a:t>
            </a:r>
          </a:p>
          <a:p>
            <a:pPr lvl="3"/>
            <a:endParaRPr lang="en-US" altLang="en-US"/>
          </a:p>
          <a:p>
            <a:r>
              <a:rPr lang="en-US" altLang="en-US"/>
              <a:t>Machines synchronize with Startum-1 servers become stratum-2</a:t>
            </a:r>
          </a:p>
          <a:p>
            <a:pPr lvl="1"/>
            <a:r>
              <a:rPr lang="en-US" altLang="en-US"/>
              <a:t>And so on…</a:t>
            </a:r>
          </a:p>
          <a:p>
            <a:pPr lvl="3"/>
            <a:endParaRPr lang="en-US" altLang="en-US"/>
          </a:p>
          <a:p>
            <a:r>
              <a:rPr lang="en-US" altLang="en-US"/>
              <a:t>Current worldwide NTP accuracy</a:t>
            </a:r>
          </a:p>
          <a:p>
            <a:pPr lvl="1"/>
            <a:r>
              <a:rPr lang="en-US" altLang="en-US"/>
              <a:t>1 to 50 milliseconds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DC390D58-F5AE-4913-979D-42FF0CBABE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E5D3200-6ECE-4E9B-8DB8-7AF4FE40C9E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Footer Placeholder 4">
            <a:extLst>
              <a:ext uri="{FF2B5EF4-FFF2-40B4-BE49-F238E27FC236}">
                <a16:creationId xmlns:a16="http://schemas.microsoft.com/office/drawing/2014/main" id="{7B8A24A1-7D95-4E16-9F8C-C0C8A12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21954" name="Rectangle 2">
            <a:extLst>
              <a:ext uri="{FF2B5EF4-FFF2-40B4-BE49-F238E27FC236}">
                <a16:creationId xmlns:a16="http://schemas.microsoft.com/office/drawing/2014/main" id="{C624BB99-0185-4D93-83C9-1A9B00A80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Berkeley Algorithm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F8BEA32-CEE2-4BC0-B44F-DED0996B9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Assumptions</a:t>
            </a:r>
          </a:p>
          <a:p>
            <a:pPr lvl="1"/>
            <a:r>
              <a:rPr lang="en-US" altLang="en-US"/>
              <a:t>Network delay = 0</a:t>
            </a:r>
          </a:p>
          <a:p>
            <a:pPr lvl="1"/>
            <a:r>
              <a:rPr lang="en-US" altLang="en-US"/>
              <a:t>Usually for cases where no machine has the “accurate time”</a:t>
            </a:r>
          </a:p>
          <a:p>
            <a:pPr lvl="1"/>
            <a:endParaRPr lang="en-US" altLang="en-US"/>
          </a:p>
          <a:p>
            <a:r>
              <a:rPr lang="en-US" altLang="en-US"/>
              <a:t>Idea: </a:t>
            </a:r>
            <a:r>
              <a:rPr lang="en-US" altLang="en-US">
                <a:solidFill>
                  <a:schemeClr val="hlink"/>
                </a:solidFill>
              </a:rPr>
              <a:t>Hope that the clock drifts on different machines will cancel out </a:t>
            </a:r>
          </a:p>
          <a:p>
            <a:pPr lvl="1"/>
            <a:endParaRPr lang="en-US" alt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F92B8DAD-6BE6-4B92-A9FA-F2F9907E6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92C1D1F-A568-457A-B8DD-2B480AA3833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1A118FF5-601E-468F-81B4-8876EA56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17858" name="Rectangle 2">
            <a:extLst>
              <a:ext uri="{FF2B5EF4-FFF2-40B4-BE49-F238E27FC236}">
                <a16:creationId xmlns:a16="http://schemas.microsoft.com/office/drawing/2014/main" id="{3E557552-5545-4591-9D8C-8B701CC7E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Berkeley Algorithm: Example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68F3E8EF-E0C3-4A31-B5E8-6D590433B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566862"/>
            <a:ext cx="81153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E54F608-01E1-4426-A6EE-00BFCA0F1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AE9D24C-D75A-4546-98AB-E15458EF1A9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B1458F43-70A1-4FAA-A665-10DEEF9E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24002" name="Rectangle 2">
            <a:extLst>
              <a:ext uri="{FF2B5EF4-FFF2-40B4-BE49-F238E27FC236}">
                <a16:creationId xmlns:a16="http://schemas.microsoft.com/office/drawing/2014/main" id="{443FDD20-9DDF-4056-8EE9-6880C6BB4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Berkeley Algorithm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A383314-82F3-4A5C-A6DC-06B47E910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Quite straight-forward</a:t>
            </a:r>
          </a:p>
          <a:p>
            <a:endParaRPr lang="en-US" altLang="en-US"/>
          </a:p>
          <a:p>
            <a:r>
              <a:rPr lang="en-US" altLang="en-US"/>
              <a:t>If you have a machine with “accurate time”</a:t>
            </a:r>
          </a:p>
          <a:p>
            <a:pPr lvl="1"/>
            <a:r>
              <a:rPr lang="en-US" altLang="en-US"/>
              <a:t>Should not take average</a:t>
            </a:r>
          </a:p>
          <a:p>
            <a:pPr lvl="1"/>
            <a:r>
              <a:rPr lang="en-US" altLang="en-US"/>
              <a:t>Just broadcast the time periodically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FB66784D-95FC-4A54-837E-F06A2C26F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8C3D9F7-67BA-470D-8BC7-C4CBD22A3CF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2926432F-4E19-4FB5-AEF2-1B54E157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A98933B2-5218-4501-8D21-CAC974B65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Problems with Physical Clocks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D0078FC-B008-44F9-9AB9-3E39162A9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26038"/>
          </a:xfrm>
        </p:spPr>
        <p:txBody>
          <a:bodyPr/>
          <a:lstStyle/>
          <a:p>
            <a:r>
              <a:rPr lang="en-US" altLang="en-US" sz="2000"/>
              <a:t>Many protocols need to impose an ordering among events</a:t>
            </a:r>
          </a:p>
          <a:p>
            <a:pPr lvl="1"/>
            <a:r>
              <a:rPr lang="en-US" altLang="en-US" sz="1800"/>
              <a:t>If two players open the same treasure chest “almost” at the same time, who should get the treasure?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Physical clocks:</a:t>
            </a:r>
          </a:p>
          <a:p>
            <a:pPr lvl="1"/>
            <a:r>
              <a:rPr lang="en-US" altLang="en-US" sz="1800"/>
              <a:t>Seems to completely solve the problem</a:t>
            </a:r>
          </a:p>
          <a:p>
            <a:pPr lvl="1"/>
            <a:r>
              <a:rPr lang="en-US" altLang="en-US" sz="1800"/>
              <a:t>But what about theory of relativity?</a:t>
            </a:r>
          </a:p>
          <a:p>
            <a:pPr lvl="1"/>
            <a:r>
              <a:rPr lang="en-US" altLang="en-US" sz="1800"/>
              <a:t>Even without theory of relativity – efficiency problems 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How accurate is sufficient?</a:t>
            </a:r>
          </a:p>
          <a:p>
            <a:pPr lvl="1"/>
            <a:r>
              <a:rPr lang="en-US" altLang="en-US" sz="1800"/>
              <a:t>Without out-of-band communication: Minimum message propagation delay</a:t>
            </a:r>
          </a:p>
          <a:p>
            <a:pPr lvl="1"/>
            <a:r>
              <a:rPr lang="en-US" altLang="en-US" sz="1800"/>
              <a:t>With out-of-band communication: distance/speed of light</a:t>
            </a:r>
          </a:p>
          <a:p>
            <a:pPr lvl="1"/>
            <a:r>
              <a:rPr lang="en-US" altLang="en-US" sz="1800"/>
              <a:t>In other words, some time it has to be “quite” accurate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146D869C-2F5C-4E38-A77B-1385CEDB5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4AE4E90-71BD-41F4-9356-02FCA9BB465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55520C0C-4548-4FAD-906E-8B84F8CE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0E07B173-03C7-4CF9-A868-BA3826A16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04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Software “Clocks”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E06F7DC5-2439-49EE-A6F0-83FECE21C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2850"/>
            <a:ext cx="7772400" cy="2292350"/>
          </a:xfrm>
        </p:spPr>
        <p:txBody>
          <a:bodyPr/>
          <a:lstStyle/>
          <a:p>
            <a:r>
              <a:rPr lang="en-US" altLang="en-US"/>
              <a:t>Software “clocks” can incur much lower overhead than maintaining (sufficiently accurate) physical clocks</a:t>
            </a:r>
          </a:p>
          <a:p>
            <a:pPr lvl="1"/>
            <a:r>
              <a:rPr lang="en-US" altLang="en-US"/>
              <a:t>But does not allow comparison with external clocks</a:t>
            </a:r>
          </a:p>
          <a:p>
            <a:pPr lvl="2"/>
            <a:endParaRPr lang="en-US" altLang="en-US"/>
          </a:p>
          <a:p>
            <a:r>
              <a:rPr lang="en-US" altLang="en-US"/>
              <a:t>Allows a protocol to infer ordering among events</a:t>
            </a:r>
          </a:p>
          <a:p>
            <a:pPr lvl="2"/>
            <a:endParaRPr lang="en-US" altLang="en-US"/>
          </a:p>
          <a:p>
            <a:r>
              <a:rPr lang="en-US" altLang="en-US"/>
              <a:t>Goal of software “clocks”: Capture event ordering that are visible to users</a:t>
            </a:r>
          </a:p>
          <a:p>
            <a:pPr lvl="1"/>
            <a:r>
              <a:rPr lang="en-US" altLang="en-US"/>
              <a:t>Users do not have accurate physical clocks either</a:t>
            </a:r>
          </a:p>
          <a:p>
            <a:pPr lvl="1"/>
            <a:r>
              <a:rPr lang="en-US" altLang="en-US"/>
              <a:t>But what orderings are visible to users without physical clocks?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948C70AB-399C-47BE-A2F0-D003C5EB0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23EC634-C26B-46D2-BFF7-C52CB4D87BA7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F09A0B9B-592C-4124-A77C-6E785498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DBEAC9A2-FF7F-4891-A56E-9729F05EB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Assumptions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F328F27-3B01-4A7C-AC2F-543520128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 can perform three kinds of atomic actions/events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Local computation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Send</a:t>
            </a:r>
            <a:r>
              <a:rPr lang="en-US" altLang="en-US"/>
              <a:t> a single message to a single process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Receive</a:t>
            </a:r>
            <a:r>
              <a:rPr lang="en-US" altLang="en-US"/>
              <a:t> a single message from a single process</a:t>
            </a:r>
          </a:p>
          <a:p>
            <a:pPr lvl="1"/>
            <a:r>
              <a:rPr lang="en-US" altLang="en-US"/>
              <a:t>No atomic broadcast</a:t>
            </a:r>
          </a:p>
          <a:p>
            <a:pPr lvl="1"/>
            <a:endParaRPr lang="en-US" altLang="en-US"/>
          </a:p>
          <a:p>
            <a:r>
              <a:rPr lang="en-US" altLang="en-US"/>
              <a:t>Communication model</a:t>
            </a:r>
          </a:p>
          <a:p>
            <a:pPr lvl="1"/>
            <a:r>
              <a:rPr lang="en-US" altLang="en-US"/>
              <a:t>Point-to-point</a:t>
            </a:r>
          </a:p>
          <a:p>
            <a:pPr lvl="1"/>
            <a:r>
              <a:rPr lang="en-US" altLang="en-US"/>
              <a:t>Error-free, infinite buffer</a:t>
            </a:r>
          </a:p>
          <a:p>
            <a:pPr lvl="1"/>
            <a:r>
              <a:rPr lang="en-US" altLang="en-US"/>
              <a:t>Potentially out of order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3E88E124-39D9-4485-B698-BB1995645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D1879CB-C71A-4D1F-B963-BF58467B5E96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5975A23E-F0E6-4F30-BF2E-E7C1389D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0E00B22B-50FB-46CA-B258-7C5C94E9D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Visible Ordering to Users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D0E1ED6-1956-4976-B84B-18EF812F4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3810000" cy="1301750"/>
          </a:xfrm>
        </p:spPr>
        <p:txBody>
          <a:bodyPr/>
          <a:lstStyle/>
          <a:p>
            <a:r>
              <a:rPr lang="en-US" altLang="en-US" sz="2000"/>
              <a:t>A </a:t>
            </a:r>
            <a:r>
              <a:rPr lang="en-US" altLang="en-US" sz="2000">
                <a:sym typeface="Symbol" panose="05050102010706020507" pitchFamily="18" charset="2"/>
              </a:rPr>
              <a:t> B (process order)</a:t>
            </a:r>
          </a:p>
          <a:p>
            <a:r>
              <a:rPr lang="en-US" altLang="en-US" sz="2000"/>
              <a:t>B </a:t>
            </a:r>
            <a:r>
              <a:rPr lang="en-US" altLang="en-US" sz="2000">
                <a:sym typeface="Symbol" panose="05050102010706020507" pitchFamily="18" charset="2"/>
              </a:rPr>
              <a:t> C (send-receive order)</a:t>
            </a:r>
          </a:p>
          <a:p>
            <a:r>
              <a:rPr lang="en-US" altLang="en-US" sz="2000"/>
              <a:t>A </a:t>
            </a:r>
            <a:r>
              <a:rPr lang="en-US" altLang="en-US" sz="2000">
                <a:sym typeface="Symbol" panose="05050102010706020507" pitchFamily="18" charset="2"/>
              </a:rPr>
              <a:t> C (transitivity)</a:t>
            </a:r>
          </a:p>
          <a:p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19462" name="Oval 4">
            <a:extLst>
              <a:ext uri="{FF2B5EF4-FFF2-40B4-BE49-F238E27FC236}">
                <a16:creationId xmlns:a16="http://schemas.microsoft.com/office/drawing/2014/main" id="{9DB53586-E848-43E2-BCE2-AFCA7D994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63" name="Oval 5">
            <a:extLst>
              <a:ext uri="{FF2B5EF4-FFF2-40B4-BE49-F238E27FC236}">
                <a16:creationId xmlns:a16="http://schemas.microsoft.com/office/drawing/2014/main" id="{20827DBB-CF89-4A70-865F-8DDEDCDC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64" name="Oval 6">
            <a:extLst>
              <a:ext uri="{FF2B5EF4-FFF2-40B4-BE49-F238E27FC236}">
                <a16:creationId xmlns:a16="http://schemas.microsoft.com/office/drawing/2014/main" id="{8AAA640C-B884-4DBE-8DE8-2092381B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65" name="Oval 7">
            <a:extLst>
              <a:ext uri="{FF2B5EF4-FFF2-40B4-BE49-F238E27FC236}">
                <a16:creationId xmlns:a16="http://schemas.microsoft.com/office/drawing/2014/main" id="{16798D20-2AA4-49F7-A416-0CCD26B9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66" name="Line 8">
            <a:extLst>
              <a:ext uri="{FF2B5EF4-FFF2-40B4-BE49-F238E27FC236}">
                <a16:creationId xmlns:a16="http://schemas.microsoft.com/office/drawing/2014/main" id="{1E57DFB0-CC59-4AF4-A2A6-817ACA0FA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14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67" name="Oval 9">
            <a:extLst>
              <a:ext uri="{FF2B5EF4-FFF2-40B4-BE49-F238E27FC236}">
                <a16:creationId xmlns:a16="http://schemas.microsoft.com/office/drawing/2014/main" id="{8AE10645-D600-4830-9991-339CA6E0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68" name="Oval 10">
            <a:extLst>
              <a:ext uri="{FF2B5EF4-FFF2-40B4-BE49-F238E27FC236}">
                <a16:creationId xmlns:a16="http://schemas.microsoft.com/office/drawing/2014/main" id="{8EECB6FF-E4E7-4558-A388-BB8DD1C8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69" name="Oval 11">
            <a:extLst>
              <a:ext uri="{FF2B5EF4-FFF2-40B4-BE49-F238E27FC236}">
                <a16:creationId xmlns:a16="http://schemas.microsoft.com/office/drawing/2014/main" id="{FAFAC85A-692D-421E-8490-CAE0780FB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70" name="Oval 12">
            <a:extLst>
              <a:ext uri="{FF2B5EF4-FFF2-40B4-BE49-F238E27FC236}">
                <a16:creationId xmlns:a16="http://schemas.microsoft.com/office/drawing/2014/main" id="{6A2B0D12-00E4-453D-B5C4-235CFCA1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71" name="Line 13">
            <a:extLst>
              <a:ext uri="{FF2B5EF4-FFF2-40B4-BE49-F238E27FC236}">
                <a16:creationId xmlns:a16="http://schemas.microsoft.com/office/drawing/2014/main" id="{12B7CB83-9AC5-4990-99EA-F95AC238B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876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72" name="Oval 14">
            <a:extLst>
              <a:ext uri="{FF2B5EF4-FFF2-40B4-BE49-F238E27FC236}">
                <a16:creationId xmlns:a16="http://schemas.microsoft.com/office/drawing/2014/main" id="{AE19AF92-7F5F-455B-B38F-6D1943ED1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73" name="Oval 15">
            <a:extLst>
              <a:ext uri="{FF2B5EF4-FFF2-40B4-BE49-F238E27FC236}">
                <a16:creationId xmlns:a16="http://schemas.microsoft.com/office/drawing/2014/main" id="{664D9020-6861-4C9C-867E-0EAD49A65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74" name="Oval 16">
            <a:extLst>
              <a:ext uri="{FF2B5EF4-FFF2-40B4-BE49-F238E27FC236}">
                <a16:creationId xmlns:a16="http://schemas.microsoft.com/office/drawing/2014/main" id="{BDD822B3-834E-4E81-990A-5C2221D79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562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9475" name="Line 17">
            <a:extLst>
              <a:ext uri="{FF2B5EF4-FFF2-40B4-BE49-F238E27FC236}">
                <a16:creationId xmlns:a16="http://schemas.microsoft.com/office/drawing/2014/main" id="{C38326CA-AB31-4756-ACCA-0F016D742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6388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76" name="Text Box 18">
            <a:extLst>
              <a:ext uri="{FF2B5EF4-FFF2-40B4-BE49-F238E27FC236}">
                <a16:creationId xmlns:a16="http://schemas.microsoft.com/office/drawing/2014/main" id="{890B5587-C9DC-4538-A8AD-E4C63882D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973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19477" name="Text Box 19">
            <a:extLst>
              <a:ext uri="{FF2B5EF4-FFF2-40B4-BE49-F238E27FC236}">
                <a16:creationId xmlns:a16="http://schemas.microsoft.com/office/drawing/2014/main" id="{3FC30969-9C8F-49F6-946C-060604B0C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323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19478" name="Text Box 20">
            <a:extLst>
              <a:ext uri="{FF2B5EF4-FFF2-40B4-BE49-F238E27FC236}">
                <a16:creationId xmlns:a16="http://schemas.microsoft.com/office/drawing/2014/main" id="{47EF1A6A-AB82-4C81-B747-81FE44F1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43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19479" name="Line 21">
            <a:extLst>
              <a:ext uri="{FF2B5EF4-FFF2-40B4-BE49-F238E27FC236}">
                <a16:creationId xmlns:a16="http://schemas.microsoft.com/office/drawing/2014/main" id="{821CE5A4-D9D5-4DFD-B7B6-2CF7601E3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91000"/>
            <a:ext cx="2362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80" name="Line 22">
            <a:extLst>
              <a:ext uri="{FF2B5EF4-FFF2-40B4-BE49-F238E27FC236}">
                <a16:creationId xmlns:a16="http://schemas.microsoft.com/office/drawing/2014/main" id="{DD781F9E-2AF9-4DA7-9FB6-CACAC0F7D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910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81" name="Line 24">
            <a:extLst>
              <a:ext uri="{FF2B5EF4-FFF2-40B4-BE49-F238E27FC236}">
                <a16:creationId xmlns:a16="http://schemas.microsoft.com/office/drawing/2014/main" id="{9A29CE6C-A1C1-45D3-A637-B31DCA6D2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9530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9482" name="Text Box 25">
            <a:extLst>
              <a:ext uri="{FF2B5EF4-FFF2-40B4-BE49-F238E27FC236}">
                <a16:creationId xmlns:a16="http://schemas.microsoft.com/office/drawing/2014/main" id="{9652C130-B7EC-4A84-B0DC-42173338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592513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9483" name="Text Box 26">
            <a:extLst>
              <a:ext uri="{FF2B5EF4-FFF2-40B4-BE49-F238E27FC236}">
                <a16:creationId xmlns:a16="http://schemas.microsoft.com/office/drawing/2014/main" id="{E9E8ECD5-DE33-49C8-B734-31E097AB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9484" name="Text Box 27">
            <a:extLst>
              <a:ext uri="{FF2B5EF4-FFF2-40B4-BE49-F238E27FC236}">
                <a16:creationId xmlns:a16="http://schemas.microsoft.com/office/drawing/2014/main" id="{BA84CDB8-61D5-471D-AFF9-8352E37D0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037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9485" name="Text Box 28">
            <a:extLst>
              <a:ext uri="{FF2B5EF4-FFF2-40B4-BE49-F238E27FC236}">
                <a16:creationId xmlns:a16="http://schemas.microsoft.com/office/drawing/2014/main" id="{ED0B70CE-CAB4-48DE-826D-B26F5FEE7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991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9486" name="Rectangle 29">
            <a:extLst>
              <a:ext uri="{FF2B5EF4-FFF2-40B4-BE49-F238E27FC236}">
                <a16:creationId xmlns:a16="http://schemas.microsoft.com/office/drawing/2014/main" id="{E64C9B4B-D741-460E-A8F0-22E3B562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289560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</a:pPr>
            <a:r>
              <a:rPr lang="en-US" altLang="en-US" sz="2000">
                <a:sym typeface="Symbol" panose="05050102010706020507" pitchFamily="18" charset="2"/>
              </a:rPr>
              <a:t>A ? D</a:t>
            </a:r>
          </a:p>
          <a:p>
            <a:pPr>
              <a:buSzTx/>
            </a:pPr>
            <a:r>
              <a:rPr lang="en-US" altLang="en-US" sz="2000">
                <a:sym typeface="Symbol" panose="05050102010706020507" pitchFamily="18" charset="2"/>
              </a:rPr>
              <a:t>B ? D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6FC346C2-E122-40A3-B04C-1853634CC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9FDE1E27-6331-47E0-87F1-84BFD4BE859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4D432234-6A25-4DA7-8023-877ACBB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94E6A3FA-0812-4E31-AFF6-B2161D552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“Happened-Before” Relation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1686114-4522-4583-9513-205484419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“Happened-before” relation captures the ordering that is visible to users when there is no physical clock</a:t>
            </a:r>
          </a:p>
          <a:p>
            <a:pPr lvl="1"/>
            <a:r>
              <a:rPr lang="en-US" altLang="en-US"/>
              <a:t>A partial order among events </a:t>
            </a:r>
          </a:p>
          <a:p>
            <a:pPr lvl="1"/>
            <a:r>
              <a:rPr lang="en-US" altLang="en-US"/>
              <a:t>Process-order, send-receive order, transitivity</a:t>
            </a:r>
          </a:p>
          <a:p>
            <a:pPr lvl="1"/>
            <a:endParaRPr lang="en-US" altLang="en-US"/>
          </a:p>
          <a:p>
            <a:r>
              <a:rPr lang="en-US" altLang="en-US"/>
              <a:t>First introduced by Lamport – Considered to be the first fundamental result in distributed computing</a:t>
            </a:r>
          </a:p>
          <a:p>
            <a:pPr lvl="1"/>
            <a:endParaRPr lang="en-US" altLang="en-US"/>
          </a:p>
          <a:p>
            <a:r>
              <a:rPr lang="en-US" altLang="en-US"/>
              <a:t>Goal of software “clock” is to capture the above “happened-before” relation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673FE619-83CF-4CEA-92DB-57E9451C8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AF12743-BD3E-47EC-8802-C8B42759F6C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5A215352-CEE4-4AD1-8007-35FC629C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BD6B1408-BD3C-4DAF-B49F-AC5C9EE39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Software “Clock” 1: Logical Clocks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393DEFF4-4314-47E3-8C93-3523AA603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4250"/>
            <a:ext cx="7772400" cy="2063750"/>
          </a:xfrm>
        </p:spPr>
        <p:txBody>
          <a:bodyPr/>
          <a:lstStyle/>
          <a:p>
            <a:r>
              <a:rPr lang="en-US" altLang="en-US"/>
              <a:t>Each event has a single integer as its logical clock value</a:t>
            </a:r>
          </a:p>
          <a:p>
            <a:pPr lvl="1"/>
            <a:r>
              <a:rPr lang="en-US" altLang="en-US"/>
              <a:t>Each process has a local counter C</a:t>
            </a:r>
          </a:p>
          <a:p>
            <a:pPr lvl="1"/>
            <a:r>
              <a:rPr lang="en-US" altLang="en-US"/>
              <a:t>Increment C at each “local computation” and “send” event</a:t>
            </a:r>
          </a:p>
          <a:p>
            <a:pPr lvl="1"/>
            <a:r>
              <a:rPr lang="en-US" altLang="en-US"/>
              <a:t>When sending a message, logical clock value V is attached to the message. At each “receive” event, C = max(C,  V) + 1 </a:t>
            </a:r>
          </a:p>
        </p:txBody>
      </p:sp>
      <p:sp>
        <p:nvSpPr>
          <p:cNvPr id="21510" name="Oval 4">
            <a:extLst>
              <a:ext uri="{FF2B5EF4-FFF2-40B4-BE49-F238E27FC236}">
                <a16:creationId xmlns:a16="http://schemas.microsoft.com/office/drawing/2014/main" id="{E1C25D73-04A5-4994-86A6-636BBC20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11" name="Oval 5">
            <a:extLst>
              <a:ext uri="{FF2B5EF4-FFF2-40B4-BE49-F238E27FC236}">
                <a16:creationId xmlns:a16="http://schemas.microsoft.com/office/drawing/2014/main" id="{5382454D-AAA9-4A4F-994A-72BD2A9F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12" name="Oval 6">
            <a:extLst>
              <a:ext uri="{FF2B5EF4-FFF2-40B4-BE49-F238E27FC236}">
                <a16:creationId xmlns:a16="http://schemas.microsoft.com/office/drawing/2014/main" id="{09199C91-FCEF-4AAE-AFE9-65120FC4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13" name="Oval 7">
            <a:extLst>
              <a:ext uri="{FF2B5EF4-FFF2-40B4-BE49-F238E27FC236}">
                <a16:creationId xmlns:a16="http://schemas.microsoft.com/office/drawing/2014/main" id="{37288B17-00C3-4519-8426-121D9207A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14" name="Line 8">
            <a:extLst>
              <a:ext uri="{FF2B5EF4-FFF2-40B4-BE49-F238E27FC236}">
                <a16:creationId xmlns:a16="http://schemas.microsoft.com/office/drawing/2014/main" id="{244FA139-AE64-4649-94BF-C5FEF1E50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15" name="Oval 9">
            <a:extLst>
              <a:ext uri="{FF2B5EF4-FFF2-40B4-BE49-F238E27FC236}">
                <a16:creationId xmlns:a16="http://schemas.microsoft.com/office/drawing/2014/main" id="{3971A89D-17A0-4CEF-BEBA-FD69E797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16" name="Oval 10">
            <a:extLst>
              <a:ext uri="{FF2B5EF4-FFF2-40B4-BE49-F238E27FC236}">
                <a16:creationId xmlns:a16="http://schemas.microsoft.com/office/drawing/2014/main" id="{79E7185E-A1D1-489F-B8EC-20F82A6F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17" name="Oval 11">
            <a:extLst>
              <a:ext uri="{FF2B5EF4-FFF2-40B4-BE49-F238E27FC236}">
                <a16:creationId xmlns:a16="http://schemas.microsoft.com/office/drawing/2014/main" id="{0F8195CA-45C8-4636-AE0B-7CCE0687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18" name="Oval 12">
            <a:extLst>
              <a:ext uri="{FF2B5EF4-FFF2-40B4-BE49-F238E27FC236}">
                <a16:creationId xmlns:a16="http://schemas.microsoft.com/office/drawing/2014/main" id="{09EC597B-255B-41A3-8606-91DD4210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19" name="Line 13">
            <a:extLst>
              <a:ext uri="{FF2B5EF4-FFF2-40B4-BE49-F238E27FC236}">
                <a16:creationId xmlns:a16="http://schemas.microsoft.com/office/drawing/2014/main" id="{ABBD914D-EFFB-4F81-B66D-B500140A0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20" name="Oval 14">
            <a:extLst>
              <a:ext uri="{FF2B5EF4-FFF2-40B4-BE49-F238E27FC236}">
                <a16:creationId xmlns:a16="http://schemas.microsoft.com/office/drawing/2014/main" id="{085D559A-C22D-41E6-874F-001EB90B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21" name="Oval 15">
            <a:extLst>
              <a:ext uri="{FF2B5EF4-FFF2-40B4-BE49-F238E27FC236}">
                <a16:creationId xmlns:a16="http://schemas.microsoft.com/office/drawing/2014/main" id="{9011A9F7-A9B3-4B0D-9DE3-13934E33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22" name="Oval 16">
            <a:extLst>
              <a:ext uri="{FF2B5EF4-FFF2-40B4-BE49-F238E27FC236}">
                <a16:creationId xmlns:a16="http://schemas.microsoft.com/office/drawing/2014/main" id="{825EE5AC-3EA6-4CBB-B130-22B145AB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23" name="Line 17">
            <a:extLst>
              <a:ext uri="{FF2B5EF4-FFF2-40B4-BE49-F238E27FC236}">
                <a16:creationId xmlns:a16="http://schemas.microsoft.com/office/drawing/2014/main" id="{3B3B63F9-E8F1-438A-A8E2-6B1655B61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24" name="Text Box 18">
            <a:extLst>
              <a:ext uri="{FF2B5EF4-FFF2-40B4-BE49-F238E27FC236}">
                <a16:creationId xmlns:a16="http://schemas.microsoft.com/office/drawing/2014/main" id="{1B482382-9501-4E70-AA98-CDD69942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497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21525" name="Text Box 19">
            <a:extLst>
              <a:ext uri="{FF2B5EF4-FFF2-40B4-BE49-F238E27FC236}">
                <a16:creationId xmlns:a16="http://schemas.microsoft.com/office/drawing/2014/main" id="{8A96C536-29A7-4F04-8188-9E6556F4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4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21526" name="Text Box 20">
            <a:extLst>
              <a:ext uri="{FF2B5EF4-FFF2-40B4-BE49-F238E27FC236}">
                <a16:creationId xmlns:a16="http://schemas.microsoft.com/office/drawing/2014/main" id="{673A6843-B97E-42A1-A10F-44445F2B9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46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21527" name="Line 21">
            <a:extLst>
              <a:ext uri="{FF2B5EF4-FFF2-40B4-BE49-F238E27FC236}">
                <a16:creationId xmlns:a16="http://schemas.microsoft.com/office/drawing/2014/main" id="{50C0A40C-7006-42A3-A7C4-8648A0543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28" name="Line 22">
            <a:extLst>
              <a:ext uri="{FF2B5EF4-FFF2-40B4-BE49-F238E27FC236}">
                <a16:creationId xmlns:a16="http://schemas.microsoft.com/office/drawing/2014/main" id="{0812187B-E421-4464-A0FE-7B328E7A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953000"/>
            <a:ext cx="228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29" name="Line 23">
            <a:extLst>
              <a:ext uri="{FF2B5EF4-FFF2-40B4-BE49-F238E27FC236}">
                <a16:creationId xmlns:a16="http://schemas.microsoft.com/office/drawing/2014/main" id="{0870866A-9DA8-4F5B-9DFB-C2624767F7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1054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30" name="Text Box 24">
            <a:extLst>
              <a:ext uri="{FF2B5EF4-FFF2-40B4-BE49-F238E27FC236}">
                <a16:creationId xmlns:a16="http://schemas.microsoft.com/office/drawing/2014/main" id="{25BB14EE-A6D8-49AC-9170-1CD7DD4CD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1531" name="Text Box 25">
            <a:extLst>
              <a:ext uri="{FF2B5EF4-FFF2-40B4-BE49-F238E27FC236}">
                <a16:creationId xmlns:a16="http://schemas.microsoft.com/office/drawing/2014/main" id="{B6DEA6CC-210E-478A-81ED-61A46610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1532" name="Text Box 26">
            <a:extLst>
              <a:ext uri="{FF2B5EF4-FFF2-40B4-BE49-F238E27FC236}">
                <a16:creationId xmlns:a16="http://schemas.microsoft.com/office/drawing/2014/main" id="{137722D3-9A21-4ED3-8C1F-AE2D77F32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3810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21533" name="Text Box 27">
            <a:extLst>
              <a:ext uri="{FF2B5EF4-FFF2-40B4-BE49-F238E27FC236}">
                <a16:creationId xmlns:a16="http://schemas.microsoft.com/office/drawing/2014/main" id="{4E022D26-9816-427F-B08B-EB49846BE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21534" name="Text Box 28">
            <a:extLst>
              <a:ext uri="{FF2B5EF4-FFF2-40B4-BE49-F238E27FC236}">
                <a16:creationId xmlns:a16="http://schemas.microsoft.com/office/drawing/2014/main" id="{1776A758-5C6C-493D-8F0C-E371020CC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556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1535" name="Text Box 29">
            <a:extLst>
              <a:ext uri="{FF2B5EF4-FFF2-40B4-BE49-F238E27FC236}">
                <a16:creationId xmlns:a16="http://schemas.microsoft.com/office/drawing/2014/main" id="{1636D362-32F1-45E0-AF36-12589DFBD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52800"/>
            <a:ext cx="1901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3 = max(1,2)+1</a:t>
            </a:r>
          </a:p>
        </p:txBody>
      </p:sp>
      <p:sp>
        <p:nvSpPr>
          <p:cNvPr id="21536" name="Text Box 30">
            <a:extLst>
              <a:ext uri="{FF2B5EF4-FFF2-40B4-BE49-F238E27FC236}">
                <a16:creationId xmlns:a16="http://schemas.microsoft.com/office/drawing/2014/main" id="{881F06CE-DA1B-44D9-A0C4-8D268D87F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4556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1537" name="Text Box 31">
            <a:extLst>
              <a:ext uri="{FF2B5EF4-FFF2-40B4-BE49-F238E27FC236}">
                <a16:creationId xmlns:a16="http://schemas.microsoft.com/office/drawing/2014/main" id="{B8F49CB8-2F4F-4FDF-9FB4-52686C694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45561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21538" name="Text Box 32">
            <a:extLst>
              <a:ext uri="{FF2B5EF4-FFF2-40B4-BE49-F238E27FC236}">
                <a16:creationId xmlns:a16="http://schemas.microsoft.com/office/drawing/2014/main" id="{4B9CDE26-4F61-4DAC-830C-E1D46DAD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1539" name="Text Box 33">
            <a:extLst>
              <a:ext uri="{FF2B5EF4-FFF2-40B4-BE49-F238E27FC236}">
                <a16:creationId xmlns:a16="http://schemas.microsoft.com/office/drawing/2014/main" id="{C3290894-6DE4-463D-9FFD-CF7EB7FB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1540" name="Text Box 34">
            <a:extLst>
              <a:ext uri="{FF2B5EF4-FFF2-40B4-BE49-F238E27FC236}">
                <a16:creationId xmlns:a16="http://schemas.microsoft.com/office/drawing/2014/main" id="{325C9FBC-BA41-4046-8DCF-8EEDAD464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53943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21541" name="Text Box 35">
            <a:extLst>
              <a:ext uri="{FF2B5EF4-FFF2-40B4-BE49-F238E27FC236}">
                <a16:creationId xmlns:a16="http://schemas.microsoft.com/office/drawing/2014/main" id="{90F621BA-C22A-4C7B-BA61-D614C2222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1542" name="Text Box 36">
            <a:extLst>
              <a:ext uri="{FF2B5EF4-FFF2-40B4-BE49-F238E27FC236}">
                <a16:creationId xmlns:a16="http://schemas.microsoft.com/office/drawing/2014/main" id="{37157A68-F225-4ECD-9422-6920C80F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29000"/>
            <a:ext cx="1901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tx2"/>
                </a:solidFill>
              </a:rPr>
              <a:t>4 = max(3,3)+1</a:t>
            </a:r>
          </a:p>
        </p:txBody>
      </p:sp>
      <p:sp>
        <p:nvSpPr>
          <p:cNvPr id="21543" name="Freeform 37">
            <a:extLst>
              <a:ext uri="{FF2B5EF4-FFF2-40B4-BE49-F238E27FC236}">
                <a16:creationId xmlns:a16="http://schemas.microsoft.com/office/drawing/2014/main" id="{5BA017F5-024D-44A9-88F6-3ACBD31D30EC}"/>
              </a:ext>
            </a:extLst>
          </p:cNvPr>
          <p:cNvSpPr>
            <a:spLocks/>
          </p:cNvSpPr>
          <p:nvPr/>
        </p:nvSpPr>
        <p:spPr bwMode="auto">
          <a:xfrm>
            <a:off x="3886200" y="3810000"/>
            <a:ext cx="1092200" cy="990600"/>
          </a:xfrm>
          <a:custGeom>
            <a:avLst/>
            <a:gdLst>
              <a:gd name="T0" fmla="*/ 2147483647 w 688"/>
              <a:gd name="T1" fmla="*/ 0 h 624"/>
              <a:gd name="T2" fmla="*/ 2147483647 w 688"/>
              <a:gd name="T3" fmla="*/ 2147483647 h 624"/>
              <a:gd name="T4" fmla="*/ 2147483647 w 688"/>
              <a:gd name="T5" fmla="*/ 2147483647 h 624"/>
              <a:gd name="T6" fmla="*/ 0 60000 65536"/>
              <a:gd name="T7" fmla="*/ 0 60000 65536"/>
              <a:gd name="T8" fmla="*/ 0 60000 65536"/>
              <a:gd name="T9" fmla="*/ 0 w 688"/>
              <a:gd name="T10" fmla="*/ 0 h 624"/>
              <a:gd name="T11" fmla="*/ 688 w 6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624">
                <a:moveTo>
                  <a:pt x="16" y="0"/>
                </a:moveTo>
                <a:cubicBezTo>
                  <a:pt x="8" y="164"/>
                  <a:pt x="0" y="328"/>
                  <a:pt x="112" y="432"/>
                </a:cubicBezTo>
                <a:cubicBezTo>
                  <a:pt x="224" y="536"/>
                  <a:pt x="456" y="580"/>
                  <a:pt x="688" y="6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44" name="Freeform 38">
            <a:extLst>
              <a:ext uri="{FF2B5EF4-FFF2-40B4-BE49-F238E27FC236}">
                <a16:creationId xmlns:a16="http://schemas.microsoft.com/office/drawing/2014/main" id="{E3E9BCA5-AEC7-4EE7-9862-A9DDCE3F18E7}"/>
              </a:ext>
            </a:extLst>
          </p:cNvPr>
          <p:cNvSpPr>
            <a:spLocks/>
          </p:cNvSpPr>
          <p:nvPr/>
        </p:nvSpPr>
        <p:spPr bwMode="auto">
          <a:xfrm>
            <a:off x="5943600" y="3886200"/>
            <a:ext cx="596900" cy="914400"/>
          </a:xfrm>
          <a:custGeom>
            <a:avLst/>
            <a:gdLst>
              <a:gd name="T0" fmla="*/ 0 w 376"/>
              <a:gd name="T1" fmla="*/ 0 h 576"/>
              <a:gd name="T2" fmla="*/ 2147483647 w 376"/>
              <a:gd name="T3" fmla="*/ 2147483647 h 576"/>
              <a:gd name="T4" fmla="*/ 2147483647 w 376"/>
              <a:gd name="T5" fmla="*/ 2147483647 h 576"/>
              <a:gd name="T6" fmla="*/ 0 60000 65536"/>
              <a:gd name="T7" fmla="*/ 0 60000 65536"/>
              <a:gd name="T8" fmla="*/ 0 60000 65536"/>
              <a:gd name="T9" fmla="*/ 0 w 376"/>
              <a:gd name="T10" fmla="*/ 0 h 576"/>
              <a:gd name="T11" fmla="*/ 376 w 376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6" h="576">
                <a:moveTo>
                  <a:pt x="0" y="0"/>
                </a:moveTo>
                <a:cubicBezTo>
                  <a:pt x="148" y="120"/>
                  <a:pt x="296" y="240"/>
                  <a:pt x="336" y="336"/>
                </a:cubicBezTo>
                <a:cubicBezTo>
                  <a:pt x="376" y="432"/>
                  <a:pt x="308" y="504"/>
                  <a:pt x="240" y="5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1545" name="Oval 39">
            <a:extLst>
              <a:ext uri="{FF2B5EF4-FFF2-40B4-BE49-F238E27FC236}">
                <a16:creationId xmlns:a16="http://schemas.microsoft.com/office/drawing/2014/main" id="{68B8EA72-88AB-4D41-AB93-3CEECF5F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1546" name="Text Box 40">
            <a:extLst>
              <a:ext uri="{FF2B5EF4-FFF2-40B4-BE49-F238E27FC236}">
                <a16:creationId xmlns:a16="http://schemas.microsoft.com/office/drawing/2014/main" id="{195122D2-3C23-49C1-A567-E861A233A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5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16DDFCCA-8458-4CFC-A29A-D3C3BE398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9ED3786-EC27-4E98-82C5-D5D9F5547270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5" name="Footer Placeholder 4">
            <a:extLst>
              <a:ext uri="{FF2B5EF4-FFF2-40B4-BE49-F238E27FC236}">
                <a16:creationId xmlns:a16="http://schemas.microsoft.com/office/drawing/2014/main" id="{439E4FF8-763C-475E-89C7-63494F79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830466" name="Rectangle 2">
            <a:extLst>
              <a:ext uri="{FF2B5EF4-FFF2-40B4-BE49-F238E27FC236}">
                <a16:creationId xmlns:a16="http://schemas.microsoft.com/office/drawing/2014/main" id="{2A2229B7-D2DF-41B7-ACCB-9F96D7ADE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Today’s Roadmap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67DC9032-AEC1-4BCC-8F54-20D5B6C1A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675188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Chapter </a:t>
            </a:r>
            <a:r>
              <a:rPr lang="en-US" altLang="en-US" sz="2000" dirty="0" smtClean="0"/>
              <a:t>6 of textbook</a:t>
            </a:r>
            <a:endParaRPr lang="en-US" altLang="en-US" sz="20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 </a:t>
            </a:r>
            <a:r>
              <a:rPr lang="en-US" altLang="en-US" sz="1600" dirty="0"/>
              <a:t>		</a:t>
            </a:r>
          </a:p>
          <a:p>
            <a:pPr>
              <a:defRPr/>
            </a:pPr>
            <a:r>
              <a:rPr lang="en-US" altLang="en-US" sz="2000" dirty="0"/>
              <a:t>Physical clock synchronization</a:t>
            </a:r>
          </a:p>
          <a:p>
            <a:pPr lvl="3"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2000" dirty="0"/>
              <a:t>Software clocks and applications</a:t>
            </a:r>
          </a:p>
          <a:p>
            <a:pPr lvl="3"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2000" dirty="0"/>
              <a:t>Mutual exclusion</a:t>
            </a:r>
          </a:p>
          <a:p>
            <a:pPr lvl="3"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2000" dirty="0"/>
              <a:t>Leader election</a:t>
            </a:r>
          </a:p>
          <a:p>
            <a:pPr lvl="3"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2000" dirty="0"/>
              <a:t>Some contents (e.g., logical clocks and happened-before relation) overlap with CS4231</a:t>
            </a:r>
          </a:p>
          <a:p>
            <a:pPr lvl="1">
              <a:defRPr/>
            </a:pPr>
            <a:r>
              <a:rPr lang="en-US" altLang="en-US" sz="1800" dirty="0"/>
              <a:t>These concepts are critical in distributed system</a:t>
            </a:r>
          </a:p>
          <a:p>
            <a:pPr lvl="1">
              <a:defRPr/>
            </a:pPr>
            <a:r>
              <a:rPr lang="en-US" altLang="en-US" sz="1800" dirty="0"/>
              <a:t>So we need to cover these</a:t>
            </a: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506B2FF1-6D08-4331-A6A4-2B5BEA34A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ED98162-8265-4997-B79F-CA4723400FD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982995F0-D6D9-4DDA-ADF5-FE9757CE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C3A7677C-0E30-4871-AC1E-3A8834174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Logical Clock Properties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92071F34-3594-4D9A-AF3C-70FEEC8CD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2139950"/>
          </a:xfrm>
        </p:spPr>
        <p:txBody>
          <a:bodyPr/>
          <a:lstStyle/>
          <a:p>
            <a:r>
              <a:rPr lang="en-US" altLang="en-US"/>
              <a:t>Theorem: </a:t>
            </a:r>
          </a:p>
          <a:p>
            <a:pPr lvl="1"/>
            <a:r>
              <a:rPr lang="en-US" altLang="en-US"/>
              <a:t>Event s happens before t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</a:t>
            </a:r>
            <a:r>
              <a:rPr lang="en-US" altLang="en-US"/>
              <a:t> the logical clock value of s is smaller than the logical clock value of t.</a:t>
            </a:r>
          </a:p>
          <a:p>
            <a:r>
              <a:rPr lang="en-US" altLang="en-US"/>
              <a:t>The reverse may not be true</a:t>
            </a:r>
          </a:p>
        </p:txBody>
      </p:sp>
      <p:sp>
        <p:nvSpPr>
          <p:cNvPr id="22534" name="Oval 4">
            <a:extLst>
              <a:ext uri="{FF2B5EF4-FFF2-40B4-BE49-F238E27FC236}">
                <a16:creationId xmlns:a16="http://schemas.microsoft.com/office/drawing/2014/main" id="{26F50A8D-D0A3-426B-AFB4-DDEAFCD8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35" name="Oval 5">
            <a:extLst>
              <a:ext uri="{FF2B5EF4-FFF2-40B4-BE49-F238E27FC236}">
                <a16:creationId xmlns:a16="http://schemas.microsoft.com/office/drawing/2014/main" id="{1DD9CAAE-178A-4AF3-AF31-27B9791A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36" name="Oval 6">
            <a:extLst>
              <a:ext uri="{FF2B5EF4-FFF2-40B4-BE49-F238E27FC236}">
                <a16:creationId xmlns:a16="http://schemas.microsoft.com/office/drawing/2014/main" id="{160856F9-468C-4E77-8ECA-9FA1F500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37" name="Oval 7">
            <a:extLst>
              <a:ext uri="{FF2B5EF4-FFF2-40B4-BE49-F238E27FC236}">
                <a16:creationId xmlns:a16="http://schemas.microsoft.com/office/drawing/2014/main" id="{7F21C1A1-1333-4A9E-9D07-C6D38C4FC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38" name="Line 8">
            <a:extLst>
              <a:ext uri="{FF2B5EF4-FFF2-40B4-BE49-F238E27FC236}">
                <a16:creationId xmlns:a16="http://schemas.microsoft.com/office/drawing/2014/main" id="{0C793531-F86A-42E2-9A62-41ED0A409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39" name="Oval 9">
            <a:extLst>
              <a:ext uri="{FF2B5EF4-FFF2-40B4-BE49-F238E27FC236}">
                <a16:creationId xmlns:a16="http://schemas.microsoft.com/office/drawing/2014/main" id="{5F2B755D-A7F9-4E27-95B1-41502D95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40" name="Oval 10">
            <a:extLst>
              <a:ext uri="{FF2B5EF4-FFF2-40B4-BE49-F238E27FC236}">
                <a16:creationId xmlns:a16="http://schemas.microsoft.com/office/drawing/2014/main" id="{38E25B00-0DB0-4FB7-B6A2-FB5182E6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41" name="Oval 11">
            <a:extLst>
              <a:ext uri="{FF2B5EF4-FFF2-40B4-BE49-F238E27FC236}">
                <a16:creationId xmlns:a16="http://schemas.microsoft.com/office/drawing/2014/main" id="{922D3A57-5314-47F4-BEB8-CB0DF1EE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42" name="Line 13">
            <a:extLst>
              <a:ext uri="{FF2B5EF4-FFF2-40B4-BE49-F238E27FC236}">
                <a16:creationId xmlns:a16="http://schemas.microsoft.com/office/drawing/2014/main" id="{041DC374-ECAC-4D29-A6BA-204F5DE87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43" name="Oval 14">
            <a:extLst>
              <a:ext uri="{FF2B5EF4-FFF2-40B4-BE49-F238E27FC236}">
                <a16:creationId xmlns:a16="http://schemas.microsoft.com/office/drawing/2014/main" id="{C15582B7-67A5-4EB2-A868-E321DDCE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44" name="Oval 15">
            <a:extLst>
              <a:ext uri="{FF2B5EF4-FFF2-40B4-BE49-F238E27FC236}">
                <a16:creationId xmlns:a16="http://schemas.microsoft.com/office/drawing/2014/main" id="{5302586A-3F60-4F04-92FD-45C584A10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45" name="Line 17">
            <a:extLst>
              <a:ext uri="{FF2B5EF4-FFF2-40B4-BE49-F238E27FC236}">
                <a16:creationId xmlns:a16="http://schemas.microsoft.com/office/drawing/2014/main" id="{FE275C48-0BF7-4BBF-8B6E-81466DF19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0D818BD9-54F5-4ABC-88C1-DF8E178B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497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22547" name="Text Box 19">
            <a:extLst>
              <a:ext uri="{FF2B5EF4-FFF2-40B4-BE49-F238E27FC236}">
                <a16:creationId xmlns:a16="http://schemas.microsoft.com/office/drawing/2014/main" id="{AD35C934-6095-4BED-B92F-56EF52C3C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4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22548" name="Text Box 20">
            <a:extLst>
              <a:ext uri="{FF2B5EF4-FFF2-40B4-BE49-F238E27FC236}">
                <a16:creationId xmlns:a16="http://schemas.microsoft.com/office/drawing/2014/main" id="{ED58231D-068C-42FE-B812-71AD651D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46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22549" name="Line 21">
            <a:extLst>
              <a:ext uri="{FF2B5EF4-FFF2-40B4-BE49-F238E27FC236}">
                <a16:creationId xmlns:a16="http://schemas.microsoft.com/office/drawing/2014/main" id="{1D348040-D467-467E-956A-AAD4B75DD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50" name="Line 23">
            <a:extLst>
              <a:ext uri="{FF2B5EF4-FFF2-40B4-BE49-F238E27FC236}">
                <a16:creationId xmlns:a16="http://schemas.microsoft.com/office/drawing/2014/main" id="{83571B5F-0EB6-4675-AF04-952447CDF8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1054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51" name="Text Box 24">
            <a:extLst>
              <a:ext uri="{FF2B5EF4-FFF2-40B4-BE49-F238E27FC236}">
                <a16:creationId xmlns:a16="http://schemas.microsoft.com/office/drawing/2014/main" id="{6E0385BB-EFC7-4B4F-912C-AD346462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2552" name="Text Box 25">
            <a:extLst>
              <a:ext uri="{FF2B5EF4-FFF2-40B4-BE49-F238E27FC236}">
                <a16:creationId xmlns:a16="http://schemas.microsoft.com/office/drawing/2014/main" id="{7C8B4E35-23B3-47D4-9E98-30B6FD3CF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2553" name="Text Box 26">
            <a:extLst>
              <a:ext uri="{FF2B5EF4-FFF2-40B4-BE49-F238E27FC236}">
                <a16:creationId xmlns:a16="http://schemas.microsoft.com/office/drawing/2014/main" id="{9F733E26-14AC-4FE7-ADC9-C55D3FE90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3810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22554" name="Text Box 27">
            <a:extLst>
              <a:ext uri="{FF2B5EF4-FFF2-40B4-BE49-F238E27FC236}">
                <a16:creationId xmlns:a16="http://schemas.microsoft.com/office/drawing/2014/main" id="{6B323F56-F163-4236-8D5C-A2D33857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22555" name="Text Box 28">
            <a:extLst>
              <a:ext uri="{FF2B5EF4-FFF2-40B4-BE49-F238E27FC236}">
                <a16:creationId xmlns:a16="http://schemas.microsoft.com/office/drawing/2014/main" id="{EB5F98DD-03AF-439A-B231-989A0FD9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556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2556" name="Text Box 29">
            <a:extLst>
              <a:ext uri="{FF2B5EF4-FFF2-40B4-BE49-F238E27FC236}">
                <a16:creationId xmlns:a16="http://schemas.microsoft.com/office/drawing/2014/main" id="{1ED1BE3D-D83D-4035-B4D0-BD7B4EA31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4556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22557" name="Text Box 31">
            <a:extLst>
              <a:ext uri="{FF2B5EF4-FFF2-40B4-BE49-F238E27FC236}">
                <a16:creationId xmlns:a16="http://schemas.microsoft.com/office/drawing/2014/main" id="{0ABC4980-F426-41A6-BBCF-C388B329B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2558" name="Text Box 32">
            <a:extLst>
              <a:ext uri="{FF2B5EF4-FFF2-40B4-BE49-F238E27FC236}">
                <a16:creationId xmlns:a16="http://schemas.microsoft.com/office/drawing/2014/main" id="{34E2E098-C134-48BA-99F2-E26C8F548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2559" name="Text Box 34">
            <a:extLst>
              <a:ext uri="{FF2B5EF4-FFF2-40B4-BE49-F238E27FC236}">
                <a16:creationId xmlns:a16="http://schemas.microsoft.com/office/drawing/2014/main" id="{78B99535-F509-478B-BE4E-91FE57D7D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22560" name="Oval 35">
            <a:extLst>
              <a:ext uri="{FF2B5EF4-FFF2-40B4-BE49-F238E27FC236}">
                <a16:creationId xmlns:a16="http://schemas.microsoft.com/office/drawing/2014/main" id="{4482F725-D69A-40C7-A1A8-BFC76DD9E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762000" cy="1524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61" name="Line 36">
            <a:extLst>
              <a:ext uri="{FF2B5EF4-FFF2-40B4-BE49-F238E27FC236}">
                <a16:creationId xmlns:a16="http://schemas.microsoft.com/office/drawing/2014/main" id="{CAB25712-B31B-4C07-A446-72D266ACC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1524000" cy="838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62" name="Oval 37">
            <a:extLst>
              <a:ext uri="{FF2B5EF4-FFF2-40B4-BE49-F238E27FC236}">
                <a16:creationId xmlns:a16="http://schemas.microsoft.com/office/drawing/2014/main" id="{DE0252FE-0C68-4E75-AD5B-F8932432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63" name="Oval 38">
            <a:extLst>
              <a:ext uri="{FF2B5EF4-FFF2-40B4-BE49-F238E27FC236}">
                <a16:creationId xmlns:a16="http://schemas.microsoft.com/office/drawing/2014/main" id="{198DE3E7-9D6E-402E-9E53-EA68F0E36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64" name="Line 39">
            <a:extLst>
              <a:ext uri="{FF2B5EF4-FFF2-40B4-BE49-F238E27FC236}">
                <a16:creationId xmlns:a16="http://schemas.microsoft.com/office/drawing/2014/main" id="{B13BCA53-0DA2-4AF2-A9CF-9126493A8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953000"/>
            <a:ext cx="228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2565" name="Text Box 40">
            <a:extLst>
              <a:ext uri="{FF2B5EF4-FFF2-40B4-BE49-F238E27FC236}">
                <a16:creationId xmlns:a16="http://schemas.microsoft.com/office/drawing/2014/main" id="{6BCECA2A-B33C-4DFE-9841-4B9C61EF9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563" y="45561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22566" name="Text Box 41">
            <a:extLst>
              <a:ext uri="{FF2B5EF4-FFF2-40B4-BE49-F238E27FC236}">
                <a16:creationId xmlns:a16="http://schemas.microsoft.com/office/drawing/2014/main" id="{2D452A13-B81E-4C6A-935B-F8FF956A0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53943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22567" name="Oval 42">
            <a:extLst>
              <a:ext uri="{FF2B5EF4-FFF2-40B4-BE49-F238E27FC236}">
                <a16:creationId xmlns:a16="http://schemas.microsoft.com/office/drawing/2014/main" id="{D3124012-1E06-4E11-9220-D4E819D5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2568" name="Text Box 43">
            <a:extLst>
              <a:ext uri="{FF2B5EF4-FFF2-40B4-BE49-F238E27FC236}">
                <a16:creationId xmlns:a16="http://schemas.microsoft.com/office/drawing/2014/main" id="{4EC9F18B-FFBE-4F5E-8CF2-0C389301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5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FEF242EE-E93C-46CD-A98A-C2830F96D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DDDBDB7-4A00-4DDB-85D6-66C9714E668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5B0C5932-8470-496E-90F7-32545F89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42434" name="Rectangle 2">
            <a:extLst>
              <a:ext uri="{FF2B5EF4-FFF2-40B4-BE49-F238E27FC236}">
                <a16:creationId xmlns:a16="http://schemas.microsoft.com/office/drawing/2014/main" id="{1FAC03F8-4B0E-4D10-B0A2-38D90A73B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Example Application for Logical Clock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67BEA1A7-7E49-4BA4-BAAF-4853138D0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3962400"/>
          </a:xfrm>
        </p:spPr>
        <p:txBody>
          <a:bodyPr/>
          <a:lstStyle/>
          <a:p>
            <a:r>
              <a:rPr lang="en-US" altLang="en-US"/>
              <a:t>Total-ordered broadcast protocol is the “standard” example application for logical clock (as in textbook)</a:t>
            </a:r>
          </a:p>
          <a:p>
            <a:pPr lvl="1"/>
            <a:r>
              <a:rPr lang="en-US" altLang="en-US"/>
              <a:t>But it is complex and will take half a lecture to go through</a:t>
            </a:r>
          </a:p>
          <a:p>
            <a:pPr lvl="1"/>
            <a:r>
              <a:rPr lang="en-US" altLang="en-US"/>
              <a:t>(The protocol is covered in CS4231…)</a:t>
            </a:r>
          </a:p>
          <a:p>
            <a:pPr lvl="1"/>
            <a:endParaRPr lang="en-US" altLang="en-US"/>
          </a:p>
          <a:p>
            <a:r>
              <a:rPr lang="en-US" altLang="en-US"/>
              <a:t>We will use a much simpler application example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D1143715-39A1-4904-9BD6-8472A08E7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AD80ADA-6089-425A-98D9-AFBFC830074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45520BF8-019B-490E-B285-E0747572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6A55D86E-5ADE-4C0B-8F19-8412A51AB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838200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C59ADD20-2905-4AAB-8190-38C1130A1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84" y="666048"/>
            <a:ext cx="72776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 smtClean="0"/>
              <a:t>Cary</a:t>
            </a:r>
            <a:endParaRPr lang="en-US" altLang="en-US" sz="2000" dirty="0"/>
          </a:p>
        </p:txBody>
      </p:sp>
      <p:sp>
        <p:nvSpPr>
          <p:cNvPr id="24582" name="Text Box 8">
            <a:extLst>
              <a:ext uri="{FF2B5EF4-FFF2-40B4-BE49-F238E27FC236}">
                <a16:creationId xmlns:a16="http://schemas.microsoft.com/office/drawing/2014/main" id="{6214D29B-A923-4121-A9B6-8C0BE633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61" y="2225833"/>
            <a:ext cx="92813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 smtClean="0"/>
              <a:t>Malice</a:t>
            </a:r>
            <a:endParaRPr lang="en-US" altLang="en-US" sz="2000" dirty="0"/>
          </a:p>
        </p:txBody>
      </p:sp>
      <p:sp>
        <p:nvSpPr>
          <p:cNvPr id="24584" name="Line 10">
            <a:extLst>
              <a:ext uri="{FF2B5EF4-FFF2-40B4-BE49-F238E27FC236}">
                <a16:creationId xmlns:a16="http://schemas.microsoft.com/office/drawing/2014/main" id="{F26C3BA0-8D82-4FC9-84A6-9548394A1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838200"/>
            <a:ext cx="2286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4585" name="Text Box 11">
            <a:extLst>
              <a:ext uri="{FF2B5EF4-FFF2-40B4-BE49-F238E27FC236}">
                <a16:creationId xmlns:a16="http://schemas.microsoft.com/office/drawing/2014/main" id="{CFB81784-ADA8-4C26-9179-6A3A1834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128" y="838199"/>
            <a:ext cx="1447800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Email 1: 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I proved P=NP and here is my proof</a:t>
            </a:r>
          </a:p>
        </p:txBody>
      </p:sp>
      <p:sp>
        <p:nvSpPr>
          <p:cNvPr id="24586" name="Line 12">
            <a:extLst>
              <a:ext uri="{FF2B5EF4-FFF2-40B4-BE49-F238E27FC236}">
                <a16:creationId xmlns:a16="http://schemas.microsoft.com/office/drawing/2014/main" id="{998FA9B1-FC76-4760-9BD8-548F15D00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2438400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4590" name="Line 18">
            <a:extLst>
              <a:ext uri="{FF2B5EF4-FFF2-40B4-BE49-F238E27FC236}">
                <a16:creationId xmlns:a16="http://schemas.microsoft.com/office/drawing/2014/main" id="{DD89CC6B-BA7B-43FE-8165-399058232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653" y="838199"/>
            <a:ext cx="218747" cy="15880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4591" name="Text Box 19">
            <a:extLst>
              <a:ext uri="{FF2B5EF4-FFF2-40B4-BE49-F238E27FC236}">
                <a16:creationId xmlns:a16="http://schemas.microsoft.com/office/drawing/2014/main" id="{A9ABE329-49FF-42D2-BEB1-A9E29010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328" y="1060704"/>
            <a:ext cx="13716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Email </a:t>
            </a:r>
            <a:r>
              <a:rPr lang="en-US" altLang="en-US" sz="1800" dirty="0" smtClean="0"/>
              <a:t>2:</a:t>
            </a:r>
            <a:endParaRPr lang="en-US" altLang="en-US" sz="1800" dirty="0"/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1800" dirty="0"/>
              <a:t>I proved P = NP here is my proof</a:t>
            </a:r>
          </a:p>
        </p:txBody>
      </p:sp>
      <p:sp>
        <p:nvSpPr>
          <p:cNvPr id="24592" name="Rectangle 22">
            <a:extLst>
              <a:ext uri="{FF2B5EF4-FFF2-40B4-BE49-F238E27FC236}">
                <a16:creationId xmlns:a16="http://schemas.microsoft.com/office/drawing/2014/main" id="{FA4A2A11-A660-455E-89C0-D83EB1066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128" y="3167664"/>
            <a:ext cx="7772400" cy="1295400"/>
          </a:xfrm>
          <a:noFill/>
        </p:spPr>
        <p:txBody>
          <a:bodyPr/>
          <a:lstStyle/>
          <a:p>
            <a:r>
              <a:rPr lang="en-US" altLang="en-US" dirty="0"/>
              <a:t>We want to decide who to give Turing award to</a:t>
            </a:r>
          </a:p>
          <a:p>
            <a:pPr lvl="1"/>
            <a:r>
              <a:rPr lang="en-US" altLang="en-US" dirty="0"/>
              <a:t>Both </a:t>
            </a:r>
            <a:r>
              <a:rPr lang="en-US" altLang="en-US" dirty="0" smtClean="0"/>
              <a:t>Cary </a:t>
            </a:r>
            <a:r>
              <a:rPr lang="en-US" altLang="en-US" dirty="0"/>
              <a:t>and </a:t>
            </a:r>
            <a:r>
              <a:rPr lang="en-US" altLang="en-US" dirty="0" smtClean="0"/>
              <a:t>Malice</a:t>
            </a:r>
            <a:r>
              <a:rPr lang="en-US" altLang="en-US" dirty="0" smtClean="0"/>
              <a:t> try </a:t>
            </a:r>
            <a:r>
              <a:rPr lang="en-US" altLang="en-US" dirty="0"/>
              <a:t>to claim credit</a:t>
            </a:r>
          </a:p>
          <a:p>
            <a:pPr lvl="1"/>
            <a:r>
              <a:rPr lang="en-US" altLang="en-US" dirty="0" smtClean="0"/>
              <a:t>Malice </a:t>
            </a:r>
            <a:r>
              <a:rPr lang="en-US" altLang="en-US" dirty="0"/>
              <a:t>says Cary copies her proof</a:t>
            </a:r>
          </a:p>
          <a:p>
            <a:pPr lvl="1"/>
            <a:r>
              <a:rPr lang="en-US" altLang="en-US" dirty="0"/>
              <a:t>Cary says </a:t>
            </a:r>
            <a:r>
              <a:rPr lang="en-US" altLang="en-US" dirty="0" smtClean="0"/>
              <a:t>Malice </a:t>
            </a:r>
            <a:r>
              <a:rPr lang="en-US" altLang="en-US" dirty="0"/>
              <a:t>copies her </a:t>
            </a:r>
            <a:r>
              <a:rPr lang="en-US" altLang="en-US" dirty="0" smtClean="0"/>
              <a:t>proof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C1761DE0-5BEF-45A2-A866-6421233D0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DD080F8-75B9-495B-97CE-01940C4F193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CFFB07EE-4590-4F8C-8C98-9FDFF1E4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6178" name="Rectangle 2">
            <a:extLst>
              <a:ext uri="{FF2B5EF4-FFF2-40B4-BE49-F238E27FC236}">
                <a16:creationId xmlns:a16="http://schemas.microsoft.com/office/drawing/2014/main" id="{6434DE66-D13D-4A80-87AA-B48DEE5DB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“Clock” 2: Vector Clocks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F5A838E-4396-40DF-B38A-7AA674D94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16013"/>
            <a:ext cx="7772400" cy="4675187"/>
          </a:xfrm>
        </p:spPr>
        <p:txBody>
          <a:bodyPr/>
          <a:lstStyle/>
          <a:p>
            <a:r>
              <a:rPr lang="en-US" altLang="en-US"/>
              <a:t>Logical clock:</a:t>
            </a:r>
          </a:p>
          <a:p>
            <a:pPr lvl="1"/>
            <a:r>
              <a:rPr lang="en-US" altLang="en-US"/>
              <a:t>Event s happens before event t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</a:t>
            </a:r>
            <a:r>
              <a:rPr lang="en-US" altLang="en-US"/>
              <a:t> the logical clock value of s is smaller than the logical clock value of t.</a:t>
            </a:r>
          </a:p>
          <a:p>
            <a:r>
              <a:rPr lang="en-US" altLang="en-US"/>
              <a:t>Vector clock:</a:t>
            </a:r>
          </a:p>
          <a:p>
            <a:pPr lvl="1"/>
            <a:r>
              <a:rPr lang="en-US" altLang="en-US"/>
              <a:t>Event s happens before event t </a:t>
            </a:r>
            <a:r>
              <a:rPr lang="en-US" altLang="en-US" b="1">
                <a:solidFill>
                  <a:schemeClr val="hlink"/>
                </a:solidFill>
                <a:sym typeface="Symbol" panose="05050102010706020507" pitchFamily="18" charset="2"/>
              </a:rPr>
              <a:t></a:t>
            </a:r>
            <a:r>
              <a:rPr lang="en-US" altLang="en-US"/>
              <a:t> the vector clock value of s is “smaller” than the vector clock value of t.</a:t>
            </a:r>
          </a:p>
          <a:p>
            <a:r>
              <a:rPr lang="en-US" altLang="en-US"/>
              <a:t>Each event has a vector of </a:t>
            </a:r>
            <a:r>
              <a:rPr lang="en-US" altLang="en-US" i="1"/>
              <a:t>n</a:t>
            </a:r>
            <a:r>
              <a:rPr lang="en-US" altLang="en-US"/>
              <a:t> integers as its vector clock value</a:t>
            </a:r>
          </a:p>
          <a:p>
            <a:pPr lvl="1"/>
            <a:r>
              <a:rPr lang="en-US" altLang="en-US"/>
              <a:t>v1 = v2 if all n fields same</a:t>
            </a:r>
          </a:p>
          <a:p>
            <a:pPr lvl="1"/>
            <a:r>
              <a:rPr lang="en-US" altLang="en-US"/>
              <a:t>v1 </a:t>
            </a:r>
            <a:r>
              <a:rPr lang="en-US" altLang="en-US">
                <a:sym typeface="Symbol" panose="05050102010706020507" pitchFamily="18" charset="2"/>
              </a:rPr>
              <a:t> v2 if every field in v1 is less than or equal to the corresponding field in v2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v1 &lt; v2 if </a:t>
            </a:r>
            <a:r>
              <a:rPr lang="en-US" altLang="en-US"/>
              <a:t>v1 </a:t>
            </a:r>
            <a:r>
              <a:rPr lang="en-US" altLang="en-US">
                <a:sym typeface="Symbol" panose="05050102010706020507" pitchFamily="18" charset="2"/>
              </a:rPr>
              <a:t> v2 and v1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≠ v2</a:t>
            </a:r>
          </a:p>
          <a:p>
            <a:endParaRPr lang="en-US" altLang="en-US"/>
          </a:p>
        </p:txBody>
      </p:sp>
      <p:sp>
        <p:nvSpPr>
          <p:cNvPr id="25606" name="Text Box 4">
            <a:extLst>
              <a:ext uri="{FF2B5EF4-FFF2-40B4-BE49-F238E27FC236}">
                <a16:creationId xmlns:a16="http://schemas.microsoft.com/office/drawing/2014/main" id="{4207F1AA-39D6-4B7B-BBF0-DDDD0092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94325"/>
            <a:ext cx="243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u="sng">
                <a:solidFill>
                  <a:schemeClr val="hlink"/>
                </a:solidFill>
              </a:rPr>
              <a:t>Relation “&lt;“ here is not a total order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5CF225A7-0699-4414-AD5E-F0E7967EC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5ACCE6A-62ED-4E4A-920D-29E625C00B1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2B35B8F4-166D-43CD-99B4-1A878A69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CBF92E00-418D-4AEA-9733-238622919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Vector Clock Protocol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A437B6A6-8689-4424-8BD2-DF97F385A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4250"/>
            <a:ext cx="7772400" cy="2063750"/>
          </a:xfrm>
        </p:spPr>
        <p:txBody>
          <a:bodyPr/>
          <a:lstStyle/>
          <a:p>
            <a:r>
              <a:rPr lang="en-US" altLang="en-US" sz="2000"/>
              <a:t>Each process i has a local vector C</a:t>
            </a:r>
          </a:p>
          <a:p>
            <a:r>
              <a:rPr lang="en-US" altLang="en-US" sz="2000"/>
              <a:t>Increment C[i] at each “local computation” and “send” event</a:t>
            </a:r>
          </a:p>
          <a:p>
            <a:r>
              <a:rPr lang="en-US" altLang="en-US" sz="2000"/>
              <a:t>When sending a message, vector clock value V is attached to the message. At each “receive” event, C = pairwise-max(C,  V); C[i]++; </a:t>
            </a:r>
          </a:p>
        </p:txBody>
      </p:sp>
      <p:sp>
        <p:nvSpPr>
          <p:cNvPr id="26630" name="Oval 4">
            <a:extLst>
              <a:ext uri="{FF2B5EF4-FFF2-40B4-BE49-F238E27FC236}">
                <a16:creationId xmlns:a16="http://schemas.microsoft.com/office/drawing/2014/main" id="{5BD76E7B-C0D3-4584-95A2-6C28D8020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31" name="Oval 5">
            <a:extLst>
              <a:ext uri="{FF2B5EF4-FFF2-40B4-BE49-F238E27FC236}">
                <a16:creationId xmlns:a16="http://schemas.microsoft.com/office/drawing/2014/main" id="{B85265F5-AD3A-41D0-AE15-660481BA1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32" name="Oval 6">
            <a:extLst>
              <a:ext uri="{FF2B5EF4-FFF2-40B4-BE49-F238E27FC236}">
                <a16:creationId xmlns:a16="http://schemas.microsoft.com/office/drawing/2014/main" id="{9DC14CB0-3C88-447A-8163-3AB11715D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33" name="Line 7">
            <a:extLst>
              <a:ext uri="{FF2B5EF4-FFF2-40B4-BE49-F238E27FC236}">
                <a16:creationId xmlns:a16="http://schemas.microsoft.com/office/drawing/2014/main" id="{F9A41E36-3F49-4B32-8A81-D0C299B7C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6634" name="Oval 8">
            <a:extLst>
              <a:ext uri="{FF2B5EF4-FFF2-40B4-BE49-F238E27FC236}">
                <a16:creationId xmlns:a16="http://schemas.microsoft.com/office/drawing/2014/main" id="{519FC490-4868-4E6C-A9D5-8E61CB23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35" name="Oval 9">
            <a:extLst>
              <a:ext uri="{FF2B5EF4-FFF2-40B4-BE49-F238E27FC236}">
                <a16:creationId xmlns:a16="http://schemas.microsoft.com/office/drawing/2014/main" id="{1F8E6638-C140-489F-9FC8-D3DF601CD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36" name="Oval 10">
            <a:extLst>
              <a:ext uri="{FF2B5EF4-FFF2-40B4-BE49-F238E27FC236}">
                <a16:creationId xmlns:a16="http://schemas.microsoft.com/office/drawing/2014/main" id="{45135C85-A5D9-4CC8-BAFC-BD5B3F640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37" name="Line 11">
            <a:extLst>
              <a:ext uri="{FF2B5EF4-FFF2-40B4-BE49-F238E27FC236}">
                <a16:creationId xmlns:a16="http://schemas.microsoft.com/office/drawing/2014/main" id="{2AF36109-D1CB-48FC-A8D4-2591A57CB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6638" name="Oval 12">
            <a:extLst>
              <a:ext uri="{FF2B5EF4-FFF2-40B4-BE49-F238E27FC236}">
                <a16:creationId xmlns:a16="http://schemas.microsoft.com/office/drawing/2014/main" id="{4AB3F74E-4549-4538-8BC7-0BC5F041D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39" name="Oval 13">
            <a:extLst>
              <a:ext uri="{FF2B5EF4-FFF2-40B4-BE49-F238E27FC236}">
                <a16:creationId xmlns:a16="http://schemas.microsoft.com/office/drawing/2014/main" id="{4A57CC71-598C-479A-B767-5BFB196A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40" name="Oval 14">
            <a:extLst>
              <a:ext uri="{FF2B5EF4-FFF2-40B4-BE49-F238E27FC236}">
                <a16:creationId xmlns:a16="http://schemas.microsoft.com/office/drawing/2014/main" id="{8F48AF72-2769-4A7C-AC97-9F1520AD9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41" name="Line 15">
            <a:extLst>
              <a:ext uri="{FF2B5EF4-FFF2-40B4-BE49-F238E27FC236}">
                <a16:creationId xmlns:a16="http://schemas.microsoft.com/office/drawing/2014/main" id="{A7B96C9E-C812-44BA-B274-383D05232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6642" name="Text Box 16">
            <a:extLst>
              <a:ext uri="{FF2B5EF4-FFF2-40B4-BE49-F238E27FC236}">
                <a16:creationId xmlns:a16="http://schemas.microsoft.com/office/drawing/2014/main" id="{B8BAD7FE-EAE6-4BD4-BA16-BA5293309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497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26643" name="Text Box 17">
            <a:extLst>
              <a:ext uri="{FF2B5EF4-FFF2-40B4-BE49-F238E27FC236}">
                <a16:creationId xmlns:a16="http://schemas.microsoft.com/office/drawing/2014/main" id="{63BC5C45-0FCD-41F8-A9F5-17663D7AF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4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26644" name="Text Box 18">
            <a:extLst>
              <a:ext uri="{FF2B5EF4-FFF2-40B4-BE49-F238E27FC236}">
                <a16:creationId xmlns:a16="http://schemas.microsoft.com/office/drawing/2014/main" id="{7FACCCA5-DC02-4C54-B997-B809CB29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46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26645" name="Line 19">
            <a:extLst>
              <a:ext uri="{FF2B5EF4-FFF2-40B4-BE49-F238E27FC236}">
                <a16:creationId xmlns:a16="http://schemas.microsoft.com/office/drawing/2014/main" id="{355278CF-5939-477A-92F2-BCFD38DD3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6646" name="Line 20">
            <a:extLst>
              <a:ext uri="{FF2B5EF4-FFF2-40B4-BE49-F238E27FC236}">
                <a16:creationId xmlns:a16="http://schemas.microsoft.com/office/drawing/2014/main" id="{4E2BA178-25C1-46DB-8C42-D24396DF1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953000"/>
            <a:ext cx="2286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6647" name="Line 21">
            <a:extLst>
              <a:ext uri="{FF2B5EF4-FFF2-40B4-BE49-F238E27FC236}">
                <a16:creationId xmlns:a16="http://schemas.microsoft.com/office/drawing/2014/main" id="{BB4D813E-8C64-445C-A796-9250B0F094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1054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6648" name="Text Box 22">
            <a:extLst>
              <a:ext uri="{FF2B5EF4-FFF2-40B4-BE49-F238E27FC236}">
                <a16:creationId xmlns:a16="http://schemas.microsoft.com/office/drawing/2014/main" id="{3E906C16-BA50-427D-9A5A-4CD48FFA4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10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(1,0,0)</a:t>
            </a:r>
          </a:p>
        </p:txBody>
      </p:sp>
      <p:sp>
        <p:nvSpPr>
          <p:cNvPr id="26649" name="Text Box 23">
            <a:extLst>
              <a:ext uri="{FF2B5EF4-FFF2-40B4-BE49-F238E27FC236}">
                <a16:creationId xmlns:a16="http://schemas.microsoft.com/office/drawing/2014/main" id="{2E4C46DD-A6C0-47B9-B65B-089CB0417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(2,0,0)</a:t>
            </a:r>
          </a:p>
        </p:txBody>
      </p:sp>
      <p:sp>
        <p:nvSpPr>
          <p:cNvPr id="26650" name="Text Box 24">
            <a:extLst>
              <a:ext uri="{FF2B5EF4-FFF2-40B4-BE49-F238E27FC236}">
                <a16:creationId xmlns:a16="http://schemas.microsoft.com/office/drawing/2014/main" id="{E2053E8D-FF0B-407A-81BB-4F69D65A0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810000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(3,0,0)</a:t>
            </a:r>
          </a:p>
        </p:txBody>
      </p:sp>
      <p:sp>
        <p:nvSpPr>
          <p:cNvPr id="26651" name="Text Box 25">
            <a:extLst>
              <a:ext uri="{FF2B5EF4-FFF2-40B4-BE49-F238E27FC236}">
                <a16:creationId xmlns:a16="http://schemas.microsoft.com/office/drawing/2014/main" id="{CF4946D9-D4DE-46BE-9A66-2664BD92D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(0,0,2)</a:t>
            </a:r>
          </a:p>
        </p:txBody>
      </p:sp>
      <p:sp>
        <p:nvSpPr>
          <p:cNvPr id="26652" name="Text Box 26">
            <a:extLst>
              <a:ext uri="{FF2B5EF4-FFF2-40B4-BE49-F238E27FC236}">
                <a16:creationId xmlns:a16="http://schemas.microsoft.com/office/drawing/2014/main" id="{F10B519A-EE7B-4580-A2AA-993307FD2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72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(0,2,2)</a:t>
            </a:r>
          </a:p>
        </p:txBody>
      </p:sp>
      <p:sp>
        <p:nvSpPr>
          <p:cNvPr id="26653" name="Text Box 27">
            <a:extLst>
              <a:ext uri="{FF2B5EF4-FFF2-40B4-BE49-F238E27FC236}">
                <a16:creationId xmlns:a16="http://schemas.microsoft.com/office/drawing/2014/main" id="{9A1747ED-B697-4E36-9C94-B3F46E894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94225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(0,1,0)</a:t>
            </a:r>
          </a:p>
        </p:txBody>
      </p:sp>
      <p:sp>
        <p:nvSpPr>
          <p:cNvPr id="26654" name="Text Box 28">
            <a:extLst>
              <a:ext uri="{FF2B5EF4-FFF2-40B4-BE49-F238E27FC236}">
                <a16:creationId xmlns:a16="http://schemas.microsoft.com/office/drawing/2014/main" id="{7261ED7F-C85F-42C3-A9C9-6DCB0A909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848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(0,0,1)</a:t>
            </a:r>
          </a:p>
        </p:txBody>
      </p:sp>
      <p:sp>
        <p:nvSpPr>
          <p:cNvPr id="26655" name="Text Box 29">
            <a:extLst>
              <a:ext uri="{FF2B5EF4-FFF2-40B4-BE49-F238E27FC236}">
                <a16:creationId xmlns:a16="http://schemas.microsoft.com/office/drawing/2014/main" id="{D289595F-0706-4035-8FBF-F6AB6CC1A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958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(2,3,2)</a:t>
            </a:r>
          </a:p>
        </p:txBody>
      </p:sp>
      <p:sp>
        <p:nvSpPr>
          <p:cNvPr id="26656" name="Text Box 30">
            <a:extLst>
              <a:ext uri="{FF2B5EF4-FFF2-40B4-BE49-F238E27FC236}">
                <a16:creationId xmlns:a16="http://schemas.microsoft.com/office/drawing/2014/main" id="{0AD86604-D00E-4FCC-9A3C-3F78718DF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5334000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(2,4,3)</a:t>
            </a:r>
          </a:p>
        </p:txBody>
      </p:sp>
      <p:sp>
        <p:nvSpPr>
          <p:cNvPr id="26657" name="Freeform 31">
            <a:extLst>
              <a:ext uri="{FF2B5EF4-FFF2-40B4-BE49-F238E27FC236}">
                <a16:creationId xmlns:a16="http://schemas.microsoft.com/office/drawing/2014/main" id="{BFF88154-4EF1-462E-8B21-7E9307E0201E}"/>
              </a:ext>
            </a:extLst>
          </p:cNvPr>
          <p:cNvSpPr>
            <a:spLocks/>
          </p:cNvSpPr>
          <p:nvPr/>
        </p:nvSpPr>
        <p:spPr bwMode="auto">
          <a:xfrm>
            <a:off x="4165600" y="3505200"/>
            <a:ext cx="406400" cy="1219200"/>
          </a:xfrm>
          <a:custGeom>
            <a:avLst/>
            <a:gdLst>
              <a:gd name="T0" fmla="*/ 2147483647 w 256"/>
              <a:gd name="T1" fmla="*/ 0 h 768"/>
              <a:gd name="T2" fmla="*/ 2147483647 w 256"/>
              <a:gd name="T3" fmla="*/ 2147483647 h 768"/>
              <a:gd name="T4" fmla="*/ 2147483647 w 256"/>
              <a:gd name="T5" fmla="*/ 2147483647 h 768"/>
              <a:gd name="T6" fmla="*/ 0 60000 65536"/>
              <a:gd name="T7" fmla="*/ 0 60000 65536"/>
              <a:gd name="T8" fmla="*/ 0 60000 65536"/>
              <a:gd name="T9" fmla="*/ 0 w 256"/>
              <a:gd name="T10" fmla="*/ 0 h 768"/>
              <a:gd name="T11" fmla="*/ 256 w 25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768">
                <a:moveTo>
                  <a:pt x="160" y="0"/>
                </a:moveTo>
                <a:cubicBezTo>
                  <a:pt x="80" y="224"/>
                  <a:pt x="0" y="448"/>
                  <a:pt x="16" y="576"/>
                </a:cubicBezTo>
                <a:cubicBezTo>
                  <a:pt x="32" y="704"/>
                  <a:pt x="144" y="736"/>
                  <a:pt x="256" y="768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6658" name="Text Box 32">
            <a:extLst>
              <a:ext uri="{FF2B5EF4-FFF2-40B4-BE49-F238E27FC236}">
                <a16:creationId xmlns:a16="http://schemas.microsoft.com/office/drawing/2014/main" id="{EC72182A-7F02-47D9-8669-3639E2B62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90800"/>
            <a:ext cx="33623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C = (0,1,0), V = (0,0,2)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chemeClr val="hlink"/>
                </a:solidFill>
              </a:rPr>
              <a:t>pairwise-max(C, V) = (0,1,2)</a:t>
            </a:r>
          </a:p>
        </p:txBody>
      </p:sp>
      <p:sp>
        <p:nvSpPr>
          <p:cNvPr id="26659" name="Oval 33">
            <a:extLst>
              <a:ext uri="{FF2B5EF4-FFF2-40B4-BE49-F238E27FC236}">
                <a16:creationId xmlns:a16="http://schemas.microsoft.com/office/drawing/2014/main" id="{34C66A45-2B5A-4AA1-A2B3-6AA24BBC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94188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6660" name="Text Box 34">
            <a:extLst>
              <a:ext uri="{FF2B5EF4-FFF2-40B4-BE49-F238E27FC236}">
                <a16:creationId xmlns:a16="http://schemas.microsoft.com/office/drawing/2014/main" id="{5CE98137-CDF1-4750-BD01-A5724EFF3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572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(2,4,2)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EA452AA9-87B7-4D5E-B702-CE4274F9F5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8F6D140-9019-4939-89FB-73FE5704330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82313CCF-AC5B-4942-A882-229471B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7BB85B86-F09D-45BD-AD0E-E91C4C5C6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Vector Clock Properties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124AFDA-0AD0-4B11-B19C-883B2839F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2139950"/>
          </a:xfrm>
        </p:spPr>
        <p:txBody>
          <a:bodyPr/>
          <a:lstStyle/>
          <a:p>
            <a:r>
              <a:rPr lang="en-US" altLang="en-US" sz="2000"/>
              <a:t>Event s happens before t </a:t>
            </a:r>
            <a:r>
              <a:rPr lang="en-US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</a:t>
            </a:r>
            <a:r>
              <a:rPr lang="en-US" altLang="en-US" sz="2000"/>
              <a:t> vector clock value of s &lt; vector clock value of t: There must be a chain from s to t</a:t>
            </a:r>
          </a:p>
          <a:p>
            <a:r>
              <a:rPr lang="en-US" altLang="en-US" sz="2000"/>
              <a:t>Event s happens before t </a:t>
            </a:r>
            <a:r>
              <a:rPr lang="en-US" altLang="en-US" sz="2000" b="1">
                <a:solidFill>
                  <a:schemeClr val="hlink"/>
                </a:solidFill>
                <a:sym typeface="Symbol" panose="05050102010706020507" pitchFamily="18" charset="2"/>
              </a:rPr>
              <a:t></a:t>
            </a:r>
            <a:r>
              <a:rPr lang="en-US" altLang="en-US" sz="2000"/>
              <a:t> vector clock value of s &lt; vector clock value of t</a:t>
            </a:r>
          </a:p>
          <a:p>
            <a:pPr lvl="1"/>
            <a:r>
              <a:rPr lang="en-US" altLang="en-US" sz="1800"/>
              <a:t>If s and t on same process, done</a:t>
            </a:r>
          </a:p>
          <a:p>
            <a:pPr lvl="1"/>
            <a:r>
              <a:rPr lang="en-US" altLang="en-US" sz="1800"/>
              <a:t>If s is on p and t is on q, let VS be s’s vector clock and VT be t’s</a:t>
            </a:r>
          </a:p>
          <a:p>
            <a:pPr lvl="1"/>
            <a:r>
              <a:rPr lang="en-US" altLang="en-US" sz="1800"/>
              <a:t>VS &lt; VT </a:t>
            </a:r>
            <a:r>
              <a:rPr lang="en-US" altLang="en-US" sz="1800" b="1">
                <a:sym typeface="Symbol" panose="05050102010706020507" pitchFamily="18" charset="2"/>
              </a:rPr>
              <a:t> </a:t>
            </a:r>
            <a:r>
              <a:rPr lang="en-US" altLang="en-US" sz="1800">
                <a:sym typeface="Symbol" panose="05050102010706020507" pitchFamily="18" charset="2"/>
              </a:rPr>
              <a:t>VS[p] </a:t>
            </a:r>
            <a:r>
              <a:rPr lang="en-US" altLang="en-US" sz="1800">
                <a:cs typeface="Arial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sz="1800">
                <a:sym typeface="Symbol" panose="05050102010706020507" pitchFamily="18" charset="2"/>
              </a:rPr>
              <a:t> VT[p] </a:t>
            </a:r>
            <a:r>
              <a:rPr lang="en-US" altLang="en-US" sz="1800" b="1">
                <a:sym typeface="Symbol" panose="05050102010706020507" pitchFamily="18" charset="2"/>
              </a:rPr>
              <a:t> </a:t>
            </a:r>
            <a:r>
              <a:rPr lang="en-US" altLang="en-US" sz="1800">
                <a:sym typeface="Symbol" panose="05050102010706020507" pitchFamily="18" charset="2"/>
              </a:rPr>
              <a:t>Must be a sequence of message from p to q after s and before t</a:t>
            </a:r>
            <a:endParaRPr lang="en-US" altLang="en-US" sz="1800" b="1">
              <a:sym typeface="Symbol" panose="05050102010706020507" pitchFamily="18" charset="2"/>
            </a:endParaRPr>
          </a:p>
        </p:txBody>
      </p:sp>
      <p:sp>
        <p:nvSpPr>
          <p:cNvPr id="27654" name="Line 4">
            <a:extLst>
              <a:ext uri="{FF2B5EF4-FFF2-40B4-BE49-F238E27FC236}">
                <a16:creationId xmlns:a16="http://schemas.microsoft.com/office/drawing/2014/main" id="{3731F319-3F63-4E08-9170-65A1F021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7655" name="Oval 5">
            <a:extLst>
              <a:ext uri="{FF2B5EF4-FFF2-40B4-BE49-F238E27FC236}">
                <a16:creationId xmlns:a16="http://schemas.microsoft.com/office/drawing/2014/main" id="{CEB033F1-DA2C-49A8-8EF8-833FB8816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7656" name="Line 6">
            <a:extLst>
              <a:ext uri="{FF2B5EF4-FFF2-40B4-BE49-F238E27FC236}">
                <a16:creationId xmlns:a16="http://schemas.microsoft.com/office/drawing/2014/main" id="{E33F10B2-6AC4-4583-B20E-D11DF5638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7657" name="Text Box 7">
            <a:extLst>
              <a:ext uri="{FF2B5EF4-FFF2-40B4-BE49-F238E27FC236}">
                <a16:creationId xmlns:a16="http://schemas.microsoft.com/office/drawing/2014/main" id="{D9DAF0E2-F81B-4D12-B577-A11CA0160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62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q</a:t>
            </a:r>
          </a:p>
        </p:txBody>
      </p:sp>
      <p:sp>
        <p:nvSpPr>
          <p:cNvPr id="27658" name="Text Box 8">
            <a:extLst>
              <a:ext uri="{FF2B5EF4-FFF2-40B4-BE49-F238E27FC236}">
                <a16:creationId xmlns:a16="http://schemas.microsoft.com/office/drawing/2014/main" id="{1642DA3A-8750-4AA7-9283-2249E49CF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3794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s</a:t>
            </a:r>
          </a:p>
        </p:txBody>
      </p:sp>
      <p:sp>
        <p:nvSpPr>
          <p:cNvPr id="27659" name="Text Box 9">
            <a:extLst>
              <a:ext uri="{FF2B5EF4-FFF2-40B4-BE49-F238E27FC236}">
                <a16:creationId xmlns:a16="http://schemas.microsoft.com/office/drawing/2014/main" id="{FF981D05-D2CD-401D-98DB-CC14DD381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5345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t</a:t>
            </a:r>
          </a:p>
        </p:txBody>
      </p:sp>
      <p:sp>
        <p:nvSpPr>
          <p:cNvPr id="27660" name="Line 10">
            <a:extLst>
              <a:ext uri="{FF2B5EF4-FFF2-40B4-BE49-F238E27FC236}">
                <a16:creationId xmlns:a16="http://schemas.microsoft.com/office/drawing/2014/main" id="{7BCDAF82-DEB9-4FE1-B0FF-8B8912577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05400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7661" name="Oval 11">
            <a:extLst>
              <a:ext uri="{FF2B5EF4-FFF2-40B4-BE49-F238E27FC236}">
                <a16:creationId xmlns:a16="http://schemas.microsoft.com/office/drawing/2014/main" id="{627A9E30-6DE4-4BC0-A131-F92F86B7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7662" name="Line 12">
            <a:extLst>
              <a:ext uri="{FF2B5EF4-FFF2-40B4-BE49-F238E27FC236}">
                <a16:creationId xmlns:a16="http://schemas.microsoft.com/office/drawing/2014/main" id="{1E7723A8-A0CA-4640-AF69-D4A9BE032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7663" name="Text Box 13">
            <a:extLst>
              <a:ext uri="{FF2B5EF4-FFF2-40B4-BE49-F238E27FC236}">
                <a16:creationId xmlns:a16="http://schemas.microsoft.com/office/drawing/2014/main" id="{B9FC07D3-3F69-4E34-B1F4-7A7F59340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4022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p</a:t>
            </a:r>
          </a:p>
        </p:txBody>
      </p:sp>
      <p:sp>
        <p:nvSpPr>
          <p:cNvPr id="27664" name="Line 14">
            <a:extLst>
              <a:ext uri="{FF2B5EF4-FFF2-40B4-BE49-F238E27FC236}">
                <a16:creationId xmlns:a16="http://schemas.microsoft.com/office/drawing/2014/main" id="{DE9117E0-E4BD-4742-9142-435BBE622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343400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18E008FD-D42E-4851-BEC8-A1485B21B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76819F5-888E-40A5-9A99-1B49D9496D7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AFF64413-4255-48DF-A14B-C73823A2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85C18FDC-D3F6-420B-8BDA-E3236CD84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7268" y="283489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Application of Vector Clock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765E016-BCAB-446C-9DF1-ADD3E9CD1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75089"/>
            <a:ext cx="7772400" cy="2216150"/>
          </a:xfrm>
        </p:spPr>
        <p:txBody>
          <a:bodyPr/>
          <a:lstStyle/>
          <a:p>
            <a:r>
              <a:rPr lang="en-US" altLang="en-US" dirty="0" smtClean="0"/>
              <a:t>Each Bitcoin node has some blocks (assume that Bitcoin runs on a fixed set of nodes)</a:t>
            </a:r>
            <a:endParaRPr lang="en-US" altLang="en-US" dirty="0"/>
          </a:p>
          <a:p>
            <a:pPr lvl="1"/>
            <a:r>
              <a:rPr lang="en-US" altLang="en-US" dirty="0"/>
              <a:t>Want all </a:t>
            </a:r>
            <a:r>
              <a:rPr lang="en-US" altLang="en-US" dirty="0" smtClean="0"/>
              <a:t>nodes </a:t>
            </a:r>
            <a:r>
              <a:rPr lang="en-US" altLang="en-US" dirty="0"/>
              <a:t>to know all </a:t>
            </a:r>
            <a:r>
              <a:rPr lang="en-US" altLang="en-US" dirty="0" smtClean="0"/>
              <a:t>blocks</a:t>
            </a:r>
            <a:endParaRPr lang="en-US" altLang="en-US" dirty="0"/>
          </a:p>
          <a:p>
            <a:r>
              <a:rPr lang="en-US" altLang="en-US" dirty="0"/>
              <a:t>Each </a:t>
            </a:r>
            <a:r>
              <a:rPr lang="en-US" altLang="en-US" dirty="0" smtClean="0"/>
              <a:t>block </a:t>
            </a:r>
            <a:r>
              <a:rPr lang="en-US" altLang="en-US" dirty="0"/>
              <a:t>has a vector clock value</a:t>
            </a:r>
          </a:p>
        </p:txBody>
      </p:sp>
      <p:sp>
        <p:nvSpPr>
          <p:cNvPr id="28678" name="Oval 4">
            <a:extLst>
              <a:ext uri="{FF2B5EF4-FFF2-40B4-BE49-F238E27FC236}">
                <a16:creationId xmlns:a16="http://schemas.microsoft.com/office/drawing/2014/main" id="{31ECBB98-ED37-4117-8625-99A9020AC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79" name="Oval 5">
            <a:extLst>
              <a:ext uri="{FF2B5EF4-FFF2-40B4-BE49-F238E27FC236}">
                <a16:creationId xmlns:a16="http://schemas.microsoft.com/office/drawing/2014/main" id="{F787C0BF-7E6E-4F20-B235-5EF3A2C00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80" name="Oval 6">
            <a:extLst>
              <a:ext uri="{FF2B5EF4-FFF2-40B4-BE49-F238E27FC236}">
                <a16:creationId xmlns:a16="http://schemas.microsoft.com/office/drawing/2014/main" id="{FF89CB98-F7B4-4A31-9F9C-C49A37154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81" name="Line 7">
            <a:extLst>
              <a:ext uri="{FF2B5EF4-FFF2-40B4-BE49-F238E27FC236}">
                <a16:creationId xmlns:a16="http://schemas.microsoft.com/office/drawing/2014/main" id="{7891325B-A163-4912-AADA-EE027D414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267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8682" name="Oval 8">
            <a:extLst>
              <a:ext uri="{FF2B5EF4-FFF2-40B4-BE49-F238E27FC236}">
                <a16:creationId xmlns:a16="http://schemas.microsoft.com/office/drawing/2014/main" id="{FBE78ABA-ECF3-481F-9EC0-5A09EFA2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83" name="Oval 9">
            <a:extLst>
              <a:ext uri="{FF2B5EF4-FFF2-40B4-BE49-F238E27FC236}">
                <a16:creationId xmlns:a16="http://schemas.microsoft.com/office/drawing/2014/main" id="{DA4EE205-773B-4B21-9F3D-075BAE26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84" name="Oval 10">
            <a:extLst>
              <a:ext uri="{FF2B5EF4-FFF2-40B4-BE49-F238E27FC236}">
                <a16:creationId xmlns:a16="http://schemas.microsoft.com/office/drawing/2014/main" id="{E4A44DC2-0082-437C-9E49-B41D9333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85" name="Line 11">
            <a:extLst>
              <a:ext uri="{FF2B5EF4-FFF2-40B4-BE49-F238E27FC236}">
                <a16:creationId xmlns:a16="http://schemas.microsoft.com/office/drawing/2014/main" id="{2DE19776-7281-428C-9E4B-BDB2ED116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8686" name="Oval 12">
            <a:extLst>
              <a:ext uri="{FF2B5EF4-FFF2-40B4-BE49-F238E27FC236}">
                <a16:creationId xmlns:a16="http://schemas.microsoft.com/office/drawing/2014/main" id="{A9E97DE1-D310-4C1E-9F60-CF2D0AAB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87" name="Oval 13">
            <a:extLst>
              <a:ext uri="{FF2B5EF4-FFF2-40B4-BE49-F238E27FC236}">
                <a16:creationId xmlns:a16="http://schemas.microsoft.com/office/drawing/2014/main" id="{55630844-100F-49D9-AC84-5FE3949FE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715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88" name="Line 15">
            <a:extLst>
              <a:ext uri="{FF2B5EF4-FFF2-40B4-BE49-F238E27FC236}">
                <a16:creationId xmlns:a16="http://schemas.microsoft.com/office/drawing/2014/main" id="{47A8496A-36BE-4E66-9536-C1952B773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8689" name="Text Box 16">
            <a:extLst>
              <a:ext uri="{FF2B5EF4-FFF2-40B4-BE49-F238E27FC236}">
                <a16:creationId xmlns:a16="http://schemas.microsoft.com/office/drawing/2014/main" id="{8F561065-021C-40B4-9623-D0C80792E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49713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user1 (process1)</a:t>
            </a:r>
          </a:p>
        </p:txBody>
      </p:sp>
      <p:sp>
        <p:nvSpPr>
          <p:cNvPr id="28690" name="Text Box 17">
            <a:extLst>
              <a:ext uri="{FF2B5EF4-FFF2-40B4-BE49-F238E27FC236}">
                <a16:creationId xmlns:a16="http://schemas.microsoft.com/office/drawing/2014/main" id="{0DE780BF-DE7F-45F5-9855-9EAAE65A6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84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user2 (process2)</a:t>
            </a:r>
          </a:p>
        </p:txBody>
      </p:sp>
      <p:sp>
        <p:nvSpPr>
          <p:cNvPr id="28691" name="Text Box 18">
            <a:extLst>
              <a:ext uri="{FF2B5EF4-FFF2-40B4-BE49-F238E27FC236}">
                <a16:creationId xmlns:a16="http://schemas.microsoft.com/office/drawing/2014/main" id="{A1907E2E-FA71-4CB7-BE1E-3308200A7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46725"/>
            <a:ext cx="208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user3 (process3)</a:t>
            </a:r>
          </a:p>
        </p:txBody>
      </p:sp>
      <p:sp>
        <p:nvSpPr>
          <p:cNvPr id="28692" name="Line 19">
            <a:extLst>
              <a:ext uri="{FF2B5EF4-FFF2-40B4-BE49-F238E27FC236}">
                <a16:creationId xmlns:a16="http://schemas.microsoft.com/office/drawing/2014/main" id="{321F1FCB-D45F-4699-8A0A-5E91F1B9B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F8E4A172-A4D8-4D61-A793-C878488604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5105400"/>
            <a:ext cx="381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C7098877-65D1-4A37-97A2-3CD131CDA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10000"/>
            <a:ext cx="138018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B</a:t>
            </a:r>
            <a:r>
              <a:rPr lang="en-US" altLang="en-US" sz="2000" dirty="0" smtClean="0"/>
              <a:t>1</a:t>
            </a:r>
            <a:r>
              <a:rPr lang="en-US" altLang="en-US" sz="2000" dirty="0"/>
              <a:t>, (1,0,0)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4C3FC3CB-6719-42BC-A871-9EBF99F9B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(2,0,0)</a:t>
            </a:r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92568017-8C3D-4B99-BB2F-8079BD57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613" y="3810000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(3,0,0)</a:t>
            </a:r>
          </a:p>
        </p:txBody>
      </p:sp>
      <p:sp>
        <p:nvSpPr>
          <p:cNvPr id="28697" name="Text Box 25">
            <a:extLst>
              <a:ext uri="{FF2B5EF4-FFF2-40B4-BE49-F238E27FC236}">
                <a16:creationId xmlns:a16="http://schemas.microsoft.com/office/drawing/2014/main" id="{DB44B261-0BD7-49B0-98FE-28860F0C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102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(0,0,2)</a:t>
            </a:r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296E835A-9BF8-437C-978E-E742E8A3F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72000"/>
            <a:ext cx="915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(0,2,2)</a:t>
            </a:r>
          </a:p>
        </p:txBody>
      </p:sp>
      <p:sp>
        <p:nvSpPr>
          <p:cNvPr id="28699" name="Text Box 27">
            <a:extLst>
              <a:ext uri="{FF2B5EF4-FFF2-40B4-BE49-F238E27FC236}">
                <a16:creationId xmlns:a16="http://schemas.microsoft.com/office/drawing/2014/main" id="{62AE6548-BB26-41BF-BC0A-E27723BC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94225"/>
            <a:ext cx="138018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B</a:t>
            </a:r>
            <a:r>
              <a:rPr lang="en-US" altLang="en-US" sz="2000" dirty="0" smtClean="0"/>
              <a:t>2</a:t>
            </a:r>
            <a:r>
              <a:rPr lang="en-US" altLang="en-US" sz="2000" dirty="0"/>
              <a:t>, (0,1,0)</a:t>
            </a:r>
          </a:p>
        </p:txBody>
      </p:sp>
      <p:sp>
        <p:nvSpPr>
          <p:cNvPr id="28700" name="Text Box 28">
            <a:extLst>
              <a:ext uri="{FF2B5EF4-FFF2-40B4-BE49-F238E27FC236}">
                <a16:creationId xmlns:a16="http://schemas.microsoft.com/office/drawing/2014/main" id="{14F72493-C9A4-412E-839E-DFCDA8B11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84800"/>
            <a:ext cx="138018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/>
              <a:t>B</a:t>
            </a:r>
            <a:r>
              <a:rPr lang="en-US" altLang="en-US" sz="2000" dirty="0" smtClean="0"/>
              <a:t>3</a:t>
            </a:r>
            <a:r>
              <a:rPr lang="en-US" altLang="en-US" sz="2000" dirty="0"/>
              <a:t>, (0,0,1)</a:t>
            </a:r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6963677B-A14A-4600-AA6B-A4438E71F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4572000"/>
            <a:ext cx="91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(2,3,2)</a:t>
            </a:r>
          </a:p>
        </p:txBody>
      </p:sp>
      <p:sp>
        <p:nvSpPr>
          <p:cNvPr id="28702" name="Text Box 31">
            <a:extLst>
              <a:ext uri="{FF2B5EF4-FFF2-40B4-BE49-F238E27FC236}">
                <a16:creationId xmlns:a16="http://schemas.microsoft.com/office/drawing/2014/main" id="{DDAC7465-0413-472A-A9BC-A2D4AB2C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572000"/>
            <a:ext cx="5001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B</a:t>
            </a:r>
            <a:r>
              <a:rPr lang="en-US" altLang="en-US" sz="2000" dirty="0" smtClean="0">
                <a:solidFill>
                  <a:schemeClr val="hlink"/>
                </a:solidFill>
              </a:rPr>
              <a:t>1</a:t>
            </a:r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28703" name="Text Box 32">
            <a:extLst>
              <a:ext uri="{FF2B5EF4-FFF2-40B4-BE49-F238E27FC236}">
                <a16:creationId xmlns:a16="http://schemas.microsoft.com/office/drawing/2014/main" id="{EA194A2C-1369-4EA7-BBE4-EDEB6D69C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181600"/>
            <a:ext cx="5001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hlink"/>
                </a:solidFill>
              </a:rPr>
              <a:t>B</a:t>
            </a:r>
            <a:r>
              <a:rPr lang="en-US" altLang="en-US" sz="2000" dirty="0" smtClean="0">
                <a:solidFill>
                  <a:schemeClr val="hlink"/>
                </a:solidFill>
              </a:rPr>
              <a:t>3</a:t>
            </a:r>
            <a:endParaRPr lang="en-US" altLang="en-US" sz="2000" dirty="0">
              <a:solidFill>
                <a:schemeClr val="hlink"/>
              </a:solidFill>
            </a:endParaRPr>
          </a:p>
        </p:txBody>
      </p:sp>
      <p:sp>
        <p:nvSpPr>
          <p:cNvPr id="28704" name="Oval 34">
            <a:extLst>
              <a:ext uri="{FF2B5EF4-FFF2-40B4-BE49-F238E27FC236}">
                <a16:creationId xmlns:a16="http://schemas.microsoft.com/office/drawing/2014/main" id="{17541D93-6C44-4730-85FC-37EF1F91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533900"/>
            <a:ext cx="1219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705" name="Text Box 35">
            <a:extLst>
              <a:ext uri="{FF2B5EF4-FFF2-40B4-BE49-F238E27FC236}">
                <a16:creationId xmlns:a16="http://schemas.microsoft.com/office/drawing/2014/main" id="{5B531AE8-8E6F-445C-B2DC-5BC4ECE0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63850"/>
            <a:ext cx="740727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I have seen all </a:t>
            </a:r>
            <a:r>
              <a:rPr lang="en-US" altLang="en-US" sz="2000" dirty="0" smtClean="0">
                <a:solidFill>
                  <a:schemeClr val="tx2"/>
                </a:solidFill>
              </a:rPr>
              <a:t>blocks </a:t>
            </a:r>
            <a:r>
              <a:rPr lang="en-US" altLang="en-US" sz="2000" dirty="0">
                <a:solidFill>
                  <a:schemeClr val="tx2"/>
                </a:solidFill>
              </a:rPr>
              <a:t>whose vector clock is smaller than (2,3,2):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I can avoid linear search for existence testing</a:t>
            </a:r>
          </a:p>
        </p:txBody>
      </p:sp>
      <p:sp>
        <p:nvSpPr>
          <p:cNvPr id="28706" name="Freeform 36">
            <a:extLst>
              <a:ext uri="{FF2B5EF4-FFF2-40B4-BE49-F238E27FC236}">
                <a16:creationId xmlns:a16="http://schemas.microsoft.com/office/drawing/2014/main" id="{4B9AE6EA-CAAA-40CB-9B29-BE9AE8F1B8C5}"/>
              </a:ext>
            </a:extLst>
          </p:cNvPr>
          <p:cNvSpPr>
            <a:spLocks/>
          </p:cNvSpPr>
          <p:nvPr/>
        </p:nvSpPr>
        <p:spPr bwMode="auto">
          <a:xfrm>
            <a:off x="7239000" y="3276600"/>
            <a:ext cx="1549400" cy="1524000"/>
          </a:xfrm>
          <a:custGeom>
            <a:avLst/>
            <a:gdLst>
              <a:gd name="T0" fmla="*/ 2147483647 w 976"/>
              <a:gd name="T1" fmla="*/ 0 h 960"/>
              <a:gd name="T2" fmla="*/ 2147483647 w 976"/>
              <a:gd name="T3" fmla="*/ 2147483647 h 960"/>
              <a:gd name="T4" fmla="*/ 0 w 976"/>
              <a:gd name="T5" fmla="*/ 2147483647 h 960"/>
              <a:gd name="T6" fmla="*/ 0 60000 65536"/>
              <a:gd name="T7" fmla="*/ 0 60000 65536"/>
              <a:gd name="T8" fmla="*/ 0 60000 65536"/>
              <a:gd name="T9" fmla="*/ 0 w 976"/>
              <a:gd name="T10" fmla="*/ 0 h 960"/>
              <a:gd name="T11" fmla="*/ 976 w 97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6" h="960">
                <a:moveTo>
                  <a:pt x="672" y="0"/>
                </a:moveTo>
                <a:cubicBezTo>
                  <a:pt x="824" y="160"/>
                  <a:pt x="976" y="320"/>
                  <a:pt x="864" y="480"/>
                </a:cubicBezTo>
                <a:cubicBezTo>
                  <a:pt x="752" y="640"/>
                  <a:pt x="376" y="800"/>
                  <a:pt x="0" y="96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5A079F66-D26B-4EC5-B63E-D5755EF8AF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1C80D39-9F79-44E7-8F89-7F18F9F3ADC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9A16927D-4060-4918-8931-9F194DD7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C98568F7-93AB-442F-AEC7-F36BB2CE7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Exclusion: Token-based Approach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6DCC78B8-02D5-4E0E-94F1-BF594D524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Motivation is the same as in non-distributed systems</a:t>
            </a:r>
          </a:p>
          <a:p>
            <a:endParaRPr lang="en-US" altLang="en-US"/>
          </a:p>
          <a:p>
            <a:r>
              <a:rPr lang="en-US" altLang="en-US"/>
              <a:t>Token-based approached</a:t>
            </a:r>
          </a:p>
          <a:p>
            <a:pPr lvl="1"/>
            <a:r>
              <a:rPr lang="en-US" altLang="en-US"/>
              <a:t>A single token system-wide</a:t>
            </a:r>
          </a:p>
          <a:p>
            <a:pPr lvl="1"/>
            <a:r>
              <a:rPr lang="en-US" altLang="en-US"/>
              <a:t>Whoever holds the token has the privilege </a:t>
            </a:r>
          </a:p>
          <a:p>
            <a:pPr lvl="1"/>
            <a:endParaRPr lang="en-US" altLang="en-US"/>
          </a:p>
          <a:p>
            <a:r>
              <a:rPr lang="en-US" altLang="en-US"/>
              <a:t>Typical software architecture</a:t>
            </a:r>
          </a:p>
          <a:p>
            <a:pPr lvl="1"/>
            <a:r>
              <a:rPr lang="en-US" altLang="en-US"/>
              <a:t>A special node acts as “lock manager” or “token manager”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D4742AAD-FDAD-443A-9AE8-21C179EA3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44BD72F-377E-4E52-9D31-A5F5A113AE7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BA2E6830-6DF6-4E09-B7FE-C8C3D5B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098EA40A-E21F-4F5D-B015-5C56EA94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609600" cy="609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0725" name="Oval 5">
            <a:extLst>
              <a:ext uri="{FF2B5EF4-FFF2-40B4-BE49-F238E27FC236}">
                <a16:creationId xmlns:a16="http://schemas.microsoft.com/office/drawing/2014/main" id="{0B323221-4B93-4A2B-8885-D7320D3D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752600"/>
            <a:ext cx="609600" cy="609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E4331422-5173-43AC-9E0A-15E9C148A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752600"/>
            <a:ext cx="609600" cy="609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B4FF6EE9-0C81-4E00-BE98-5E08D206C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1</a:t>
            </a:r>
            <a:endParaRPr lang="en-GB" altLang="en-US" sz="2800"/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778BC1A1-B367-41BC-8332-B50060F96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0</a:t>
            </a:r>
            <a:endParaRPr lang="en-GB" altLang="en-US" sz="2800"/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F03F399A-E9D5-4763-8703-56218DBC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2</a:t>
            </a:r>
            <a:endParaRPr lang="en-GB" altLang="en-US" sz="2800"/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BA16C1E1-3040-41A9-A88E-ECF7D2B7F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685800" cy="6858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0731" name="Text Box 11">
            <a:extLst>
              <a:ext uri="{FF2B5EF4-FFF2-40B4-BE49-F238E27FC236}">
                <a16:creationId xmlns:a16="http://schemas.microsoft.com/office/drawing/2014/main" id="{1B3732D0-40BB-49BA-8065-2B91E2552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10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C</a:t>
            </a:r>
            <a:endParaRPr lang="en-GB" altLang="en-US" sz="2800"/>
          </a:p>
        </p:txBody>
      </p:sp>
      <p:sp>
        <p:nvSpPr>
          <p:cNvPr id="30732" name="Rectangle 12">
            <a:extLst>
              <a:ext uri="{FF2B5EF4-FFF2-40B4-BE49-F238E27FC236}">
                <a16:creationId xmlns:a16="http://schemas.microsoft.com/office/drawing/2014/main" id="{3269B340-9139-4634-AB5A-4DF14C18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685800" cy="1981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C3779207-9A03-414A-A3E5-9787984B5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886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queue</a:t>
            </a:r>
            <a:endParaRPr lang="en-GB" altLang="en-US" sz="2800"/>
          </a:p>
        </p:txBody>
      </p:sp>
      <p:sp>
        <p:nvSpPr>
          <p:cNvPr id="30734" name="Text Box 14">
            <a:extLst>
              <a:ext uri="{FF2B5EF4-FFF2-40B4-BE49-F238E27FC236}">
                <a16:creationId xmlns:a16="http://schemas.microsoft.com/office/drawing/2014/main" id="{9B94FAB8-468F-46CD-A286-53B47559E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19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lock manager</a:t>
            </a:r>
            <a:endParaRPr lang="en-GB" altLang="en-US" sz="2800"/>
          </a:p>
        </p:txBody>
      </p:sp>
      <p:sp>
        <p:nvSpPr>
          <p:cNvPr id="1047567" name="Line 15">
            <a:extLst>
              <a:ext uri="{FF2B5EF4-FFF2-40B4-BE49-F238E27FC236}">
                <a16:creationId xmlns:a16="http://schemas.microsoft.com/office/drawing/2014/main" id="{C29E5988-C459-40C9-8CE6-E4017E042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2286000"/>
            <a:ext cx="6096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7568" name="Line 16">
            <a:extLst>
              <a:ext uri="{FF2B5EF4-FFF2-40B4-BE49-F238E27FC236}">
                <a16:creationId xmlns:a16="http://schemas.microsoft.com/office/drawing/2014/main" id="{508847C2-2CA7-4637-AA39-1A5F1350E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514600"/>
            <a:ext cx="5334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7569" name="Text Box 17">
            <a:extLst>
              <a:ext uri="{FF2B5EF4-FFF2-40B4-BE49-F238E27FC236}">
                <a16:creationId xmlns:a16="http://schemas.microsoft.com/office/drawing/2014/main" id="{5FFED479-3EA6-46F7-B692-A17D38A81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14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request</a:t>
            </a:r>
            <a:endParaRPr lang="en-GB" altLang="en-US" sz="2800"/>
          </a:p>
        </p:txBody>
      </p:sp>
      <p:sp>
        <p:nvSpPr>
          <p:cNvPr id="1047570" name="Text Box 18">
            <a:extLst>
              <a:ext uri="{FF2B5EF4-FFF2-40B4-BE49-F238E27FC236}">
                <a16:creationId xmlns:a16="http://schemas.microsoft.com/office/drawing/2014/main" id="{7B41EF4C-7CFD-4087-A71B-2EE383C46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194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ok</a:t>
            </a:r>
            <a:endParaRPr lang="en-GB" altLang="en-US" sz="2800"/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DFFD6EEE-EB14-42C8-B278-E9ED28AAF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752600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b="1"/>
              <a:t>Process 1 requests</a:t>
            </a:r>
            <a:endParaRPr lang="en-GB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7569" grpId="0" autoUpdateAnimBg="0"/>
      <p:bldP spid="104757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7B15B20C-92EA-4241-93AF-49CD83DF3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8732858C-F017-4BD2-A097-BB139CD2DD2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F3382768-146E-42F8-9143-781B4CE8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F8A3C127-7888-4C2B-B030-8B5CF85B8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609600" cy="609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6A53694E-DA8D-4C30-84E4-EAACF337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752600"/>
            <a:ext cx="609600" cy="609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6AB7A9B7-CEF1-491B-B804-C899488B2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752600"/>
            <a:ext cx="609600" cy="6096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A4A0B91D-4B5E-45C3-8823-2FC2993FD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1</a:t>
            </a:r>
            <a:endParaRPr lang="en-GB" altLang="en-US" sz="2800"/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B417C0A0-E046-421A-BA22-2E71DE1C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0</a:t>
            </a:r>
            <a:endParaRPr lang="en-GB" altLang="en-US" sz="2800"/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FBD7E698-9B88-4C7F-9DCA-47FB4179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2</a:t>
            </a:r>
            <a:endParaRPr lang="en-GB" altLang="en-US" sz="2800"/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5AC0411E-970B-463C-9C0C-907C554D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685800" cy="6858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BA802241-5C3D-4AA0-94F9-FF7045BF6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10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C</a:t>
            </a:r>
            <a:endParaRPr lang="en-GB" altLang="en-US" sz="2800"/>
          </a:p>
        </p:txBody>
      </p: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6D8EC23E-4FBB-4E3A-A48D-4CAB483FD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9000"/>
            <a:ext cx="685800" cy="1981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1757" name="Text Box 13">
            <a:extLst>
              <a:ext uri="{FF2B5EF4-FFF2-40B4-BE49-F238E27FC236}">
                <a16:creationId xmlns:a16="http://schemas.microsoft.com/office/drawing/2014/main" id="{2FFDAB35-FAC9-45EB-8989-62FDD690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886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queue</a:t>
            </a:r>
            <a:endParaRPr lang="en-GB" altLang="en-US" sz="2800"/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812BD745-A071-41FC-B79E-9630DD3D6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19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lock manager</a:t>
            </a:r>
            <a:endParaRPr lang="en-GB" altLang="en-US" sz="2800"/>
          </a:p>
        </p:txBody>
      </p:sp>
      <p:sp>
        <p:nvSpPr>
          <p:cNvPr id="1048591" name="Line 15">
            <a:extLst>
              <a:ext uri="{FF2B5EF4-FFF2-40B4-BE49-F238E27FC236}">
                <a16:creationId xmlns:a16="http://schemas.microsoft.com/office/drawing/2014/main" id="{FD019BD2-8995-4B9A-8897-681B8025D7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179320"/>
            <a:ext cx="1828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8592" name="Line 16">
            <a:extLst>
              <a:ext uri="{FF2B5EF4-FFF2-40B4-BE49-F238E27FC236}">
                <a16:creationId xmlns:a16="http://schemas.microsoft.com/office/drawing/2014/main" id="{965B95D5-7122-4C61-9262-E898B0C8F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362200"/>
            <a:ext cx="1905000" cy="13716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/>
          </a:p>
        </p:txBody>
      </p:sp>
      <p:sp>
        <p:nvSpPr>
          <p:cNvPr id="1048593" name="Text Box 17">
            <a:extLst>
              <a:ext uri="{FF2B5EF4-FFF2-40B4-BE49-F238E27FC236}">
                <a16:creationId xmlns:a16="http://schemas.microsoft.com/office/drawing/2014/main" id="{D397B8A6-278F-44AA-AB9C-FE0258E58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514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request</a:t>
            </a:r>
            <a:endParaRPr lang="en-GB" altLang="en-US" sz="2800"/>
          </a:p>
        </p:txBody>
      </p:sp>
      <p:sp>
        <p:nvSpPr>
          <p:cNvPr id="1048594" name="Text Box 18">
            <a:extLst>
              <a:ext uri="{FF2B5EF4-FFF2-40B4-BE49-F238E27FC236}">
                <a16:creationId xmlns:a16="http://schemas.microsoft.com/office/drawing/2014/main" id="{55CBC7AE-5569-4FE9-B63A-5660E6683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95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/>
              <a:t>No reply</a:t>
            </a:r>
            <a:endParaRPr lang="en-GB" altLang="en-US" sz="2800"/>
          </a:p>
        </p:txBody>
      </p:sp>
      <p:sp>
        <p:nvSpPr>
          <p:cNvPr id="1048595" name="Text Box 19">
            <a:extLst>
              <a:ext uri="{FF2B5EF4-FFF2-40B4-BE49-F238E27FC236}">
                <a16:creationId xmlns:a16="http://schemas.microsoft.com/office/drawing/2014/main" id="{CF07BD5E-2B55-445D-82B4-8627B56B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814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600"/>
              <a:t>2</a:t>
            </a:r>
            <a:endParaRPr lang="en-GB" altLang="en-US" sz="2800"/>
          </a:p>
        </p:txBody>
      </p:sp>
      <p:sp>
        <p:nvSpPr>
          <p:cNvPr id="31764" name="Text Box 20">
            <a:extLst>
              <a:ext uri="{FF2B5EF4-FFF2-40B4-BE49-F238E27FC236}">
                <a16:creationId xmlns:a16="http://schemas.microsoft.com/office/drawing/2014/main" id="{096B004A-CAF4-45AE-9582-7FCFF879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752600"/>
            <a:ext cx="1752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b="1"/>
              <a:t>Process 2 requests lock while process 1 is holding the lock</a:t>
            </a:r>
            <a:endParaRPr lang="en-GB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4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3" grpId="0" autoUpdateAnimBg="0"/>
      <p:bldP spid="1048594" grpId="0" autoUpdateAnimBg="0"/>
      <p:bldP spid="104859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>
            <a:extLst>
              <a:ext uri="{FF2B5EF4-FFF2-40B4-BE49-F238E27FC236}">
                <a16:creationId xmlns:a16="http://schemas.microsoft.com/office/drawing/2014/main" id="{2F45582B-4311-4426-B060-62DDF03FE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E7E5A41-58D9-4772-B304-4E5CBA0B5AA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9" name="Footer Placeholder 4">
            <a:extLst>
              <a:ext uri="{FF2B5EF4-FFF2-40B4-BE49-F238E27FC236}">
                <a16:creationId xmlns:a16="http://schemas.microsoft.com/office/drawing/2014/main" id="{1094C147-90DA-4684-8815-BB05BE19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A6014ECE-373B-4197-ADC8-87E1F4BF6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 for Physical Clocks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2E626CA9-8CC5-4AC9-B8F0-A23880E77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65250"/>
            <a:ext cx="7924800" cy="4675188"/>
          </a:xfrm>
        </p:spPr>
        <p:txBody>
          <a:bodyPr/>
          <a:lstStyle/>
          <a:p>
            <a:r>
              <a:rPr lang="en-US" altLang="en-US"/>
              <a:t>Example: Timestamp files</a:t>
            </a:r>
          </a:p>
          <a:p>
            <a:pPr lvl="1"/>
            <a:r>
              <a:rPr lang="en-US" altLang="en-US"/>
              <a:t>Creation time, modification time, etc.</a:t>
            </a:r>
          </a:p>
          <a:p>
            <a:pPr lvl="1"/>
            <a:endParaRPr lang="en-US" altLang="en-US"/>
          </a:p>
          <a:p>
            <a:r>
              <a:rPr lang="en-US" altLang="en-US"/>
              <a:t>Example: cron jobs</a:t>
            </a:r>
          </a:p>
          <a:p>
            <a:pPr lvl="1"/>
            <a:r>
              <a:rPr lang="en-US" altLang="en-US"/>
              <a:t>Virus scan</a:t>
            </a:r>
          </a:p>
          <a:p>
            <a:pPr lvl="1"/>
            <a:r>
              <a:rPr lang="en-US" altLang="en-US"/>
              <a:t>Software update</a:t>
            </a:r>
          </a:p>
          <a:p>
            <a:pPr lvl="1"/>
            <a:endParaRPr lang="en-US" altLang="en-US"/>
          </a:p>
          <a:p>
            <a:r>
              <a:rPr lang="en-US" altLang="en-US"/>
              <a:t>Advantage of physical clock reading: </a:t>
            </a:r>
            <a:r>
              <a:rPr lang="en-US" altLang="en-US">
                <a:solidFill>
                  <a:schemeClr val="hlink"/>
                </a:solidFill>
              </a:rPr>
              <a:t>Portable and context-free</a:t>
            </a:r>
          </a:p>
          <a:p>
            <a:pPr lvl="1"/>
            <a:r>
              <a:rPr lang="en-US" altLang="en-US"/>
              <a:t>Reading in one system will make sense even in other context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CFCDF957-6C3F-4EE4-857F-2017C5F75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C67FF4D-E845-44D2-9961-7AC5FE3BE553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570B0AF0-F935-48C1-B9D6-08A307D1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49602" name="Rectangle 2">
            <a:extLst>
              <a:ext uri="{FF2B5EF4-FFF2-40B4-BE49-F238E27FC236}">
                <a16:creationId xmlns:a16="http://schemas.microsoft.com/office/drawing/2014/main" id="{DD040A0A-F290-4850-9515-BA38FADDA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Exclusion: Token-based Approach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ED37118A-73B6-430E-9A5A-5EC87350B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Also possible to implement it as a token ring</a:t>
            </a:r>
          </a:p>
          <a:p>
            <a:endParaRPr lang="en-US" altLang="en-US"/>
          </a:p>
          <a:p>
            <a:r>
              <a:rPr lang="en-US" altLang="en-US"/>
              <a:t>Pros:</a:t>
            </a:r>
          </a:p>
          <a:p>
            <a:pPr lvl="1"/>
            <a:r>
              <a:rPr lang="en-US" altLang="en-US"/>
              <a:t>Simplicity – lock manager approach is widely used</a:t>
            </a:r>
          </a:p>
          <a:p>
            <a:pPr lvl="1"/>
            <a:r>
              <a:rPr lang="en-US" altLang="en-US"/>
              <a:t>Fairness easy to ensure</a:t>
            </a:r>
          </a:p>
          <a:p>
            <a:pPr lvl="1"/>
            <a:r>
              <a:rPr lang="en-US" altLang="en-US"/>
              <a:t>No starvation</a:t>
            </a:r>
          </a:p>
          <a:p>
            <a:pPr lvl="1"/>
            <a:endParaRPr lang="en-US" altLang="en-US"/>
          </a:p>
          <a:p>
            <a:r>
              <a:rPr lang="en-US" altLang="en-US"/>
              <a:t>Cons:</a:t>
            </a:r>
          </a:p>
          <a:p>
            <a:pPr lvl="1"/>
            <a:r>
              <a:rPr lang="en-US" altLang="en-US"/>
              <a:t>Cannot deal with failures nicely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F68ABFE7-C36E-4BC3-A074-6A76DAEDA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04F55664-767F-483D-B8C6-E18D349C0CF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A0DA9468-1EF1-4E20-ACAC-3581A0D7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50626" name="Rectangle 2">
            <a:extLst>
              <a:ext uri="{FF2B5EF4-FFF2-40B4-BE49-F238E27FC236}">
                <a16:creationId xmlns:a16="http://schemas.microsoft.com/office/drawing/2014/main" id="{804D7334-1662-41E1-B057-83D8BDD6C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Exclusion: Token-based Approach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AB708DA-618D-4EA5-B018-EBFEF9C2A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Dealing with client failures</a:t>
            </a:r>
          </a:p>
          <a:p>
            <a:pPr lvl="1"/>
            <a:r>
              <a:rPr lang="en-US" altLang="en-US"/>
              <a:t>Use leases – the lock is granted for only a finite amount of time</a:t>
            </a:r>
          </a:p>
          <a:p>
            <a:pPr lvl="1"/>
            <a:r>
              <a:rPr lang="en-US" altLang="en-US"/>
              <a:t>Automatically revoked after time out</a:t>
            </a:r>
          </a:p>
          <a:p>
            <a:pPr lvl="1"/>
            <a:r>
              <a:rPr lang="en-US" altLang="en-US"/>
              <a:t>Problem: A client is writing to a large file but cannot renew the lease due to lost network connection</a:t>
            </a:r>
          </a:p>
          <a:p>
            <a:pPr lvl="1"/>
            <a:endParaRPr lang="en-US" altLang="en-US"/>
          </a:p>
          <a:p>
            <a:r>
              <a:rPr lang="en-US" altLang="en-US"/>
              <a:t>Dealing with server (lock manager) failures</a:t>
            </a:r>
          </a:p>
          <a:p>
            <a:pPr lvl="1"/>
            <a:r>
              <a:rPr lang="en-US" altLang="en-US"/>
              <a:t>Need to start a new server </a:t>
            </a:r>
          </a:p>
          <a:p>
            <a:pPr lvl="1"/>
            <a:r>
              <a:rPr lang="en-US" altLang="en-US"/>
              <a:t>Need to ensure the number of token is exactly 1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B647F5E4-F8B0-46BE-AD13-4ED97AB63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6EE661D-3F2C-420E-B8C2-3D057E56548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94E98520-E586-4581-9D47-96191ED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51650" name="Rectangle 2">
            <a:extLst>
              <a:ext uri="{FF2B5EF4-FFF2-40B4-BE49-F238E27FC236}">
                <a16:creationId xmlns:a16="http://schemas.microsoft.com/office/drawing/2014/main" id="{01FD2DB3-B705-4425-B0E0-96EB3C2BA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Exclusion: Voting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036ED695-7E05-401C-B43F-F1D65D5D8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675187"/>
          </a:xfrm>
        </p:spPr>
        <p:txBody>
          <a:bodyPr/>
          <a:lstStyle/>
          <a:p>
            <a:r>
              <a:rPr lang="en-US" altLang="en-US"/>
              <a:t>We want to deal with server crashes</a:t>
            </a:r>
          </a:p>
          <a:p>
            <a:r>
              <a:rPr lang="en-US" altLang="en-US"/>
              <a:t>Have n servers instead of 1</a:t>
            </a:r>
          </a:p>
          <a:p>
            <a:pPr lvl="1"/>
            <a:r>
              <a:rPr lang="en-US" altLang="en-US"/>
              <a:t>Each server has a vote</a:t>
            </a:r>
          </a:p>
          <a:p>
            <a:pPr lvl="1"/>
            <a:r>
              <a:rPr lang="en-US" altLang="en-US"/>
              <a:t>A server may crash and recover</a:t>
            </a:r>
          </a:p>
          <a:p>
            <a:pPr lvl="1"/>
            <a:endParaRPr lang="en-US" altLang="en-US"/>
          </a:p>
          <a:p>
            <a:r>
              <a:rPr lang="en-US" altLang="en-US"/>
              <a:t>Assume clients do not crash </a:t>
            </a:r>
          </a:p>
          <a:p>
            <a:pPr lvl="1"/>
            <a:r>
              <a:rPr lang="en-US" altLang="en-US"/>
              <a:t>We can always use lease to deal with client crashes</a:t>
            </a:r>
          </a:p>
          <a:p>
            <a:pPr lvl="1"/>
            <a:endParaRPr lang="en-US" altLang="en-US"/>
          </a:p>
          <a:p>
            <a:r>
              <a:rPr lang="en-US" altLang="en-US"/>
              <a:t>To acquire a lock,a client needs to get (n/2+1) votes</a:t>
            </a:r>
          </a:p>
          <a:p>
            <a:pPr lvl="1"/>
            <a:r>
              <a:rPr lang="en-US" altLang="en-US"/>
              <a:t>Servers get the votes back after the client releases the clock</a:t>
            </a:r>
          </a:p>
          <a:p>
            <a:pPr lvl="1"/>
            <a:r>
              <a:rPr lang="en-US" altLang="en-US"/>
              <a:t>Called majority voting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60C03E11-F841-42F5-A77F-76B992A6E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7F14A08-44C9-440A-AD9F-32A0D668242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E5460309-CFF3-49A2-8AF9-7AE8F4B0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52674" name="Rectangle 2">
            <a:extLst>
              <a:ext uri="{FF2B5EF4-FFF2-40B4-BE49-F238E27FC236}">
                <a16:creationId xmlns:a16="http://schemas.microsoft.com/office/drawing/2014/main" id="{728C8A78-A38C-43EE-A1CD-A343D408E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Exclusion: Voting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DCC677DA-81C9-41A9-A012-6B51B0EAC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675187"/>
          </a:xfrm>
        </p:spPr>
        <p:txBody>
          <a:bodyPr/>
          <a:lstStyle/>
          <a:p>
            <a:r>
              <a:rPr lang="en-US" altLang="en-US"/>
              <a:t>Theorem: </a:t>
            </a:r>
          </a:p>
          <a:p>
            <a:pPr lvl="1"/>
            <a:r>
              <a:rPr lang="en-US" altLang="en-US"/>
              <a:t>No two clients can hold the lock at the same time with majority voting (</a:t>
            </a:r>
            <a:r>
              <a:rPr lang="en-US" altLang="en-US">
                <a:solidFill>
                  <a:schemeClr val="hlink"/>
                </a:solidFill>
              </a:rPr>
              <a:t>even if some server crashes</a:t>
            </a:r>
            <a:r>
              <a:rPr lang="en-US" altLang="en-US"/>
              <a:t>)</a:t>
            </a:r>
          </a:p>
          <a:p>
            <a:pPr lvl="1"/>
            <a:endParaRPr lang="en-US" altLang="en-US"/>
          </a:p>
          <a:p>
            <a:r>
              <a:rPr lang="en-US" altLang="en-US"/>
              <a:t>Can tolerate at most n/2-1 server failures</a:t>
            </a:r>
          </a:p>
          <a:p>
            <a:pPr lvl="1"/>
            <a:r>
              <a:rPr lang="en-US" altLang="en-US"/>
              <a:t>Usually quantified as availability</a:t>
            </a:r>
          </a:p>
          <a:p>
            <a:pPr lvl="1"/>
            <a:endParaRPr lang="en-US" altLang="en-US"/>
          </a:p>
          <a:p>
            <a:r>
              <a:rPr lang="en-US" altLang="en-US"/>
              <a:t>Disadvantage:</a:t>
            </a:r>
          </a:p>
          <a:p>
            <a:pPr lvl="1"/>
            <a:r>
              <a:rPr lang="en-US" altLang="en-US"/>
              <a:t>Need n servers instead of one</a:t>
            </a:r>
          </a:p>
          <a:p>
            <a:pPr lvl="1"/>
            <a:r>
              <a:rPr lang="en-US" altLang="en-US"/>
              <a:t>Need to contact n/2+1 servers to get lock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F1260774-879C-46BF-BF8A-EEFA24858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2B2F67B-645B-4D70-9C0F-4D2EA126AEC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ED522B7D-34AE-4585-9742-D2FC8D0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53698" name="Rectangle 2">
            <a:extLst>
              <a:ext uri="{FF2B5EF4-FFF2-40B4-BE49-F238E27FC236}">
                <a16:creationId xmlns:a16="http://schemas.microsoft.com/office/drawing/2014/main" id="{415EEACE-D908-4BA9-8AE4-991D27597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Exclusion: Voting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700ACB5C-B636-4701-80EB-725960C07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2213"/>
            <a:ext cx="7772400" cy="4675187"/>
          </a:xfrm>
        </p:spPr>
        <p:txBody>
          <a:bodyPr/>
          <a:lstStyle/>
          <a:p>
            <a:r>
              <a:rPr lang="en-US" altLang="en-US"/>
              <a:t>Majority voting is extremely flexible</a:t>
            </a:r>
          </a:p>
          <a:p>
            <a:pPr lvl="1"/>
            <a:r>
              <a:rPr lang="en-US" altLang="en-US"/>
              <a:t>How about assigning different number of votes to different servers?</a:t>
            </a:r>
          </a:p>
          <a:p>
            <a:pPr lvl="1"/>
            <a:r>
              <a:rPr lang="en-US" altLang="en-US"/>
              <a:t>A (5 votes), B(2 vote), C(2 vote), D(2 vote)</a:t>
            </a:r>
          </a:p>
          <a:p>
            <a:pPr lvl="1"/>
            <a:r>
              <a:rPr lang="en-US" altLang="en-US"/>
              <a:t>What is the impact on availability and performance?</a:t>
            </a:r>
          </a:p>
          <a:p>
            <a:pPr lvl="1"/>
            <a:endParaRPr lang="en-US" altLang="en-US"/>
          </a:p>
          <a:p>
            <a:r>
              <a:rPr lang="en-US" altLang="en-US"/>
              <a:t>What is the best vote assignment mechanism?</a:t>
            </a:r>
          </a:p>
          <a:p>
            <a:pPr lvl="1"/>
            <a:r>
              <a:rPr lang="en-US" altLang="en-US"/>
              <a:t>Machines fail iid with probability of p</a:t>
            </a:r>
          </a:p>
          <a:p>
            <a:pPr lvl="1"/>
            <a:r>
              <a:rPr lang="en-US" altLang="en-US"/>
              <a:t>Theorem: Democracy is the best and monarchy is the worst when p &lt; 0.5</a:t>
            </a:r>
          </a:p>
          <a:p>
            <a:pPr lvl="1"/>
            <a:r>
              <a:rPr lang="en-US" altLang="en-US"/>
              <a:t>Theorem: Democracy is the worst and monarchy is the best when p &gt; 0.5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0FC61378-387E-471C-A995-2F8A6D5EF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2EC41A0-585F-440F-86CC-37D35D578BFE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80C119A9-BC01-4FF8-9B2B-A9520192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54722" name="Rectangle 2">
            <a:extLst>
              <a:ext uri="{FF2B5EF4-FFF2-40B4-BE49-F238E27FC236}">
                <a16:creationId xmlns:a16="http://schemas.microsoft.com/office/drawing/2014/main" id="{FDA1D536-EEB2-453F-8004-18584445C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Mutual Exclusion: Quorum Systems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EA569EC-490E-4215-A7E2-2DC841163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924800" cy="4675188"/>
          </a:xfrm>
        </p:spPr>
        <p:txBody>
          <a:bodyPr/>
          <a:lstStyle/>
          <a:p>
            <a:r>
              <a:rPr lang="en-US" altLang="en-US" dirty="0"/>
              <a:t>A (5 votes), B(2 vote), C(2 vote), D(2 vote) =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{ {</a:t>
            </a:r>
            <a:r>
              <a:rPr lang="en-US" altLang="en-US" dirty="0"/>
              <a:t>A, B}, {A, C}, {A, D}, </a:t>
            </a: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 </a:t>
            </a:r>
            <a:r>
              <a:rPr lang="en-US" altLang="en-US" dirty="0" smtClean="0"/>
              <a:t> {A, B, C}, {A, B, D}, {A, C, D}, </a:t>
            </a:r>
            <a:r>
              <a:rPr lang="en-US" altLang="en-US" dirty="0" smtClean="0"/>
              <a:t>{B</a:t>
            </a:r>
            <a:r>
              <a:rPr lang="en-US" altLang="en-US" dirty="0"/>
              <a:t>, C, D</a:t>
            </a:r>
            <a:r>
              <a:rPr lang="en-US" altLang="en-US" dirty="0" smtClean="0"/>
              <a:t>},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  {A, B, C, D} </a:t>
            </a:r>
            <a:r>
              <a:rPr lang="en-US" altLang="en-US" dirty="0" smtClean="0"/>
              <a:t>}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 voting system can always be expressed as a quorum system</a:t>
            </a:r>
          </a:p>
          <a:p>
            <a:pPr lvl="1"/>
            <a:r>
              <a:rPr lang="en-US" altLang="en-US" dirty="0"/>
              <a:t>The reverse is not </a:t>
            </a:r>
            <a:r>
              <a:rPr lang="en-US" altLang="en-US" dirty="0" smtClean="0"/>
              <a:t>true</a:t>
            </a:r>
            <a:endParaRPr lang="en-US" altLang="en-US" dirty="0"/>
          </a:p>
          <a:p>
            <a:r>
              <a:rPr lang="en-US" altLang="en-US" dirty="0"/>
              <a:t>But it happens that the best quorum systems corresponds to majority </a:t>
            </a:r>
            <a:r>
              <a:rPr lang="en-US" altLang="en-US" dirty="0" smtClean="0"/>
              <a:t>voting (under the earlier failure model)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B0BA1E65-45F8-4C39-9FE1-31067E20C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745E6A3F-C277-44BC-A5E1-D69DE57EE632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239AE475-8385-44BC-BD17-8A3FF45B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55746" name="Rectangle 2">
            <a:extLst>
              <a:ext uri="{FF2B5EF4-FFF2-40B4-BE49-F238E27FC236}">
                <a16:creationId xmlns:a16="http://schemas.microsoft.com/office/drawing/2014/main" id="{E1CF1ABA-20A8-431F-B951-39F742ECE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History Readings (Non-compulsory)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4906C610-5C07-4EE8-A529-A8063D4E5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“The reliability of voting mechanisms”, IEEE Transactions on Computers, pages 1197-1208, Oct 1987.</a:t>
            </a:r>
          </a:p>
          <a:p>
            <a:endParaRPr lang="en-US" altLang="en-US" dirty="0"/>
          </a:p>
          <a:p>
            <a:r>
              <a:rPr lang="en-US" altLang="en-US" dirty="0"/>
              <a:t>“How to assign votes in a distributed system”, Journal of ACM, October 1985.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A37E8151-BBDD-4FFD-8650-399BD6401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D229C8E1-73E7-4E53-9A92-3F4AF9EB62E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6F6B42A6-F9ED-471D-9809-D960F5B4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99426" name="Rectangle 2">
            <a:extLst>
              <a:ext uri="{FF2B5EF4-FFF2-40B4-BE49-F238E27FC236}">
                <a16:creationId xmlns:a16="http://schemas.microsoft.com/office/drawing/2014/main" id="{4D8D736D-17D1-4FF5-8496-C08A7E9DF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Leader Election: Motivation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50F247D1-A8F2-4B3F-98FB-A5FB5FBA4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often need a coordinator in distributed systems</a:t>
            </a:r>
          </a:p>
          <a:p>
            <a:pPr lvl="1"/>
            <a:r>
              <a:rPr lang="en-US" altLang="en-US"/>
              <a:t>Leader, distinguished node/process</a:t>
            </a:r>
          </a:p>
          <a:p>
            <a:endParaRPr lang="en-US" altLang="en-US"/>
          </a:p>
          <a:p>
            <a:r>
              <a:rPr lang="en-US" altLang="en-US"/>
              <a:t>We will only discuss leader election algorithms for failure-free contexts</a:t>
            </a:r>
          </a:p>
          <a:p>
            <a:pPr lvl="1"/>
            <a:r>
              <a:rPr lang="en-US" altLang="en-US"/>
              <a:t>Fault-tolerant leader election algorithms are related to fault-tolerance and will be covered later in the course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41739274-1811-4834-B192-1E21BA0E8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35DF4974-4DCA-4574-AC9E-2E41F49558E9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2DDA3819-48D0-4153-81E1-000A61D0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07618" name="Rectangle 2">
            <a:extLst>
              <a:ext uri="{FF2B5EF4-FFF2-40B4-BE49-F238E27FC236}">
                <a16:creationId xmlns:a16="http://schemas.microsoft.com/office/drawing/2014/main" id="{2F8D389B-86BA-41DE-9F0B-761A566AC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Leader Election on General Graph (n known)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0F5C56C4-AF2F-48DC-A6B6-B39BAB00A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Complete graph</a:t>
            </a:r>
          </a:p>
          <a:p>
            <a:pPr lvl="1"/>
            <a:r>
              <a:rPr lang="en-US" altLang="en-US"/>
              <a:t>Each node send its id to all other nodes</a:t>
            </a:r>
          </a:p>
          <a:p>
            <a:pPr lvl="1"/>
            <a:r>
              <a:rPr lang="en-US" altLang="en-US"/>
              <a:t>Wait until you receive n ids</a:t>
            </a:r>
          </a:p>
          <a:p>
            <a:pPr lvl="1"/>
            <a:r>
              <a:rPr lang="en-US" altLang="en-US"/>
              <a:t>Biggest id wins</a:t>
            </a:r>
          </a:p>
          <a:p>
            <a:pPr lvl="1"/>
            <a:endParaRPr lang="en-US" altLang="en-US"/>
          </a:p>
          <a:p>
            <a:r>
              <a:rPr lang="en-US" altLang="en-US"/>
              <a:t>Any connected graph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Flood</a:t>
            </a:r>
            <a:r>
              <a:rPr lang="en-US" altLang="en-US"/>
              <a:t> your id to all other nodes (how?)</a:t>
            </a:r>
          </a:p>
          <a:p>
            <a:pPr lvl="1"/>
            <a:r>
              <a:rPr lang="en-US" altLang="en-US"/>
              <a:t>Wait until you receive n ids</a:t>
            </a:r>
          </a:p>
          <a:p>
            <a:pPr lvl="1"/>
            <a:r>
              <a:rPr lang="en-US" altLang="en-US"/>
              <a:t>Biggest id wins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0157712F-9BB7-4DBB-B5A7-AA22A9B1D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197F6FF7-7D74-40AD-87BC-A899A6108625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7394B892-5B52-49FB-AC98-E5CECD89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31F56595-CF1C-4057-9721-449D63B52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Leader Election on General Graph (n unknown)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292F1412-24B7-4911-A667-39E30FE4F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Complete graph</a:t>
            </a:r>
          </a:p>
          <a:p>
            <a:pPr lvl="1"/>
            <a:r>
              <a:rPr lang="en-US" altLang="en-US"/>
              <a:t>n must be known</a:t>
            </a:r>
          </a:p>
          <a:p>
            <a:pPr lvl="1"/>
            <a:endParaRPr lang="en-US" altLang="en-US"/>
          </a:p>
          <a:p>
            <a:r>
              <a:rPr lang="en-US" altLang="en-US"/>
              <a:t>Any connected graph</a:t>
            </a:r>
          </a:p>
          <a:p>
            <a:pPr lvl="1"/>
            <a:r>
              <a:rPr lang="en-US" altLang="en-US"/>
              <a:t>An auxiliary protocol to calculate the number of nodes</a:t>
            </a:r>
          </a:p>
          <a:p>
            <a:pPr lvl="1"/>
            <a:endParaRPr lang="en-US" altLang="en-US"/>
          </a:p>
          <a:p>
            <a:r>
              <a:rPr lang="en-US" altLang="en-US"/>
              <a:t>The protocol is initiated by any node who wants to know n</a:t>
            </a:r>
          </a:p>
          <a:p>
            <a:pPr lvl="1"/>
            <a:r>
              <a:rPr lang="en-US" altLang="en-US"/>
              <a:t>The protocol actually establishes a spanning tree starting from the initiator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F2370FB8-5FC3-4A29-BC47-6A02E1FE5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A6AEC48-5840-403F-9CC2-50190121EEDD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23AD40AD-1A0D-4355-8460-2E836305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13762" name="Rectangle 2">
            <a:extLst>
              <a:ext uri="{FF2B5EF4-FFF2-40B4-BE49-F238E27FC236}">
                <a16:creationId xmlns:a16="http://schemas.microsoft.com/office/drawing/2014/main" id="{160E0A25-B121-43C5-8FCF-40574E6C9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Motivation for Physical Clock Synchronization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605F800-615B-4859-98E2-C3673BCD2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Electronic devices (including computers) usually advances clocks based on oscillations from some crystal </a:t>
            </a:r>
          </a:p>
          <a:p>
            <a:endParaRPr lang="en-US" altLang="en-US" sz="2000"/>
          </a:p>
          <a:p>
            <a:r>
              <a:rPr lang="en-US" altLang="en-US" sz="2000">
                <a:solidFill>
                  <a:schemeClr val="hlink"/>
                </a:solidFill>
              </a:rPr>
              <a:t>Clock rate drift</a:t>
            </a:r>
            <a:r>
              <a:rPr lang="en-US" altLang="en-US" sz="2000"/>
              <a:t>: Caused by slight differences in oscillation frequency</a:t>
            </a:r>
          </a:p>
          <a:p>
            <a:pPr lvl="1"/>
            <a:r>
              <a:rPr lang="en-US" altLang="en-US" sz="1800"/>
              <a:t>E.g., 1 minute my time = 2 minute your time</a:t>
            </a:r>
          </a:p>
          <a:p>
            <a:pPr lvl="1"/>
            <a:endParaRPr lang="en-US" altLang="en-US" sz="1800"/>
          </a:p>
          <a:p>
            <a:r>
              <a:rPr lang="en-US" altLang="en-US" sz="2000">
                <a:solidFill>
                  <a:schemeClr val="hlink"/>
                </a:solidFill>
              </a:rPr>
              <a:t>Clock drift</a:t>
            </a:r>
            <a:r>
              <a:rPr lang="en-US" altLang="en-US" sz="2000"/>
              <a:t>: Caused by clock rate drift and also lack of synchronization</a:t>
            </a:r>
          </a:p>
          <a:p>
            <a:pPr lvl="1"/>
            <a:r>
              <a:rPr lang="en-US" altLang="en-US" sz="1800"/>
              <a:t>E.g., your clock is 10 minute ahead of the correct time</a:t>
            </a:r>
          </a:p>
          <a:p>
            <a:pPr lvl="1"/>
            <a:endParaRPr lang="en-US" altLang="en-US" sz="1800"/>
          </a:p>
          <a:p>
            <a:r>
              <a:rPr lang="en-US" altLang="en-US" sz="2000">
                <a:solidFill>
                  <a:schemeClr val="hlink"/>
                </a:solidFill>
              </a:rPr>
              <a:t>Physical clock synchronization usually only deal with clock drift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ED28DAC3-23A6-4B96-BF00-CA9F977A7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BA93C30-766B-4E8A-BFC6-9109B2CB5D2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9B6772F8-E093-4291-B92A-0F9FD6F4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09666" name="Rectangle 2">
            <a:extLst>
              <a:ext uri="{FF2B5EF4-FFF2-40B4-BE49-F238E27FC236}">
                <a16:creationId xmlns:a16="http://schemas.microsoft.com/office/drawing/2014/main" id="{CD60B036-B511-4375-A352-C6CB3FCA4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Spanning Tree Construction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1A87774C-CB0E-4A94-9C28-CD17ACCEC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Remember: No centralized coordinator</a:t>
            </a:r>
          </a:p>
          <a:p>
            <a:pPr lvl="1"/>
            <a:r>
              <a:rPr lang="en-US" altLang="en-US" sz="1800"/>
              <a:t>Goal of the protocol: Each node knows its parent and children (i.e., a distributed tree)</a:t>
            </a:r>
          </a:p>
          <a:p>
            <a:pPr lvl="1"/>
            <a:endParaRPr lang="en-US" altLang="en-US" sz="1800"/>
          </a:p>
          <a:p>
            <a:r>
              <a:rPr lang="en-US" altLang="en-US" sz="2000"/>
              <a:t>The root is initially marked</a:t>
            </a:r>
          </a:p>
          <a:p>
            <a:r>
              <a:rPr lang="en-US" altLang="en-US" sz="2000"/>
              <a:t>Every marked node send “mark” msg to all its neighbors</a:t>
            </a:r>
          </a:p>
          <a:p>
            <a:r>
              <a:rPr lang="en-US" altLang="en-US" sz="2000"/>
              <a:t>Upon receiving the first “mark” msg, an unmarked node becomes marked, and sends back “I am your child” msg</a:t>
            </a:r>
          </a:p>
          <a:p>
            <a:r>
              <a:rPr lang="en-US" altLang="en-US" sz="2000"/>
              <a:t>For later “mark” msgs, send back “I am not your child” msg</a:t>
            </a:r>
          </a:p>
          <a:p>
            <a:r>
              <a:rPr lang="en-US" altLang="en-US" sz="2000"/>
              <a:t>Tree construction completed if every node has received all replies from all its neighbours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EF8FF978-A824-4E10-A661-5E2F3D48F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6ABA038F-6C42-4D84-8B21-6951F069B23B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1FA17D93-C024-45D6-AAC2-6437CB99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10690" name="Rectangle 2">
            <a:extLst>
              <a:ext uri="{FF2B5EF4-FFF2-40B4-BE49-F238E27FC236}">
                <a16:creationId xmlns:a16="http://schemas.microsoft.com/office/drawing/2014/main" id="{A7799402-2199-4E96-8057-5904AFFF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Counting Nodes Using a Spanning Tree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FF948758-F44B-4031-8E69-CA2B4CCFF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1149350"/>
          </a:xfrm>
        </p:spPr>
        <p:txBody>
          <a:bodyPr/>
          <a:lstStyle/>
          <a:p>
            <a:r>
              <a:rPr lang="en-US" altLang="en-US"/>
              <a:t>Disseminate “start count” msg down the tree</a:t>
            </a:r>
          </a:p>
          <a:p>
            <a:r>
              <a:rPr lang="en-US" altLang="en-US"/>
              <a:t>Count will be aggregated up the tree</a:t>
            </a:r>
          </a:p>
        </p:txBody>
      </p:sp>
      <p:sp>
        <p:nvSpPr>
          <p:cNvPr id="44038" name="Oval 4">
            <a:extLst>
              <a:ext uri="{FF2B5EF4-FFF2-40B4-BE49-F238E27FC236}">
                <a16:creationId xmlns:a16="http://schemas.microsoft.com/office/drawing/2014/main" id="{4CEFC50F-F6BE-4205-90A5-8A11D565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29718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4039" name="Oval 5">
            <a:extLst>
              <a:ext uri="{FF2B5EF4-FFF2-40B4-BE49-F238E27FC236}">
                <a16:creationId xmlns:a16="http://schemas.microsoft.com/office/drawing/2014/main" id="{43FC6E0D-D391-4FA3-A088-E77E818A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810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4040" name="Oval 6">
            <a:extLst>
              <a:ext uri="{FF2B5EF4-FFF2-40B4-BE49-F238E27FC236}">
                <a16:creationId xmlns:a16="http://schemas.microsoft.com/office/drawing/2014/main" id="{65717517-D17F-4FE8-B125-FEB593D58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4041" name="Oval 7">
            <a:extLst>
              <a:ext uri="{FF2B5EF4-FFF2-40B4-BE49-F238E27FC236}">
                <a16:creationId xmlns:a16="http://schemas.microsoft.com/office/drawing/2014/main" id="{CFD88E66-CFE0-45FF-9AFF-8CBAF7D42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4042" name="Oval 8">
            <a:extLst>
              <a:ext uri="{FF2B5EF4-FFF2-40B4-BE49-F238E27FC236}">
                <a16:creationId xmlns:a16="http://schemas.microsoft.com/office/drawing/2014/main" id="{7DB3DB17-1421-44BA-BE14-22DDC4FD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38100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4043" name="Oval 9">
            <a:extLst>
              <a:ext uri="{FF2B5EF4-FFF2-40B4-BE49-F238E27FC236}">
                <a16:creationId xmlns:a16="http://schemas.microsoft.com/office/drawing/2014/main" id="{B1FD0872-F099-4816-A690-3A12CAC82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50292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4044" name="Line 10">
            <a:extLst>
              <a:ext uri="{FF2B5EF4-FFF2-40B4-BE49-F238E27FC236}">
                <a16:creationId xmlns:a16="http://schemas.microsoft.com/office/drawing/2014/main" id="{3E4B08C1-F64C-4E62-85EF-9EBEAB749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0386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4045" name="Line 11">
            <a:extLst>
              <a:ext uri="{FF2B5EF4-FFF2-40B4-BE49-F238E27FC236}">
                <a16:creationId xmlns:a16="http://schemas.microsoft.com/office/drawing/2014/main" id="{F72CBFF4-3188-497A-B9FA-734FA1129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1700" y="31623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4046" name="Line 12">
            <a:extLst>
              <a:ext uri="{FF2B5EF4-FFF2-40B4-BE49-F238E27FC236}">
                <a16:creationId xmlns:a16="http://schemas.microsoft.com/office/drawing/2014/main" id="{D2E0FB95-C4EE-458D-9035-26B997DC08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6700" y="3200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4047" name="Line 13">
            <a:extLst>
              <a:ext uri="{FF2B5EF4-FFF2-40B4-BE49-F238E27FC236}">
                <a16:creationId xmlns:a16="http://schemas.microsoft.com/office/drawing/2014/main" id="{0F4882B6-250D-4264-9487-0A4DE4315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3962400"/>
            <a:ext cx="838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44048" name="Line 14">
            <a:extLst>
              <a:ext uri="{FF2B5EF4-FFF2-40B4-BE49-F238E27FC236}">
                <a16:creationId xmlns:a16="http://schemas.microsoft.com/office/drawing/2014/main" id="{0BA02FAF-3CA0-46E4-95BE-FEE1782AB2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0900" y="3962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3FE2403A-5E0C-42CB-8914-A86F2D859718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971800"/>
            <a:ext cx="2209800" cy="1981200"/>
            <a:chOff x="1824" y="2016"/>
            <a:chExt cx="1392" cy="1248"/>
          </a:xfrm>
        </p:grpSpPr>
        <p:sp>
          <p:nvSpPr>
            <p:cNvPr id="44056" name="Line 16">
              <a:extLst>
                <a:ext uri="{FF2B5EF4-FFF2-40B4-BE49-F238E27FC236}">
                  <a16:creationId xmlns:a16="http://schemas.microsoft.com/office/drawing/2014/main" id="{F2CC5E30-7BE3-419D-ACE1-D28D50FF8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384" cy="43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44057" name="Line 17">
              <a:extLst>
                <a:ext uri="{FF2B5EF4-FFF2-40B4-BE49-F238E27FC236}">
                  <a16:creationId xmlns:a16="http://schemas.microsoft.com/office/drawing/2014/main" id="{51505AF2-0033-426E-97A1-42EAEEADC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16"/>
              <a:ext cx="384" cy="48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44058" name="Line 18">
              <a:extLst>
                <a:ext uri="{FF2B5EF4-FFF2-40B4-BE49-F238E27FC236}">
                  <a16:creationId xmlns:a16="http://schemas.microsoft.com/office/drawing/2014/main" id="{A4C0A8F9-9CD5-4CEC-8B3A-CCB6871DC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640"/>
              <a:ext cx="288" cy="57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44059" name="Line 19">
              <a:extLst>
                <a:ext uri="{FF2B5EF4-FFF2-40B4-BE49-F238E27FC236}">
                  <a16:creationId xmlns:a16="http://schemas.microsoft.com/office/drawing/2014/main" id="{50030D78-407B-49A0-8225-4F6AA2202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736"/>
              <a:ext cx="48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44060" name="Line 20">
              <a:extLst>
                <a:ext uri="{FF2B5EF4-FFF2-40B4-BE49-F238E27FC236}">
                  <a16:creationId xmlns:a16="http://schemas.microsoft.com/office/drawing/2014/main" id="{F530A489-3109-4357-AF30-25140ED69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592"/>
              <a:ext cx="480" cy="62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BBBDF2AB-4560-4963-BEE4-F13F5715860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895600"/>
            <a:ext cx="2514600" cy="2057400"/>
            <a:chOff x="1680" y="1968"/>
            <a:chExt cx="1584" cy="1296"/>
          </a:xfrm>
        </p:grpSpPr>
        <p:sp>
          <p:nvSpPr>
            <p:cNvPr id="44051" name="Line 22">
              <a:extLst>
                <a:ext uri="{FF2B5EF4-FFF2-40B4-BE49-F238E27FC236}">
                  <a16:creationId xmlns:a16="http://schemas.microsoft.com/office/drawing/2014/main" id="{8C90E127-7B0D-4299-B0CB-165D91613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40"/>
              <a:ext cx="288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44052" name="Line 23">
              <a:extLst>
                <a:ext uri="{FF2B5EF4-FFF2-40B4-BE49-F238E27FC236}">
                  <a16:creationId xmlns:a16="http://schemas.microsoft.com/office/drawing/2014/main" id="{2432EC23-79A6-4332-89DB-51ED2D08C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" y="2592"/>
              <a:ext cx="480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44053" name="Line 24">
              <a:extLst>
                <a:ext uri="{FF2B5EF4-FFF2-40B4-BE49-F238E27FC236}">
                  <a16:creationId xmlns:a16="http://schemas.microsoft.com/office/drawing/2014/main" id="{E7798A8A-F6F2-4B83-BD15-57F24CE39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2736"/>
              <a:ext cx="48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44054" name="Line 25">
              <a:extLst>
                <a:ext uri="{FF2B5EF4-FFF2-40B4-BE49-F238E27FC236}">
                  <a16:creationId xmlns:a16="http://schemas.microsoft.com/office/drawing/2014/main" id="{1B4ED393-9AC8-4AEA-8376-05A8FA349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68"/>
              <a:ext cx="384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  <p:sp>
          <p:nvSpPr>
            <p:cNvPr id="44055" name="Line 26">
              <a:extLst>
                <a:ext uri="{FF2B5EF4-FFF2-40B4-BE49-F238E27FC236}">
                  <a16:creationId xmlns:a16="http://schemas.microsoft.com/office/drawing/2014/main" id="{9B88FCB6-AD8F-4468-BF0F-87E48C124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1968"/>
              <a:ext cx="384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/>
            <a:lstStyle/>
            <a:p>
              <a:endParaRPr lang="en-SG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9382D92B-E3A0-4E30-BA33-A71256E4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369CAF9-639A-4E7C-9EDD-922E35445A58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674E6473-C3B9-484A-B0F2-8ABEE04E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34914" name="Rectangle 2">
            <a:extLst>
              <a:ext uri="{FF2B5EF4-FFF2-40B4-BE49-F238E27FC236}">
                <a16:creationId xmlns:a16="http://schemas.microsoft.com/office/drawing/2014/main" id="{B9A2C677-2D0B-49E4-A74D-E94F87176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87E3A967-F8D6-49F9-8F0A-B020E1568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2041" y="1066800"/>
            <a:ext cx="8077200" cy="4675187"/>
          </a:xfrm>
        </p:spPr>
        <p:txBody>
          <a:bodyPr/>
          <a:lstStyle/>
          <a:p>
            <a:pPr lvl="2"/>
            <a:r>
              <a:rPr lang="en-US" altLang="en-US" sz="1600" dirty="0"/>
              <a:t>		</a:t>
            </a:r>
          </a:p>
          <a:p>
            <a:r>
              <a:rPr lang="en-US" altLang="en-US" sz="2000" dirty="0"/>
              <a:t>Physical clock synchronization 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Software clocks and applications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Mutual exclusion</a:t>
            </a:r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Leader election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EF151B4E-8FD2-4238-837D-2DE4AF184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9B54707-1629-4244-A91A-32171615AEA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65E3110D-D969-4DA1-A85C-EC2BA128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14786" name="Rectangle 2">
            <a:extLst>
              <a:ext uri="{FF2B5EF4-FFF2-40B4-BE49-F238E27FC236}">
                <a16:creationId xmlns:a16="http://schemas.microsoft.com/office/drawing/2014/main" id="{74E9B1B8-8B8E-4524-B051-9F609B433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1524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Clock Synchronization Can be Confusing!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0C7ED241-2D6F-4035-9519-ED137A691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58850"/>
            <a:ext cx="8153400" cy="3587750"/>
          </a:xfrm>
        </p:spPr>
        <p:txBody>
          <a:bodyPr/>
          <a:lstStyle/>
          <a:p>
            <a:r>
              <a:rPr lang="en-US" altLang="en-US"/>
              <a:t>Human beings are usually used to talk about a single clock</a:t>
            </a:r>
          </a:p>
          <a:p>
            <a:pPr lvl="1"/>
            <a:r>
              <a:rPr lang="en-US" altLang="en-US"/>
              <a:t>Confusion usually arises when there are multiple clocks each may advance at its own pace</a:t>
            </a:r>
          </a:p>
          <a:p>
            <a:pPr lvl="1"/>
            <a:r>
              <a:rPr lang="en-US" altLang="en-US"/>
              <a:t>Such confusion already arises in some places in the textbook…</a:t>
            </a:r>
          </a:p>
          <a:p>
            <a:pPr lvl="1"/>
            <a:endParaRPr lang="en-US" altLang="en-US"/>
          </a:p>
          <a:p>
            <a:r>
              <a:rPr lang="en-US" altLang="en-US"/>
              <a:t>Need a crystal-clear formal model</a:t>
            </a:r>
          </a:p>
          <a:p>
            <a:pPr lvl="1"/>
            <a:r>
              <a:rPr lang="en-US" altLang="en-US"/>
              <a:t>T: Global accurate time (starts from time 0)</a:t>
            </a:r>
          </a:p>
          <a:p>
            <a:pPr lvl="1"/>
            <a:r>
              <a:rPr lang="en-US" altLang="en-US"/>
              <a:t>For node A: 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8A43BC06-0E40-4B4A-93E5-14F9E4CE8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13200"/>
            <a:ext cx="441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3600"/>
              <a:t>Ta = T * (1+Xa) + Ya</a:t>
            </a: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05EE9066-53E2-486D-8356-E643E3E80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75200"/>
            <a:ext cx="2362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clock reading on A</a:t>
            </a:r>
          </a:p>
        </p:txBody>
      </p:sp>
      <p:sp>
        <p:nvSpPr>
          <p:cNvPr id="7176" name="Line 6">
            <a:extLst>
              <a:ext uri="{FF2B5EF4-FFF2-40B4-BE49-F238E27FC236}">
                <a16:creationId xmlns:a16="http://schemas.microsoft.com/office/drawing/2014/main" id="{5559FE71-59FA-4D2C-9791-AE62596DA8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470400"/>
            <a:ext cx="609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77" name="Text Box 7">
            <a:extLst>
              <a:ext uri="{FF2B5EF4-FFF2-40B4-BE49-F238E27FC236}">
                <a16:creationId xmlns:a16="http://schemas.microsoft.com/office/drawing/2014/main" id="{D87BD714-415F-44D4-B387-5057844C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76" y="4851400"/>
            <a:ext cx="2438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clock rate drift on A</a:t>
            </a:r>
          </a:p>
        </p:txBody>
      </p:sp>
      <p:sp>
        <p:nvSpPr>
          <p:cNvPr id="7178" name="Line 8">
            <a:extLst>
              <a:ext uri="{FF2B5EF4-FFF2-40B4-BE49-F238E27FC236}">
                <a16:creationId xmlns:a16="http://schemas.microsoft.com/office/drawing/2014/main" id="{87A7E1D8-C3F0-480E-A3A0-51B7625FDF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546600"/>
            <a:ext cx="838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79" name="Text Box 9">
            <a:extLst>
              <a:ext uri="{FF2B5EF4-FFF2-40B4-BE49-F238E27FC236}">
                <a16:creationId xmlns:a16="http://schemas.microsoft.com/office/drawing/2014/main" id="{8F9AEABC-8BBF-4D37-A5A7-EDA1D88FD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27600"/>
            <a:ext cx="2514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initial clock drift on A</a:t>
            </a:r>
          </a:p>
        </p:txBody>
      </p:sp>
      <p:sp>
        <p:nvSpPr>
          <p:cNvPr id="7180" name="Line 10">
            <a:extLst>
              <a:ext uri="{FF2B5EF4-FFF2-40B4-BE49-F238E27FC236}">
                <a16:creationId xmlns:a16="http://schemas.microsoft.com/office/drawing/2014/main" id="{574C605C-CDE3-48B1-AEFD-7F5CC8ACD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45466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7181" name="Text Box 11">
            <a:extLst>
              <a:ext uri="{FF2B5EF4-FFF2-40B4-BE49-F238E27FC236}">
                <a16:creationId xmlns:a16="http://schemas.microsoft.com/office/drawing/2014/main" id="{9D227B31-9252-4D1C-A2E3-638826CFC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78450"/>
            <a:ext cx="74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3600"/>
              <a:t>Xa</a:t>
            </a:r>
          </a:p>
        </p:txBody>
      </p:sp>
      <p:sp>
        <p:nvSpPr>
          <p:cNvPr id="7182" name="Text Box 12">
            <a:extLst>
              <a:ext uri="{FF2B5EF4-FFF2-40B4-BE49-F238E27FC236}">
                <a16:creationId xmlns:a16="http://schemas.microsoft.com/office/drawing/2014/main" id="{A2A6CC50-A599-4CE4-BB80-3198CABA7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3085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may change from time to time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BA65686D-456A-45F1-9AD1-6ADB947EC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1067263-F2F3-41A6-BEBF-627F50E2048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A4FABC44-B12D-4C72-85F3-0D1549A5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15810" name="Rectangle 2">
            <a:extLst>
              <a:ext uri="{FF2B5EF4-FFF2-40B4-BE49-F238E27FC236}">
                <a16:creationId xmlns:a16="http://schemas.microsoft.com/office/drawing/2014/main" id="{8B8344B9-4743-4428-B9C2-2C27BB81E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/>
              <a:t>Cristian’s Algorithm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5E439DCF-FAB6-4391-8AE6-6DE9A9975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36650"/>
            <a:ext cx="7772400" cy="539750"/>
          </a:xfrm>
        </p:spPr>
        <p:txBody>
          <a:bodyPr/>
          <a:lstStyle/>
          <a:p>
            <a:r>
              <a:rPr lang="en-US" altLang="en-US"/>
              <a:t>Assumptions</a:t>
            </a:r>
          </a:p>
          <a:p>
            <a:pPr lvl="1"/>
            <a:r>
              <a:rPr lang="en-US" altLang="en-US"/>
              <a:t>Propagation delay for request and reply is the same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Clock rate drift is 0</a:t>
            </a:r>
          </a:p>
        </p:txBody>
      </p:sp>
      <p:pic>
        <p:nvPicPr>
          <p:cNvPr id="8198" name="Picture 4">
            <a:extLst>
              <a:ext uri="{FF2B5EF4-FFF2-40B4-BE49-F238E27FC236}">
                <a16:creationId xmlns:a16="http://schemas.microsoft.com/office/drawing/2014/main" id="{FE127419-54F2-4934-8153-40608B5F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67198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5">
            <a:extLst>
              <a:ext uri="{FF2B5EF4-FFF2-40B4-BE49-F238E27FC236}">
                <a16:creationId xmlns:a16="http://schemas.microsoft.com/office/drawing/2014/main" id="{7A8988E3-A11D-4409-8BB4-EBE6BB709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1638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8200" name="Text Box 6">
            <a:extLst>
              <a:ext uri="{FF2B5EF4-FFF2-40B4-BE49-F238E27FC236}">
                <a16:creationId xmlns:a16="http://schemas.microsoft.com/office/drawing/2014/main" id="{7D88A804-15A4-4C5A-98CD-1F37B8D7C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145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8201" name="Text Box 7">
            <a:extLst>
              <a:ext uri="{FF2B5EF4-FFF2-40B4-BE49-F238E27FC236}">
                <a16:creationId xmlns:a16="http://schemas.microsoft.com/office/drawing/2014/main" id="{49C95CBF-5570-40EA-B021-0C3127630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71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Ta1</a:t>
            </a:r>
          </a:p>
        </p:txBody>
      </p:sp>
      <p:sp>
        <p:nvSpPr>
          <p:cNvPr id="8202" name="Text Box 8">
            <a:extLst>
              <a:ext uri="{FF2B5EF4-FFF2-40B4-BE49-F238E27FC236}">
                <a16:creationId xmlns:a16="http://schemas.microsoft.com/office/drawing/2014/main" id="{1E80E498-41B2-429A-BB1D-3DCF3DA86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Ta2</a:t>
            </a:r>
          </a:p>
        </p:txBody>
      </p:sp>
      <p:sp>
        <p:nvSpPr>
          <p:cNvPr id="8203" name="Text Box 9">
            <a:extLst>
              <a:ext uri="{FF2B5EF4-FFF2-40B4-BE49-F238E27FC236}">
                <a16:creationId xmlns:a16="http://schemas.microsoft.com/office/drawing/2014/main" id="{B9DFAE66-FBF9-4C68-9431-08C189E7F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54102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Tb1</a:t>
            </a:r>
          </a:p>
        </p:txBody>
      </p:sp>
      <p:sp>
        <p:nvSpPr>
          <p:cNvPr id="8204" name="Text Box 10">
            <a:extLst>
              <a:ext uri="{FF2B5EF4-FFF2-40B4-BE49-F238E27FC236}">
                <a16:creationId xmlns:a16="http://schemas.microsoft.com/office/drawing/2014/main" id="{0B0FE711-23CE-4E1C-98A8-AB972992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5410200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Tb2</a:t>
            </a:r>
          </a:p>
        </p:txBody>
      </p:sp>
      <p:sp>
        <p:nvSpPr>
          <p:cNvPr id="8205" name="Text Box 11">
            <a:extLst>
              <a:ext uri="{FF2B5EF4-FFF2-40B4-BE49-F238E27FC236}">
                <a16:creationId xmlns:a16="http://schemas.microsoft.com/office/drawing/2014/main" id="{655A262F-1945-4654-AB09-51E2222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4191000"/>
            <a:ext cx="835025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Reply</a:t>
            </a:r>
          </a:p>
        </p:txBody>
      </p:sp>
      <p:sp>
        <p:nvSpPr>
          <p:cNvPr id="8206" name="Line 12">
            <a:extLst>
              <a:ext uri="{FF2B5EF4-FFF2-40B4-BE49-F238E27FC236}">
                <a16:creationId xmlns:a16="http://schemas.microsoft.com/office/drawing/2014/main" id="{E07EC47B-7AFC-413C-84D8-75B63BA53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715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8207" name="Text Box 13">
            <a:extLst>
              <a:ext uri="{FF2B5EF4-FFF2-40B4-BE49-F238E27FC236}">
                <a16:creationId xmlns:a16="http://schemas.microsoft.com/office/drawing/2014/main" id="{2B1C2125-7CCE-4330-87F7-DC2F25F0E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5678488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time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0260C685-DCC0-455F-95D7-537ABA78D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C89574E6-B5F2-4B21-B540-A455F2F0CBB1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16800855-DE82-4573-9160-F3A653BB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378D4F7-E22D-4A16-B2B0-B563DBA3D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39750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T1, T2, T3, T4</a:t>
            </a:r>
            <a:r>
              <a:rPr lang="en-US" altLang="en-US" sz="2000"/>
              <a:t> are accurate times</a:t>
            </a:r>
          </a:p>
          <a:p>
            <a:r>
              <a:rPr lang="en-US" altLang="en-US" sz="2000"/>
              <a:t>Ta2 – Ta1 = T4 – T1 (since clock rate drift is 0)</a:t>
            </a:r>
          </a:p>
          <a:p>
            <a:r>
              <a:rPr lang="en-US" altLang="en-US" sz="2000"/>
              <a:t>Tb2 – Tb1 = T3 – T2</a:t>
            </a:r>
          </a:p>
          <a:p>
            <a:r>
              <a:rPr lang="en-US" altLang="en-US" sz="2000"/>
              <a:t>Propagation delay d = ((T4 - T1) – (T3 - T2)) / 2 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2A421FC9-48F3-47A7-8E64-57137F56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67198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5">
            <a:extLst>
              <a:ext uri="{FF2B5EF4-FFF2-40B4-BE49-F238E27FC236}">
                <a16:creationId xmlns:a16="http://schemas.microsoft.com/office/drawing/2014/main" id="{B6F44905-CFA1-42D7-B1D8-CCB805A66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1638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DB367010-2BE5-4298-B719-6D747682F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145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9224" name="Text Box 7">
            <a:extLst>
              <a:ext uri="{FF2B5EF4-FFF2-40B4-BE49-F238E27FC236}">
                <a16:creationId xmlns:a16="http://schemas.microsoft.com/office/drawing/2014/main" id="{C459D685-3CFD-4631-A5DC-873DC6678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71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Ta1</a:t>
            </a:r>
          </a:p>
        </p:txBody>
      </p:sp>
      <p:sp>
        <p:nvSpPr>
          <p:cNvPr id="9225" name="Text Box 8">
            <a:extLst>
              <a:ext uri="{FF2B5EF4-FFF2-40B4-BE49-F238E27FC236}">
                <a16:creationId xmlns:a16="http://schemas.microsoft.com/office/drawing/2014/main" id="{0CF44332-0831-48B1-A244-8B814D261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Ta2</a:t>
            </a:r>
          </a:p>
        </p:txBody>
      </p:sp>
      <p:sp>
        <p:nvSpPr>
          <p:cNvPr id="9226" name="Text Box 9">
            <a:extLst>
              <a:ext uri="{FF2B5EF4-FFF2-40B4-BE49-F238E27FC236}">
                <a16:creationId xmlns:a16="http://schemas.microsoft.com/office/drawing/2014/main" id="{CD166690-84B4-4508-A922-33C70B01E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535781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Tb1</a:t>
            </a:r>
          </a:p>
        </p:txBody>
      </p:sp>
      <p:sp>
        <p:nvSpPr>
          <p:cNvPr id="9227" name="Text Box 10">
            <a:extLst>
              <a:ext uri="{FF2B5EF4-FFF2-40B4-BE49-F238E27FC236}">
                <a16:creationId xmlns:a16="http://schemas.microsoft.com/office/drawing/2014/main" id="{6CD92307-8F28-484B-9C01-EA81198C9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34511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Tb2</a:t>
            </a:r>
          </a:p>
        </p:txBody>
      </p:sp>
      <p:sp>
        <p:nvSpPr>
          <p:cNvPr id="9228" name="Text Box 11">
            <a:extLst>
              <a:ext uri="{FF2B5EF4-FFF2-40B4-BE49-F238E27FC236}">
                <a16:creationId xmlns:a16="http://schemas.microsoft.com/office/drawing/2014/main" id="{32A767B0-C94A-4353-AA51-960EDEFD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38600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Reply</a:t>
            </a:r>
          </a:p>
        </p:txBody>
      </p:sp>
      <p:sp>
        <p:nvSpPr>
          <p:cNvPr id="9229" name="Line 12">
            <a:extLst>
              <a:ext uri="{FF2B5EF4-FFF2-40B4-BE49-F238E27FC236}">
                <a16:creationId xmlns:a16="http://schemas.microsoft.com/office/drawing/2014/main" id="{21B20362-C20C-438C-B741-EDB3041A2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715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230" name="Text Box 13">
            <a:extLst>
              <a:ext uri="{FF2B5EF4-FFF2-40B4-BE49-F238E27FC236}">
                <a16:creationId xmlns:a16="http://schemas.microsoft.com/office/drawing/2014/main" id="{1A8AB4B2-5DC0-4759-BF99-3C6D2345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5678488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time</a:t>
            </a:r>
          </a:p>
        </p:txBody>
      </p:sp>
      <p:sp>
        <p:nvSpPr>
          <p:cNvPr id="9231" name="Text Box 14">
            <a:extLst>
              <a:ext uri="{FF2B5EF4-FFF2-40B4-BE49-F238E27FC236}">
                <a16:creationId xmlns:a16="http://schemas.microsoft.com/office/drawing/2014/main" id="{2AB909FB-CA79-4C2C-B3DC-E4C5EA33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19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T1</a:t>
            </a:r>
          </a:p>
        </p:txBody>
      </p:sp>
      <p:sp>
        <p:nvSpPr>
          <p:cNvPr id="9232" name="Text Box 15">
            <a:extLst>
              <a:ext uri="{FF2B5EF4-FFF2-40B4-BE49-F238E27FC236}">
                <a16:creationId xmlns:a16="http://schemas.microsoft.com/office/drawing/2014/main" id="{0C0E0D33-B836-46A4-A3BD-206EEE735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743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T4</a:t>
            </a:r>
          </a:p>
        </p:txBody>
      </p:sp>
      <p:sp>
        <p:nvSpPr>
          <p:cNvPr id="9233" name="Text Box 16">
            <a:extLst>
              <a:ext uri="{FF2B5EF4-FFF2-40B4-BE49-F238E27FC236}">
                <a16:creationId xmlns:a16="http://schemas.microsoft.com/office/drawing/2014/main" id="{2897AFA3-C79E-415E-9F04-4C31632D5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5638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T2</a:t>
            </a:r>
          </a:p>
        </p:txBody>
      </p:sp>
      <p:sp>
        <p:nvSpPr>
          <p:cNvPr id="9234" name="Text Box 17">
            <a:extLst>
              <a:ext uri="{FF2B5EF4-FFF2-40B4-BE49-F238E27FC236}">
                <a16:creationId xmlns:a16="http://schemas.microsoft.com/office/drawing/2014/main" id="{1554A925-1ED9-4882-ABEF-ED181FA1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38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T3</a:t>
            </a:r>
          </a:p>
        </p:txBody>
      </p:sp>
      <p:sp>
        <p:nvSpPr>
          <p:cNvPr id="9235" name="Text Box 20">
            <a:extLst>
              <a:ext uri="{FF2B5EF4-FFF2-40B4-BE49-F238E27FC236}">
                <a16:creationId xmlns:a16="http://schemas.microsoft.com/office/drawing/2014/main" id="{8A1736C7-24E4-4CC3-9A63-EAAE80C62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3919538"/>
            <a:ext cx="2835275" cy="109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At time T4, B’s clock should be (Tb2 + d)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9236" name="Line 19">
            <a:extLst>
              <a:ext uri="{FF2B5EF4-FFF2-40B4-BE49-F238E27FC236}">
                <a16:creationId xmlns:a16="http://schemas.microsoft.com/office/drawing/2014/main" id="{80648D88-5045-4811-A5D5-4629CE6E5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0663" y="2819400"/>
            <a:ext cx="0" cy="28956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BCB17780-66F3-4C7C-83AE-9D4B53442F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572000"/>
            <a:ext cx="10668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2BA1CFE5-E00E-4225-B437-4DDC0445E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5B2264E7-579C-4B1C-A155-8C33DAFF4A9F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Footer Placeholder 4">
            <a:extLst>
              <a:ext uri="{FF2B5EF4-FFF2-40B4-BE49-F238E27FC236}">
                <a16:creationId xmlns:a16="http://schemas.microsoft.com/office/drawing/2014/main" id="{A728D636-312C-46DF-8E5D-3C820303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0A9D9D6-1319-42B8-B063-36B5C54B5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39750"/>
          </a:xfrm>
        </p:spPr>
        <p:txBody>
          <a:bodyPr/>
          <a:lstStyle/>
          <a:p>
            <a:r>
              <a:rPr lang="en-US" altLang="en-US" sz="2000">
                <a:solidFill>
                  <a:schemeClr val="hlink"/>
                </a:solidFill>
              </a:rPr>
              <a:t>Key idea: (T4 – T1) is accurate even if A has clock drift</a:t>
            </a:r>
          </a:p>
          <a:p>
            <a:r>
              <a:rPr lang="en-US" altLang="en-US" sz="2000"/>
              <a:t>What is A’s clock rate drift is not 0?</a:t>
            </a:r>
          </a:p>
          <a:p>
            <a:pPr lvl="1"/>
            <a:r>
              <a:rPr lang="en-US" altLang="en-US" sz="1800"/>
              <a:t>Consider a scenario where d = 0, Tb2 - Tb1 = 1ms, Ta2 – Ta1 = 2 minutes</a:t>
            </a:r>
          </a:p>
          <a:p>
            <a:r>
              <a:rPr lang="en-US" altLang="en-US" sz="2000"/>
              <a:t>Thus this </a:t>
            </a:r>
            <a:r>
              <a:rPr lang="en-US" altLang="en-US" sz="2000">
                <a:solidFill>
                  <a:schemeClr val="hlink"/>
                </a:solidFill>
              </a:rPr>
              <a:t>implicit</a:t>
            </a:r>
            <a:r>
              <a:rPr lang="en-US" altLang="en-US" sz="2000"/>
              <a:t> assumption (not mentioned in textbook) is critical !</a:t>
            </a:r>
          </a:p>
        </p:txBody>
      </p:sp>
      <p:pic>
        <p:nvPicPr>
          <p:cNvPr id="10245" name="Picture 3">
            <a:extLst>
              <a:ext uri="{FF2B5EF4-FFF2-40B4-BE49-F238E27FC236}">
                <a16:creationId xmlns:a16="http://schemas.microsoft.com/office/drawing/2014/main" id="{A7B39733-3612-4D52-A26A-7BE8D438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67198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4">
            <a:extLst>
              <a:ext uri="{FF2B5EF4-FFF2-40B4-BE49-F238E27FC236}">
                <a16:creationId xmlns:a16="http://schemas.microsoft.com/office/drawing/2014/main" id="{39A4C147-CAD2-4F63-9CE2-E3F70444F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1638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A</a:t>
            </a:r>
          </a:p>
        </p:txBody>
      </p:sp>
      <p:sp>
        <p:nvSpPr>
          <p:cNvPr id="10247" name="Text Box 5">
            <a:extLst>
              <a:ext uri="{FF2B5EF4-FFF2-40B4-BE49-F238E27FC236}">
                <a16:creationId xmlns:a16="http://schemas.microsoft.com/office/drawing/2014/main" id="{950BD784-94F4-4665-801D-67408721D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145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B</a:t>
            </a:r>
          </a:p>
        </p:txBody>
      </p:sp>
      <p:sp>
        <p:nvSpPr>
          <p:cNvPr id="10248" name="Text Box 6">
            <a:extLst>
              <a:ext uri="{FF2B5EF4-FFF2-40B4-BE49-F238E27FC236}">
                <a16:creationId xmlns:a16="http://schemas.microsoft.com/office/drawing/2014/main" id="{9DFFDCFD-8163-436D-BE61-8EB05B848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71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Ta1</a:t>
            </a:r>
          </a:p>
        </p:txBody>
      </p:sp>
      <p:sp>
        <p:nvSpPr>
          <p:cNvPr id="10249" name="Text Box 7">
            <a:extLst>
              <a:ext uri="{FF2B5EF4-FFF2-40B4-BE49-F238E27FC236}">
                <a16:creationId xmlns:a16="http://schemas.microsoft.com/office/drawing/2014/main" id="{FE7C5A11-EB5D-4F84-9965-8231E13C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Ta2</a:t>
            </a:r>
          </a:p>
        </p:txBody>
      </p:sp>
      <p:sp>
        <p:nvSpPr>
          <p:cNvPr id="10250" name="Text Box 8">
            <a:extLst>
              <a:ext uri="{FF2B5EF4-FFF2-40B4-BE49-F238E27FC236}">
                <a16:creationId xmlns:a16="http://schemas.microsoft.com/office/drawing/2014/main" id="{E0DAC77A-351C-479D-9ED8-84BD8AD1D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5357813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Tb1</a:t>
            </a:r>
          </a:p>
        </p:txBody>
      </p:sp>
      <p:sp>
        <p:nvSpPr>
          <p:cNvPr id="10251" name="Text Box 9">
            <a:extLst>
              <a:ext uri="{FF2B5EF4-FFF2-40B4-BE49-F238E27FC236}">
                <a16:creationId xmlns:a16="http://schemas.microsoft.com/office/drawing/2014/main" id="{FF9F0474-1EF4-44D6-A9D7-679E54B69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345113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Tb2</a:t>
            </a:r>
          </a:p>
        </p:txBody>
      </p:sp>
      <p:sp>
        <p:nvSpPr>
          <p:cNvPr id="10252" name="Text Box 10">
            <a:extLst>
              <a:ext uri="{FF2B5EF4-FFF2-40B4-BE49-F238E27FC236}">
                <a16:creationId xmlns:a16="http://schemas.microsoft.com/office/drawing/2014/main" id="{52F15021-0037-49F9-8134-DC3AAFC31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38600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 sz="2000"/>
              <a:t>Reply</a:t>
            </a:r>
          </a:p>
        </p:txBody>
      </p:sp>
      <p:sp>
        <p:nvSpPr>
          <p:cNvPr id="10253" name="Line 11">
            <a:extLst>
              <a:ext uri="{FF2B5EF4-FFF2-40B4-BE49-F238E27FC236}">
                <a16:creationId xmlns:a16="http://schemas.microsoft.com/office/drawing/2014/main" id="{0705A0F0-F71F-4B9E-9997-30996A491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7150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54" name="Text Box 12">
            <a:extLst>
              <a:ext uri="{FF2B5EF4-FFF2-40B4-BE49-F238E27FC236}">
                <a16:creationId xmlns:a16="http://schemas.microsoft.com/office/drawing/2014/main" id="{A3DDC166-B358-4D84-A871-A80F00AA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5678488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/>
              <a:t>time</a:t>
            </a:r>
          </a:p>
        </p:txBody>
      </p:sp>
      <p:sp>
        <p:nvSpPr>
          <p:cNvPr id="10255" name="Text Box 13">
            <a:extLst>
              <a:ext uri="{FF2B5EF4-FFF2-40B4-BE49-F238E27FC236}">
                <a16:creationId xmlns:a16="http://schemas.microsoft.com/office/drawing/2014/main" id="{0077160C-91D3-448A-8FD2-CC327500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19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T1</a:t>
            </a:r>
          </a:p>
        </p:txBody>
      </p:sp>
      <p:sp>
        <p:nvSpPr>
          <p:cNvPr id="10256" name="Text Box 14">
            <a:extLst>
              <a:ext uri="{FF2B5EF4-FFF2-40B4-BE49-F238E27FC236}">
                <a16:creationId xmlns:a16="http://schemas.microsoft.com/office/drawing/2014/main" id="{DB2CF73B-0413-48C7-9429-0C291A57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7432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T4</a:t>
            </a:r>
          </a:p>
        </p:txBody>
      </p:sp>
      <p:sp>
        <p:nvSpPr>
          <p:cNvPr id="10257" name="Text Box 15">
            <a:extLst>
              <a:ext uri="{FF2B5EF4-FFF2-40B4-BE49-F238E27FC236}">
                <a16:creationId xmlns:a16="http://schemas.microsoft.com/office/drawing/2014/main" id="{FC04D16B-CBF6-4C47-9F6C-035674014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5638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T2</a:t>
            </a:r>
          </a:p>
        </p:txBody>
      </p:sp>
      <p:sp>
        <p:nvSpPr>
          <p:cNvPr id="10258" name="Text Box 16">
            <a:extLst>
              <a:ext uri="{FF2B5EF4-FFF2-40B4-BE49-F238E27FC236}">
                <a16:creationId xmlns:a16="http://schemas.microsoft.com/office/drawing/2014/main" id="{6FB9036C-FD7B-4E28-824F-B67F6825B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388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hlink"/>
                </a:solidFill>
              </a:rPr>
              <a:t>T3</a:t>
            </a:r>
          </a:p>
        </p:txBody>
      </p:sp>
      <p:sp>
        <p:nvSpPr>
          <p:cNvPr id="10259" name="Text Box 17">
            <a:extLst>
              <a:ext uri="{FF2B5EF4-FFF2-40B4-BE49-F238E27FC236}">
                <a16:creationId xmlns:a16="http://schemas.microsoft.com/office/drawing/2014/main" id="{DB0F8A8D-EB6C-469E-B3DA-86AC5F45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3919538"/>
            <a:ext cx="2835275" cy="1098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SzTx/>
              <a:buFont typeface="Wingdings" panose="05000000000000000000" pitchFamily="2" charset="2"/>
              <a:buNone/>
            </a:pPr>
            <a:r>
              <a:rPr lang="en-US" altLang="en-US" sz="2000"/>
              <a:t>At time T4, B’s clock should be (Tb2 + d)</a:t>
            </a:r>
          </a:p>
          <a:p>
            <a:pPr>
              <a:buClr>
                <a:srgbClr val="0000FF"/>
              </a:buClr>
              <a:buFont typeface="Arial" panose="020B0604020202020204" pitchFamily="34" charset="0"/>
              <a:buNone/>
            </a:pPr>
            <a:endParaRPr lang="en-US" altLang="en-US" sz="2000"/>
          </a:p>
        </p:txBody>
      </p:sp>
      <p:sp>
        <p:nvSpPr>
          <p:cNvPr id="10260" name="Line 18">
            <a:extLst>
              <a:ext uri="{FF2B5EF4-FFF2-40B4-BE49-F238E27FC236}">
                <a16:creationId xmlns:a16="http://schemas.microsoft.com/office/drawing/2014/main" id="{13165D96-5E69-488A-BF1A-F9DE76869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0663" y="2819400"/>
            <a:ext cx="0" cy="28956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  <p:sp>
        <p:nvSpPr>
          <p:cNvPr id="10261" name="Line 19">
            <a:extLst>
              <a:ext uri="{FF2B5EF4-FFF2-40B4-BE49-F238E27FC236}">
                <a16:creationId xmlns:a16="http://schemas.microsoft.com/office/drawing/2014/main" id="{D08E8F27-4A87-40F8-9097-D196D3EA8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4572000"/>
            <a:ext cx="10668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/>
          <a:lstStyle/>
          <a:p>
            <a:endParaRPr lang="en-SG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5FF37B50-2C82-4365-8448-42C15C791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FE64AC78-A817-48BC-B3FC-856CB323B29A}" type="slidenum">
              <a:rPr lang="zh-CN" altLang="en-US" sz="1400"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E9E91478-AE55-46F8-B736-C600D67C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1000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5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/>
              <a:t>Haifeng Yu, CS5223, Some Contents Adapted (with permission) from © R.Ayani, G.Tan</a:t>
            </a:r>
          </a:p>
        </p:txBody>
      </p:sp>
      <p:sp>
        <p:nvSpPr>
          <p:cNvPr id="1016834" name="Rectangle 2">
            <a:extLst>
              <a:ext uri="{FF2B5EF4-FFF2-40B4-BE49-F238E27FC236}">
                <a16:creationId xmlns:a16="http://schemas.microsoft.com/office/drawing/2014/main" id="{F9AAF478-27E7-402A-995F-3C9970967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Time Protocol (NTP)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BA0FF354-F91B-442B-A374-53A6A4C29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92213"/>
            <a:ext cx="7772400" cy="4675187"/>
          </a:xfrm>
        </p:spPr>
        <p:txBody>
          <a:bodyPr/>
          <a:lstStyle/>
          <a:p>
            <a:r>
              <a:rPr lang="en-US" altLang="en-US"/>
              <a:t>Inaccuracy in Cristian’s protocol comes from </a:t>
            </a:r>
          </a:p>
          <a:p>
            <a:pPr lvl="1"/>
            <a:r>
              <a:rPr lang="en-US" altLang="en-US"/>
              <a:t>Non-identical propagation delay for request and reply (quite common in wide-area network)</a:t>
            </a:r>
          </a:p>
          <a:p>
            <a:pPr lvl="1"/>
            <a:r>
              <a:rPr lang="en-US" altLang="en-US"/>
              <a:t>Clock rate drift not being 0 -- impact is usually small (why?)</a:t>
            </a:r>
          </a:p>
          <a:p>
            <a:pPr lvl="1"/>
            <a:endParaRPr lang="en-US" altLang="en-US"/>
          </a:p>
          <a:p>
            <a:r>
              <a:rPr lang="en-US" altLang="en-US"/>
              <a:t>Total propagation delay is an upper bound on the difference in propagation delays for request and response</a:t>
            </a:r>
          </a:p>
          <a:p>
            <a:pPr lvl="1"/>
            <a:r>
              <a:rPr lang="en-US" altLang="en-US"/>
              <a:t>d1+d2 = d </a:t>
            </a:r>
            <a:r>
              <a:rPr lang="en-US" altLang="en-US">
                <a:sym typeface="Symbol" panose="05050102010706020507" pitchFamily="18" charset="2"/>
              </a:rPr>
              <a:t> </a:t>
            </a:r>
            <a:r>
              <a:rPr lang="en-US" altLang="en-US"/>
              <a:t>|d1 – d2| </a:t>
            </a:r>
            <a:r>
              <a:rPr lang="en-US" altLang="en-US">
                <a:sym typeface="Symbol" panose="05050102010706020507" pitchFamily="18" charset="2"/>
              </a:rPr>
              <a:t></a:t>
            </a:r>
            <a:r>
              <a:rPr lang="en-US" altLang="en-US"/>
              <a:t> d</a:t>
            </a:r>
          </a:p>
          <a:p>
            <a:pPr lvl="1"/>
            <a:endParaRPr lang="en-US" altLang="en-US"/>
          </a:p>
          <a:p>
            <a:r>
              <a:rPr lang="en-US" altLang="en-US"/>
              <a:t>Synchronize with multiple servers and pick the one with smallest 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0000FF"/>
          </a:buClr>
          <a:buSzPct val="75000"/>
          <a:buFont typeface="Arial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s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D:\yhf\cstemplate.pot</Template>
  <TotalTime>0</TotalTime>
  <Words>3277</Words>
  <Application>Microsoft Office PowerPoint</Application>
  <PresentationFormat>Letter Paper (8.5x11 in)</PresentationFormat>
  <Paragraphs>562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宋体</vt:lpstr>
      <vt:lpstr>Arial</vt:lpstr>
      <vt:lpstr>Symbol</vt:lpstr>
      <vt:lpstr>Times New Roman</vt:lpstr>
      <vt:lpstr>Wingdings</vt:lpstr>
      <vt:lpstr>cstemplate</vt:lpstr>
      <vt:lpstr>CS5223 Distributed Systems</vt:lpstr>
      <vt:lpstr>Today’s Roadmap</vt:lpstr>
      <vt:lpstr>Motivation for Physical Clocks</vt:lpstr>
      <vt:lpstr>Motivation for Physical Clock Synchronization</vt:lpstr>
      <vt:lpstr>Clock Synchronization Can be Confusing!</vt:lpstr>
      <vt:lpstr>Cristian’s Algorithm</vt:lpstr>
      <vt:lpstr>PowerPoint Presentation</vt:lpstr>
      <vt:lpstr>PowerPoint Presentation</vt:lpstr>
      <vt:lpstr>Network Time Protocol (NTP)</vt:lpstr>
      <vt:lpstr>NTP Continued</vt:lpstr>
      <vt:lpstr>The Berkeley Algorithm</vt:lpstr>
      <vt:lpstr>The Berkeley Algorithm: Example</vt:lpstr>
      <vt:lpstr>The Berkeley Algorithm</vt:lpstr>
      <vt:lpstr>Problems with Physical Clocks</vt:lpstr>
      <vt:lpstr>Software “Clocks”</vt:lpstr>
      <vt:lpstr>Assumptions</vt:lpstr>
      <vt:lpstr>Visible Ordering to Users</vt:lpstr>
      <vt:lpstr>“Happened-Before” Relation</vt:lpstr>
      <vt:lpstr>Software “Clock” 1: Logical Clocks</vt:lpstr>
      <vt:lpstr>Logical Clock Properties</vt:lpstr>
      <vt:lpstr>Example Application for Logical Clock</vt:lpstr>
      <vt:lpstr>PowerPoint Presentation</vt:lpstr>
      <vt:lpstr>Software “Clock” 2: Vector Clocks</vt:lpstr>
      <vt:lpstr>Vector Clock Protocol</vt:lpstr>
      <vt:lpstr>Vector Clock Properties</vt:lpstr>
      <vt:lpstr>Example Application of Vector Clock</vt:lpstr>
      <vt:lpstr>Mutual Exclusion: Token-based Approach</vt:lpstr>
      <vt:lpstr>PowerPoint Presentation</vt:lpstr>
      <vt:lpstr>PowerPoint Presentation</vt:lpstr>
      <vt:lpstr>Mutual Exclusion: Token-based Approach</vt:lpstr>
      <vt:lpstr>Mutual Exclusion: Token-based Approach</vt:lpstr>
      <vt:lpstr>Mutual Exclusion: Voting</vt:lpstr>
      <vt:lpstr>Mutual Exclusion: Voting</vt:lpstr>
      <vt:lpstr>Mutual Exclusion: Voting</vt:lpstr>
      <vt:lpstr>Mutual Exclusion: Quorum Systems</vt:lpstr>
      <vt:lpstr>History Readings (Non-compulsory)</vt:lpstr>
      <vt:lpstr>Leader Election: Motivation</vt:lpstr>
      <vt:lpstr>Leader Election on General Graph (n known)</vt:lpstr>
      <vt:lpstr>Leader Election on General Graph (n unknown)</vt:lpstr>
      <vt:lpstr>Spanning Tree Construction</vt:lpstr>
      <vt:lpstr>Counting Nodes Using a Spanning Tree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2012-08-23T03:52:26Z</dcterms:created>
  <dcterms:modified xsi:type="dcterms:W3CDTF">2020-09-03T02:38:51Z</dcterms:modified>
</cp:coreProperties>
</file>