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870" r:id="rId2"/>
    <p:sldId id="840" r:id="rId3"/>
    <p:sldId id="1132" r:id="rId4"/>
    <p:sldId id="1133" r:id="rId5"/>
    <p:sldId id="1134" r:id="rId6"/>
    <p:sldId id="1135" r:id="rId7"/>
    <p:sldId id="1136" r:id="rId8"/>
    <p:sldId id="1137" r:id="rId9"/>
    <p:sldId id="1138" r:id="rId10"/>
    <p:sldId id="1170" r:id="rId11"/>
    <p:sldId id="1139" r:id="rId12"/>
    <p:sldId id="1140" r:id="rId13"/>
    <p:sldId id="1141" r:id="rId14"/>
    <p:sldId id="1158" r:id="rId15"/>
    <p:sldId id="1142" r:id="rId16"/>
    <p:sldId id="1147" r:id="rId17"/>
    <p:sldId id="1148" r:id="rId18"/>
    <p:sldId id="1149" r:id="rId19"/>
    <p:sldId id="1150" r:id="rId20"/>
    <p:sldId id="1143" r:id="rId21"/>
    <p:sldId id="1131" r:id="rId22"/>
  </p:sldIdLst>
  <p:sldSz cx="9144000" cy="6858000" type="letter"/>
  <p:notesSz cx="6858000" cy="9199563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CC66FF"/>
    <a:srgbClr val="CC3399"/>
    <a:srgbClr val="000099"/>
    <a:srgbClr val="003399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8" autoAdjust="0"/>
    <p:restoredTop sz="91098" autoAdjust="0"/>
  </p:normalViewPr>
  <p:slideViewPr>
    <p:cSldViewPr>
      <p:cViewPr varScale="1">
        <p:scale>
          <a:sx n="66" d="100"/>
          <a:sy n="66" d="100"/>
        </p:scale>
        <p:origin x="120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289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F3AD9C3-E6B8-430D-AC26-B4D6990A31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A860EDA-9132-4405-9A84-71B14F9E0A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BEBA6BA5-95DE-4323-93CC-13D2621696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254D743C-20F2-4CBB-9131-912F9B41611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628DF496-A379-445E-AA82-ED7C39C5188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DB08E1C-1E79-42DC-8FE4-8461B25B9D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DC2AFF1-A43A-4D29-B597-095A68CB04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A520CB06-1BFB-4072-ABF1-78A37A8F07A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682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4877BD22-F355-4C1C-8D1C-54FF3D1FEDB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02138"/>
            <a:ext cx="5029200" cy="4098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29309D0C-E9A2-4CA6-87CE-634DCF48CE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B1EA83FB-9C94-4994-A32F-E3A4D45DCF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E6C039BE-7EFA-4E48-949C-C63E65A4919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D0947EB6-BBE2-4B3D-B0E3-2EAF501E4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32420CCE-3E0E-4F80-A237-EAF9D9A4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EF3C04D-3003-4662-BCE0-428FA7715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45739D-3C1E-4FB6-9A99-B584EABC51E4}" type="slidenum">
              <a:rPr lang="zh-CN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977B86C-9976-45A3-91E2-DF6C7A216E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FFF03EE6-9CF0-4FDB-AB82-54ED9141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64E8ADF6-1675-498C-A2DA-E2AA67127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FF37AB-F944-4C6E-8B8B-575B5686F85B}" type="slidenum">
              <a:rPr lang="zh-CN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D390B5EF-6880-46DB-A3D2-DAA4FF7611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01BE5FEF-4360-4F13-8A1C-158382D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D991F3F4-24C2-48AA-984F-D0056D871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0D8C29-F341-4683-844D-B9CD020EC09B}" type="slidenum">
              <a:rPr lang="zh-CN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7F317B60-F7A5-41AD-8C3C-92C5B340E2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5CD44437-9C6C-4AD2-9898-801CA02E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73325B9D-C636-4E0C-B77B-E07F29DB8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E2D442-A45A-4AAF-8ED8-DFD7331E0CF1}" type="slidenum">
              <a:rPr lang="zh-CN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556D424B-6B67-4E8C-B9BE-2DDE818113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3BB0915D-2DD8-4581-9E4D-E031CAED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5DD07E1B-F594-4628-BD2D-068EF8246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EE43CD-5B35-4AF5-84CB-7B536D710DA9}" type="slidenum">
              <a:rPr lang="zh-CN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E2C93E57-4741-4B37-92ED-C7B2BFD3E6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0C80B9A9-0256-42F2-BFC3-3E94D5B02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BD375E9E-0FA1-4982-91D1-7C3ADCC41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87714E-9601-4A8D-B752-C7DC4DA1B54D}" type="slidenum">
              <a:rPr lang="zh-CN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3ECD5B5C-BD4A-4AB9-A632-99EA3CCC62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CCD8EBA8-E208-49FD-AC9A-9360C13D4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9C485DA3-7E50-41CE-AF98-449011D5F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7A4800-2B5E-4717-B0F4-5672ECD14563}" type="slidenum">
              <a:rPr lang="zh-CN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7559562B-8EE6-4BF7-864B-8507E6A2A0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5CA9BD82-D2FD-4243-87E2-5DFBE22C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8E32648E-60E3-4441-BB41-D329469ED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184F1F-142A-4AF6-B471-BB7AD27A5281}" type="slidenum">
              <a:rPr lang="zh-CN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CB2A78BA-48DA-472F-82B1-942B3E0090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B3D4405E-0C02-4EC1-84A4-2B2C8C1D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9AD6D321-7B37-4846-B5AC-691DE4A5C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7D0C45-A23B-43DA-A17B-FB19F6CC795E}" type="slidenum">
              <a:rPr lang="zh-CN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79AD3D9A-C5BC-4EAA-921C-8820F2EE46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C0A9EF8D-05F7-4F26-8F9A-65640303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7FF71A30-6AC5-402F-BB31-B3520E644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8BF32F-B8CB-4AF8-88CD-EBA76832EC8E}" type="slidenum">
              <a:rPr lang="zh-CN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F9486937-790D-4264-96DC-09BEB576A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B6839E3-75EC-4E14-B41E-FBE054EF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CFCD562B-5C68-46E0-938C-C9807A062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9C5E04-CB23-4854-895B-2E551226391A}" type="slidenum">
              <a:rPr lang="zh-CN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5E61B561-8A97-45BB-917A-00D1D81366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65BD603F-2F19-4E0F-9E07-9D8403BA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E33BB3AE-D1FF-4DED-B81E-918EEF92E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C4B278-B3E4-488B-ADFA-CA2E436E3301}" type="slidenum">
              <a:rPr lang="zh-CN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57B4BD41-A4D7-4126-916D-EB7C003798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094CD92E-155C-40FF-B911-258BDF6D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3BA48FF2-C22C-4EA1-8302-31864A59C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B89BAE-56CB-47F4-88DF-925F0685FA21}" type="slidenum">
              <a:rPr lang="zh-CN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C9DF7EF-734F-48BA-9A9F-B606A28462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FA401574-7BB4-4DF8-990B-BCA67599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2877514B-BE17-499D-A22B-55D50990C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9FAEBA-1CF5-4343-B326-4BC5C9BC10C0}" type="slidenum">
              <a:rPr lang="zh-CN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07C8B99-022D-4ADE-9FEC-5720C52767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D66B13E1-F299-4396-A0DF-0153F391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0C91D3C1-E4F6-43A4-B776-BB8173697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2E212C-FDD9-408C-BBA7-90CCC13E3925}" type="slidenum">
              <a:rPr lang="zh-CN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9C5BEEE2-9C7B-4D87-BBC7-4D6C56622A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413DDBF1-C728-44FC-9DD8-82E6709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5FF25C3-FA76-450E-91A7-C50BEE699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3FCD9D-02EB-4451-B19E-83F9DFDFD389}" type="slidenum">
              <a:rPr lang="zh-CN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1C079004-C373-4716-ADF3-B23234B2A1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CAC81129-E949-4D7D-822D-880A45DDF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3B44EB34-F68C-44D1-9606-6885F62D5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5E218F-D3AA-4E86-B54C-D01DA70B35D2}" type="slidenum">
              <a:rPr lang="zh-CN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02F6B1E5-617A-4027-908B-BC2025DF96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8000371-AC0B-45AF-9E9A-73F323DC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0C2E749F-E2E4-4C30-A78A-CAB965D07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7611EF-DD92-4CE9-808B-A2F54DACCC71}" type="slidenum">
              <a:rPr lang="zh-CN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A4433EB2-AF8A-400C-B613-EC3325618A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2CD0B4C7-8975-4CD9-9A76-BDA639AB1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72A983FD-B026-48E3-8046-CBFCC3300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AD357A-429D-4618-B971-21B63C68413E}" type="slidenum">
              <a:rPr lang="zh-CN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3B7590E8-6BD7-4188-B804-28A4862718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EF8B2CDB-83C1-4F1D-B501-D2E33D62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2D67EDC6-BA4C-48D9-B53A-DFC82FDAE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70AB43-C37B-4303-93D9-160045DADF99}" type="slidenum">
              <a:rPr lang="zh-CN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6476D1-9145-4156-B535-61B264D5D7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58BE6-0CEC-40DE-89BF-046485AD1FA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D5C878-3CCB-41F3-9990-1FBE4BC9A6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1009128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DCDF07-CD2B-4940-89B8-D6C567D44C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71424-4C69-43D9-AB42-4A66939DF05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9A24A0A-6C7A-4CB9-8F12-247EA69125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4381173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422275"/>
            <a:ext cx="1947863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22275"/>
            <a:ext cx="5692775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82D5D9-FCBC-43BE-94FC-5AAA018EAF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8901B-E258-4796-9862-AC2F3DCB7C9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78992E1-FAEE-44AF-8700-D13A010652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1003436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B814FFF-E4B9-4075-8B5F-1694DF2872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0B6D9-8239-473F-AE64-369F96B349E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5B4EB31-757D-4E1E-8393-1946802757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1548183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D4802DC-9EAB-405E-B442-975FA13492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B60F43-2DA0-46F2-9100-6C780572A60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57304A1-9470-4DAC-90EC-C510D92C35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5978231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A0EC59-E0E3-4C96-88E8-7A5433C2CD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A2968-B133-40A7-AF51-215B005DB83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2A681F7-3910-466E-BF7E-DA0BC4BEB0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29617637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4BA60CA-BAC2-4871-BCAE-F73F426351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1AD19-5CD1-4FB7-AC0C-433F04B17D6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EAF1A0D-551A-4979-AF5A-02DA9E7BA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2625789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3ED3D5-4E66-4E8D-A6B9-E137F5268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2AE9D-8B7B-45E2-B7A5-504C8513A10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3CC50E4-C3EF-41CD-B752-0B0D37E3A7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65136005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49440D7-21A2-4C96-8054-6FEB6F5763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6E1E0-C351-4683-84B0-807B0197871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FAF1F8C-EAAA-4476-96F6-79631AD38F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4648280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015782-5283-4090-8AFD-1235FE3007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F76C0-2724-4458-AFDB-B6B0A28F874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EF87DD8-EF9C-4964-872A-48EE1C0EF6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14996232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707DE2-82CB-4C47-96D7-E119D187AD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D4F75-4FBA-426A-B5A6-7F10246D5B4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1F010DD-682E-4B1E-AB11-391BDCC0F6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18656370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5A2F2E6-0F84-414C-9255-6BFF4DDC9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87338"/>
            <a:ext cx="8375650" cy="58578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535A4BED-DD02-447E-BBF6-73BE3E39C3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fld id="{0D374304-E532-4CD9-902C-2A4781505BC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80ED8C50-E758-4D52-A71A-D20E084EE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422275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EADDEB88-0C16-436D-AAF0-A2F8F30F8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65250"/>
            <a:ext cx="7772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 bbbbbbbbbbb bbbbbbbbbb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65A0044D-2788-4B13-A4B9-D154251D90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10000"/>
        </a:spcAft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>
            <a:extLst>
              <a:ext uri="{FF2B5EF4-FFF2-40B4-BE49-F238E27FC236}">
                <a16:creationId xmlns:a16="http://schemas.microsoft.com/office/drawing/2014/main" id="{05108CB1-500A-45A7-A59F-16DCF7B03E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dirty="0"/>
              <a:t>CS5223</a:t>
            </a:r>
            <a:br>
              <a:rPr lang="en-US" dirty="0"/>
            </a:br>
            <a:r>
              <a:rPr lang="en-US" dirty="0"/>
              <a:t>Distributed Systems</a:t>
            </a:r>
            <a:endParaRPr lang="en-US" sz="2800" dirty="0"/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3357CA4D-763C-4B77-8D05-1943DABC25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971800"/>
          </a:xfrm>
        </p:spPr>
        <p:txBody>
          <a:bodyPr/>
          <a:lstStyle/>
          <a:p>
            <a:r>
              <a:rPr lang="en-US" altLang="en-US" dirty="0"/>
              <a:t>Lecture 7: Fault Tolerance</a:t>
            </a:r>
          </a:p>
          <a:p>
            <a:endParaRPr lang="en-US" altLang="en-US" dirty="0"/>
          </a:p>
          <a:p>
            <a:r>
              <a:rPr lang="en-US" altLang="en-US" dirty="0"/>
              <a:t>Instructor: </a:t>
            </a:r>
            <a:r>
              <a:rPr lang="en-US" altLang="en-US" dirty="0" smtClean="0"/>
              <a:t>YU </a:t>
            </a:r>
            <a:r>
              <a:rPr lang="en-US" altLang="en-US" dirty="0" err="1" smtClean="0"/>
              <a:t>Haifeng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1F7E-3FBF-43E0-92A4-13F6DE67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More Versions?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32BC49-511D-4E95-8EC9-DCF21CB15E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4500" y="990600"/>
          <a:ext cx="8229600" cy="4464050"/>
        </p:xfrm>
        <a:graphic>
          <a:graphicData uri="http://schemas.openxmlformats.org/drawingml/2006/table">
            <a:tbl>
              <a:tblPr/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90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DE1EB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Timing 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DE1EB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DE1EB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Channel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DE1EB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Comment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15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Synchronous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Reliable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Drop messages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 2 (impossible to solve)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Drop messages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impossible to solve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15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Synchronous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Crash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Reliable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 1 (deterministic solution)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Synchronous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Byzantine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Reliable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4 (deterministic solution for n ≥ 3f + 1)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Asynchronous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Crash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Reliable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3 (impossible to solve)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Asynchronous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Reliable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buClr>
                          <a:schemeClr val="tx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5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Impossible to solve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09" name="Slide Number Placeholder 3">
            <a:extLst>
              <a:ext uri="{FF2B5EF4-FFF2-40B4-BE49-F238E27FC236}">
                <a16:creationId xmlns:a16="http://schemas.microsoft.com/office/drawing/2014/main" id="{31880A9C-C847-448A-8B3F-2A9E0A80C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AEB05AE-8A5A-49F2-AC4C-CBEAF7FD558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310" name="Footer Placeholder 4">
            <a:extLst>
              <a:ext uri="{FF2B5EF4-FFF2-40B4-BE49-F238E27FC236}">
                <a16:creationId xmlns:a16="http://schemas.microsoft.com/office/drawing/2014/main" id="{7E2E35E0-6662-42A9-B7DF-AF254902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C67686-148E-450E-B87D-E20337CF8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3820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BBC447-654B-411C-849E-6A1A7E2D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22500"/>
            <a:ext cx="83820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FCF0AC-DFFD-4F1B-9E0C-2A5DC2229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83820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50AEE38-748E-4722-BC22-DF5BA51CB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83820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4445537-2B20-402D-BEA2-710B78607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83820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B31EBF3-858E-4EC4-AD46-26BC6D28B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76800"/>
            <a:ext cx="83820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43FEEB1F-E549-4E88-882E-E9537C82E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EDA9999-1664-4330-A910-EF60D97839B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297A4ED3-5BA7-4F02-89ED-32956272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61218" name="Rectangle 2">
            <a:extLst>
              <a:ext uri="{FF2B5EF4-FFF2-40B4-BE49-F238E27FC236}">
                <a16:creationId xmlns:a16="http://schemas.microsoft.com/office/drawing/2014/main" id="{AF907926-BBE8-4721-8F48-8704A0965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 1: Node crash failures; Channels are reliable; Synchronous;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80C2F60-1456-4D8D-A173-139C50074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7772400" cy="768350"/>
          </a:xfrm>
        </p:spPr>
        <p:txBody>
          <a:bodyPr/>
          <a:lstStyle/>
          <a:p>
            <a:r>
              <a:rPr lang="en-US" altLang="en-US"/>
              <a:t>Try to decide on the smallest input</a:t>
            </a:r>
          </a:p>
        </p:txBody>
      </p:sp>
      <p:sp>
        <p:nvSpPr>
          <p:cNvPr id="12294" name="Line 4">
            <a:extLst>
              <a:ext uri="{FF2B5EF4-FFF2-40B4-BE49-F238E27FC236}">
                <a16:creationId xmlns:a16="http://schemas.microsoft.com/office/drawing/2014/main" id="{AE8791C0-AA3A-46C4-9315-3068F4185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48285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295" name="Line 5">
            <a:extLst>
              <a:ext uri="{FF2B5EF4-FFF2-40B4-BE49-F238E27FC236}">
                <a16:creationId xmlns:a16="http://schemas.microsoft.com/office/drawing/2014/main" id="{DD4876D9-564A-4301-A034-5AD8D387D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48285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296" name="Line 6">
            <a:extLst>
              <a:ext uri="{FF2B5EF4-FFF2-40B4-BE49-F238E27FC236}">
                <a16:creationId xmlns:a16="http://schemas.microsoft.com/office/drawing/2014/main" id="{CF377E79-0A18-4461-8CE5-E9EED9400A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8638" y="3057980"/>
            <a:ext cx="1524000" cy="762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297" name="Line 7">
            <a:extLst>
              <a:ext uri="{FF2B5EF4-FFF2-40B4-BE49-F238E27FC236}">
                <a16:creationId xmlns:a16="http://schemas.microsoft.com/office/drawing/2014/main" id="{7116DECD-05E1-49E6-88C8-AD7C4F9FA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48285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298" name="Line 8">
            <a:extLst>
              <a:ext uri="{FF2B5EF4-FFF2-40B4-BE49-F238E27FC236}">
                <a16:creationId xmlns:a16="http://schemas.microsoft.com/office/drawing/2014/main" id="{773D3544-53CC-4203-984B-8DF78177D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016250"/>
            <a:ext cx="2895600" cy="762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299" name="Line 9">
            <a:extLst>
              <a:ext uri="{FF2B5EF4-FFF2-40B4-BE49-F238E27FC236}">
                <a16:creationId xmlns:a16="http://schemas.microsoft.com/office/drawing/2014/main" id="{B820B240-99AE-4CDF-A51C-1F1752E47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54450"/>
            <a:ext cx="5257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300" name="Line 10">
            <a:extLst>
              <a:ext uri="{FF2B5EF4-FFF2-40B4-BE49-F238E27FC236}">
                <a16:creationId xmlns:a16="http://schemas.microsoft.com/office/drawing/2014/main" id="{CEA172EA-4B30-4E7F-8ECC-5CAB79313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863850"/>
            <a:ext cx="5257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301" name="Line 11">
            <a:extLst>
              <a:ext uri="{FF2B5EF4-FFF2-40B4-BE49-F238E27FC236}">
                <a16:creationId xmlns:a16="http://schemas.microsoft.com/office/drawing/2014/main" id="{51AD0E69-A9F6-4A3A-8649-0C5E269AA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940050"/>
            <a:ext cx="2590800" cy="838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302" name="Line 12">
            <a:extLst>
              <a:ext uri="{FF2B5EF4-FFF2-40B4-BE49-F238E27FC236}">
                <a16:creationId xmlns:a16="http://schemas.microsoft.com/office/drawing/2014/main" id="{8E04EF0B-8EB3-48A2-B562-A64F23F0E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006850"/>
            <a:ext cx="2895600" cy="762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303" name="Line 13">
            <a:extLst>
              <a:ext uri="{FF2B5EF4-FFF2-40B4-BE49-F238E27FC236}">
                <a16:creationId xmlns:a16="http://schemas.microsoft.com/office/drawing/2014/main" id="{B39DC9C4-82BB-49E1-B048-A1B89BEB54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930650"/>
            <a:ext cx="2819400" cy="914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304" name="Line 14">
            <a:extLst>
              <a:ext uri="{FF2B5EF4-FFF2-40B4-BE49-F238E27FC236}">
                <a16:creationId xmlns:a16="http://schemas.microsoft.com/office/drawing/2014/main" id="{3F23D728-C813-4913-B79D-C3F692C20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921250"/>
            <a:ext cx="5257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305" name="Text Box 15">
            <a:extLst>
              <a:ext uri="{FF2B5EF4-FFF2-40B4-BE49-F238E27FC236}">
                <a16:creationId xmlns:a16="http://schemas.microsoft.com/office/drawing/2014/main" id="{2FBE6AC9-A732-4501-BB01-4CAD890EA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0415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input = 2</a:t>
            </a:r>
          </a:p>
        </p:txBody>
      </p:sp>
      <p:sp>
        <p:nvSpPr>
          <p:cNvPr id="12306" name="Text Box 16">
            <a:extLst>
              <a:ext uri="{FF2B5EF4-FFF2-40B4-BE49-F238E27FC236}">
                <a16:creationId xmlns:a16="http://schemas.microsoft.com/office/drawing/2014/main" id="{99F94EBB-CBD1-459D-B405-4CA8AB5FE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0415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input = 1</a:t>
            </a:r>
          </a:p>
        </p:txBody>
      </p:sp>
      <p:sp>
        <p:nvSpPr>
          <p:cNvPr id="12307" name="Text Box 17">
            <a:extLst>
              <a:ext uri="{FF2B5EF4-FFF2-40B4-BE49-F238E27FC236}">
                <a16:creationId xmlns:a16="http://schemas.microsoft.com/office/drawing/2014/main" id="{683F601F-86D8-44E9-BCC6-153E69BB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415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input = 3</a:t>
            </a:r>
          </a:p>
        </p:txBody>
      </p:sp>
      <p:sp>
        <p:nvSpPr>
          <p:cNvPr id="12308" name="Text Box 18">
            <a:extLst>
              <a:ext uri="{FF2B5EF4-FFF2-40B4-BE49-F238E27FC236}">
                <a16:creationId xmlns:a16="http://schemas.microsoft.com/office/drawing/2014/main" id="{BD788C55-F06A-46A9-B60E-2B28E751B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3457575"/>
            <a:ext cx="1055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{1, 2, 3}</a:t>
            </a:r>
          </a:p>
        </p:txBody>
      </p:sp>
      <p:sp>
        <p:nvSpPr>
          <p:cNvPr id="12309" name="Text Box 19">
            <a:extLst>
              <a:ext uri="{FF2B5EF4-FFF2-40B4-BE49-F238E27FC236}">
                <a16:creationId xmlns:a16="http://schemas.microsoft.com/office/drawing/2014/main" id="{F7EF74EB-DA15-4706-A33F-919D81C7D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473450"/>
            <a:ext cx="774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{2, 3}</a:t>
            </a:r>
          </a:p>
        </p:txBody>
      </p:sp>
      <p:sp>
        <p:nvSpPr>
          <p:cNvPr id="12310" name="Text Box 20">
            <a:extLst>
              <a:ext uri="{FF2B5EF4-FFF2-40B4-BE49-F238E27FC236}">
                <a16:creationId xmlns:a16="http://schemas.microsoft.com/office/drawing/2014/main" id="{9F7BE48E-DEFB-4EA1-831B-E962BA4AF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40250"/>
            <a:ext cx="1055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{1, 2, 3}</a:t>
            </a:r>
          </a:p>
        </p:txBody>
      </p:sp>
      <p:sp>
        <p:nvSpPr>
          <p:cNvPr id="12311" name="Text Box 21">
            <a:extLst>
              <a:ext uri="{FF2B5EF4-FFF2-40B4-BE49-F238E27FC236}">
                <a16:creationId xmlns:a16="http://schemas.microsoft.com/office/drawing/2014/main" id="{64D02BD6-4262-41F0-9852-F6EAF6675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24375"/>
            <a:ext cx="1055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{1, 2, 3}</a:t>
            </a:r>
          </a:p>
        </p:txBody>
      </p:sp>
      <p:sp>
        <p:nvSpPr>
          <p:cNvPr id="12312" name="Text Box 22">
            <a:extLst>
              <a:ext uri="{FF2B5EF4-FFF2-40B4-BE49-F238E27FC236}">
                <a16:creationId xmlns:a16="http://schemas.microsoft.com/office/drawing/2014/main" id="{2BD34B1A-25A9-4FF8-8000-489960A95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257800"/>
            <a:ext cx="45259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Need one extra round for each failure !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  <a:sym typeface="Symbol" panose="05050102010706020507" pitchFamily="18" charset="2"/>
              </a:rPr>
              <a:t> f+1 rounds to tolerate f failures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0ED76983-8DFD-4B79-8EDC-A0CD7F8A1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37C4AED-DBF0-4015-B148-5DF344494F3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8BDF7C2B-12F7-4443-BE46-A20EFA7A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62242" name="Rectangle 2">
            <a:extLst>
              <a:ext uri="{FF2B5EF4-FFF2-40B4-BE49-F238E27FC236}">
                <a16:creationId xmlns:a16="http://schemas.microsoft.com/office/drawing/2014/main" id="{67D3B642-4117-4F3F-8882-7D21DB25C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 2: No node failures; Channels may drop messages; Synchronous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CF417800-581F-4C88-965D-AABD50A7D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40238"/>
          </a:xfrm>
        </p:spPr>
        <p:txBody>
          <a:bodyPr/>
          <a:lstStyle/>
          <a:p>
            <a:r>
              <a:rPr lang="en-US" altLang="en-US"/>
              <a:t>The coordinated attack problem</a:t>
            </a:r>
          </a:p>
          <a:p>
            <a:pPr lvl="1"/>
            <a:r>
              <a:rPr lang="en-US" altLang="en-US"/>
              <a:t>Two nodes A and B </a:t>
            </a:r>
          </a:p>
          <a:p>
            <a:pPr lvl="1"/>
            <a:r>
              <a:rPr lang="en-US" altLang="en-US"/>
              <a:t>Each has a starting value of 0 or 1</a:t>
            </a:r>
          </a:p>
          <a:p>
            <a:pPr lvl="1"/>
            <a:r>
              <a:rPr lang="en-US" altLang="en-US"/>
              <a:t>They can communicate but messages can be lost</a:t>
            </a:r>
          </a:p>
          <a:p>
            <a:pPr lvl="1"/>
            <a:r>
              <a:rPr lang="en-US" altLang="en-US"/>
              <a:t>Goal: A and B should decide on the same value. </a:t>
            </a:r>
          </a:p>
          <a:p>
            <a:pPr lvl="2"/>
            <a:r>
              <a:rPr lang="en-US" altLang="en-US"/>
              <a:t>If A and B both start with 0, the decision should be 0.</a:t>
            </a:r>
          </a:p>
          <a:p>
            <a:pPr lvl="2"/>
            <a:r>
              <a:rPr lang="en-US" altLang="en-US"/>
              <a:t>If A and B both start with 1 and no messages are lost, the decision should be 1.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456E6E0C-FA1D-442B-874C-7307DA66B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5E20928-4796-4141-87DB-664C5BC8F9F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C8DD7A87-F210-4078-80F9-4EA1B566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63266" name="Rectangle 2">
            <a:extLst>
              <a:ext uri="{FF2B5EF4-FFF2-40B4-BE49-F238E27FC236}">
                <a16:creationId xmlns:a16="http://schemas.microsoft.com/office/drawing/2014/main" id="{B52D2F91-04A1-47C1-AD82-E6B4A66C4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 3: Node crash failures; Channels are reliable; Asynchronous;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37D09CC-511F-4998-B44D-C282941E3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famous FLP theorem </a:t>
            </a:r>
          </a:p>
          <a:p>
            <a:pPr lvl="1"/>
            <a:r>
              <a:rPr lang="en-US" altLang="en-US"/>
              <a:t>Impossible to have a deterministic algorithm that always terminate</a:t>
            </a:r>
          </a:p>
          <a:p>
            <a:pPr lvl="1"/>
            <a:r>
              <a:rPr lang="en-US" altLang="en-US"/>
              <a:t>If correctness (</a:t>
            </a:r>
            <a:r>
              <a:rPr lang="en-US" altLang="en-US">
                <a:solidFill>
                  <a:schemeClr val="hlink"/>
                </a:solidFill>
              </a:rPr>
              <a:t>safety guaranteed</a:t>
            </a:r>
            <a:r>
              <a:rPr lang="en-US" altLang="en-US"/>
              <a:t>) is preserved, then we can always find some scenario where the protocol does not terminate (</a:t>
            </a:r>
            <a:r>
              <a:rPr lang="en-US" altLang="en-US">
                <a:solidFill>
                  <a:schemeClr val="hlink"/>
                </a:solidFill>
              </a:rPr>
              <a:t>liveness not guranteed</a:t>
            </a:r>
            <a:r>
              <a:rPr lang="en-US" altLang="en-US"/>
              <a:t>)</a:t>
            </a:r>
          </a:p>
          <a:p>
            <a:pPr lvl="1"/>
            <a:endParaRPr lang="en-US" altLang="en-US"/>
          </a:p>
          <a:p>
            <a:r>
              <a:rPr lang="en-US" altLang="en-US"/>
              <a:t>In practice – The Paxos protocol works for n </a:t>
            </a:r>
            <a:r>
              <a:rPr lang="en-US" altLang="en-US">
                <a:cs typeface="Arial" panose="020B0604020202020204" pitchFamily="34" charset="0"/>
              </a:rPr>
              <a:t>≥ 2f + 1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Safety always ensured, but may not terminate (livelock)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Livelock almost always goes away eventually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Randomization can help to avoid livelock with probability of 1</a:t>
            </a:r>
            <a:endParaRPr lang="en-US" altLang="en-US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3F770B80-CA09-4B7A-A7DB-8004C4FD7C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46475A8-637C-4E01-B8D7-A181776A90A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13010C5E-F6AE-4414-BC4D-0916965B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84770" name="Rectangle 2">
            <a:extLst>
              <a:ext uri="{FF2B5EF4-FFF2-40B4-BE49-F238E27FC236}">
                <a16:creationId xmlns:a16="http://schemas.microsoft.com/office/drawing/2014/main" id="{6F64DA21-6444-4AEA-A385-39975FB01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Distributed Commit for Database Transactions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787FCB6-D76F-4B4E-A459-1355E5859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Very closed related to the previous consensus problem</a:t>
            </a:r>
          </a:p>
          <a:p>
            <a:r>
              <a:rPr lang="en-US" altLang="en-US" sz="2000"/>
              <a:t>Same impossibility applies</a:t>
            </a:r>
          </a:p>
          <a:p>
            <a:endParaRPr lang="en-US" altLang="en-US" sz="2000"/>
          </a:p>
          <a:p>
            <a:r>
              <a:rPr lang="en-US" altLang="en-US" sz="2000"/>
              <a:t>Two-phase commit protocol will block is coordinator crashes</a:t>
            </a:r>
          </a:p>
          <a:p>
            <a:r>
              <a:rPr lang="en-US" altLang="en-US" sz="2000"/>
              <a:t>Three-phase commit protocol </a:t>
            </a:r>
            <a:r>
              <a:rPr lang="en-US" altLang="en-US" sz="2000">
                <a:sym typeface="Symbol" panose="05050102010706020507" pitchFamily="18" charset="2"/>
              </a:rPr>
              <a:t> Paxos protocol</a:t>
            </a:r>
          </a:p>
          <a:p>
            <a:pPr lvl="1"/>
            <a:endParaRPr lang="en-US" altLang="en-US" sz="1800">
              <a:sym typeface="Symbol" panose="05050102010706020507" pitchFamily="18" charset="2"/>
            </a:endParaRPr>
          </a:p>
          <a:p>
            <a:r>
              <a:rPr lang="en-US" altLang="en-US" sz="2000">
                <a:sym typeface="Symbol" panose="05050102010706020507" pitchFamily="18" charset="2"/>
              </a:rPr>
              <a:t>But two-phase commit used more prevalently in practice for its smaller overhead</a:t>
            </a:r>
          </a:p>
          <a:p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>
                <a:sym typeface="Symbol" panose="05050102010706020507" pitchFamily="18" charset="2"/>
              </a:rPr>
              <a:t>We will not elaborate on this to avoid overlapping with CS5225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10067255-AAD5-45EB-BDDD-F57F051D7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971535B-7981-4206-88E5-33FDCF0D9D6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F1727EA6-4E5D-46C3-84AF-09E4F9C5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64290" name="Rectangle 2">
            <a:extLst>
              <a:ext uri="{FF2B5EF4-FFF2-40B4-BE49-F238E27FC236}">
                <a16:creationId xmlns:a16="http://schemas.microsoft.com/office/drawing/2014/main" id="{2CE2C410-A0D7-4938-8758-3916EF4E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 4: Node Byzantine failures; Channels are reliable; Synchronous; 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A6E145D-333F-4285-81E0-FE7C8C4D9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Also called byzantine consensus</a:t>
            </a:r>
          </a:p>
          <a:p>
            <a:endParaRPr lang="en-US" altLang="en-US" dirty="0"/>
          </a:p>
          <a:p>
            <a:r>
              <a:rPr lang="en-US" altLang="en-US" dirty="0" smtClean="0">
                <a:solidFill>
                  <a:schemeClr val="hlink"/>
                </a:solidFill>
              </a:rPr>
              <a:t>The textbook actually discusses two related but different problems (byzantine consensus and byzantine broadcast), without clearly separating them</a:t>
            </a:r>
          </a:p>
          <a:p>
            <a:pPr lvl="1"/>
            <a:r>
              <a:rPr lang="en-US" altLang="en-US" dirty="0" smtClean="0">
                <a:solidFill>
                  <a:schemeClr val="hlink"/>
                </a:solidFill>
              </a:rPr>
              <a:t>To avoid confusion, I suggest you follow the lecture notes. 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16DE2830-9E13-4E1D-A646-50892190F1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8A79094-B9C1-49A2-ACAC-35C0CCD9240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EC79907D-3942-4F8D-8117-6438D021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72482" name="Rectangle 2">
            <a:extLst>
              <a:ext uri="{FF2B5EF4-FFF2-40B4-BE49-F238E27FC236}">
                <a16:creationId xmlns:a16="http://schemas.microsoft.com/office/drawing/2014/main" id="{13324554-262C-490C-8200-17553D865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 4: Node Byzantine failures; Channels are reliable; Synchronous; 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AF5EB6E-A514-4EA5-9461-C377D754D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Model:</a:t>
            </a:r>
          </a:p>
          <a:p>
            <a:pPr lvl="1"/>
            <a:r>
              <a:rPr lang="en-US" altLang="en-US"/>
              <a:t>n nodes, f are byzantine (faulty)</a:t>
            </a:r>
          </a:p>
          <a:p>
            <a:pPr lvl="1"/>
            <a:r>
              <a:rPr lang="en-US" altLang="en-US"/>
              <a:t>Each node has a 0-1 input (i.e., attack vs. retreat)</a:t>
            </a:r>
          </a:p>
          <a:p>
            <a:pPr lvl="2"/>
            <a:r>
              <a:rPr lang="en-US" altLang="en-US"/>
              <a:t>	</a:t>
            </a:r>
          </a:p>
          <a:p>
            <a:r>
              <a:rPr lang="en-US" altLang="en-US"/>
              <a:t>Goal:</a:t>
            </a:r>
          </a:p>
          <a:p>
            <a:pPr lvl="1"/>
            <a:r>
              <a:rPr lang="en-US" altLang="en-US"/>
              <a:t>Termination: All nonfaulty nodes eventually decide</a:t>
            </a:r>
          </a:p>
          <a:p>
            <a:pPr lvl="1"/>
            <a:r>
              <a:rPr lang="en-US" altLang="en-US"/>
              <a:t>Agreement: All nonfaulty nodes decide on the same value</a:t>
            </a:r>
          </a:p>
          <a:p>
            <a:pPr lvl="1"/>
            <a:r>
              <a:rPr lang="en-US" altLang="en-US"/>
              <a:t>Validity: If all nonfaulty nodes have the same initial input, they should all decide on that. Otherwise they are allowed to decide on anything</a:t>
            </a:r>
          </a:p>
          <a:p>
            <a:pPr lvl="2"/>
            <a:r>
              <a:rPr lang="en-US" altLang="en-US"/>
              <a:t>	</a:t>
            </a:r>
          </a:p>
          <a:p>
            <a:r>
              <a:rPr lang="en-US" altLang="en-US"/>
              <a:t>Application: Replicated state machine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22A27BAD-6514-4C20-8057-E73C8CA87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C04BCF2-7DAD-4B8E-9EB8-57015445724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D739EE15-BB3E-42E1-9A54-983EAA5F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73506" name="Rectangle 2">
            <a:extLst>
              <a:ext uri="{FF2B5EF4-FFF2-40B4-BE49-F238E27FC236}">
                <a16:creationId xmlns:a16="http://schemas.microsoft.com/office/drawing/2014/main" id="{6414DC45-65E2-429B-A9F8-2D3EAC5D2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(Unsuccessful) Attempt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FC35BC4A-8081-4592-AB6B-66D3E2B87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219200"/>
            <a:ext cx="8229600" cy="1454150"/>
          </a:xfrm>
        </p:spPr>
        <p:txBody>
          <a:bodyPr/>
          <a:lstStyle/>
          <a:p>
            <a:r>
              <a:rPr lang="en-US" altLang="en-US"/>
              <a:t>Simplified problem – 3 processes (A, B, C), 1 failure</a:t>
            </a:r>
          </a:p>
          <a:p>
            <a:pPr lvl="1"/>
            <a:r>
              <a:rPr lang="en-US" altLang="en-US"/>
              <a:t>Don’t know which process fails</a:t>
            </a:r>
          </a:p>
          <a:p>
            <a:r>
              <a:rPr lang="en-US" altLang="en-US"/>
              <a:t>Broadcast input to all other processes</a:t>
            </a:r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7B33A995-16E3-47C9-9635-3B969C9C5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8439" name="Rectangle 5">
            <a:extLst>
              <a:ext uri="{FF2B5EF4-FFF2-40B4-BE49-F238E27FC236}">
                <a16:creationId xmlns:a16="http://schemas.microsoft.com/office/drawing/2014/main" id="{C01AE0F5-B0C2-4966-9BFD-54D0ADE6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18440" name="Rectangle 6">
            <a:extLst>
              <a:ext uri="{FF2B5EF4-FFF2-40B4-BE49-F238E27FC236}">
                <a16:creationId xmlns:a16="http://schemas.microsoft.com/office/drawing/2014/main" id="{31685435-C36B-4323-BB08-4D721A4C0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191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18441" name="Line 7">
            <a:extLst>
              <a:ext uri="{FF2B5EF4-FFF2-40B4-BE49-F238E27FC236}">
                <a16:creationId xmlns:a16="http://schemas.microsoft.com/office/drawing/2014/main" id="{D6211507-F816-48F8-93B5-1C01ED3F56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895600"/>
            <a:ext cx="6858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42" name="Text Box 8">
            <a:extLst>
              <a:ext uri="{FF2B5EF4-FFF2-40B4-BE49-F238E27FC236}">
                <a16:creationId xmlns:a16="http://schemas.microsoft.com/office/drawing/2014/main" id="{CFE8293F-6879-45B7-9DF3-140673678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8472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input: 1</a:t>
            </a:r>
          </a:p>
        </p:txBody>
      </p:sp>
      <p:sp>
        <p:nvSpPr>
          <p:cNvPr id="18443" name="Text Box 9">
            <a:extLst>
              <a:ext uri="{FF2B5EF4-FFF2-40B4-BE49-F238E27FC236}">
                <a16:creationId xmlns:a16="http://schemas.microsoft.com/office/drawing/2014/main" id="{9F534F87-C55A-430F-9D89-446BC2C88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478472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input: 0</a:t>
            </a:r>
          </a:p>
        </p:txBody>
      </p:sp>
      <p:sp>
        <p:nvSpPr>
          <p:cNvPr id="18444" name="Line 10">
            <a:extLst>
              <a:ext uri="{FF2B5EF4-FFF2-40B4-BE49-F238E27FC236}">
                <a16:creationId xmlns:a16="http://schemas.microsoft.com/office/drawing/2014/main" id="{D62926F2-D89F-4920-9F20-24EFFB605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95600"/>
            <a:ext cx="7620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45" name="Line 11">
            <a:extLst>
              <a:ext uri="{FF2B5EF4-FFF2-40B4-BE49-F238E27FC236}">
                <a16:creationId xmlns:a16="http://schemas.microsoft.com/office/drawing/2014/main" id="{94D7FB9D-2678-4B35-B9D4-20A73F6AF5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743200"/>
            <a:ext cx="838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46" name="Line 12">
            <a:extLst>
              <a:ext uri="{FF2B5EF4-FFF2-40B4-BE49-F238E27FC236}">
                <a16:creationId xmlns:a16="http://schemas.microsoft.com/office/drawing/2014/main" id="{8ACF4590-1F35-4550-B529-7C3848F346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819400"/>
            <a:ext cx="6858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47" name="Text Box 13">
            <a:extLst>
              <a:ext uri="{FF2B5EF4-FFF2-40B4-BE49-F238E27FC236}">
                <a16:creationId xmlns:a16="http://schemas.microsoft.com/office/drawing/2014/main" id="{4E2D1EB1-F81A-4E9F-B182-F63B127BC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33639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448" name="Text Box 14">
            <a:extLst>
              <a:ext uri="{FF2B5EF4-FFF2-40B4-BE49-F238E27FC236}">
                <a16:creationId xmlns:a16="http://schemas.microsoft.com/office/drawing/2014/main" id="{355CAF7F-15FF-4E94-BB8B-31D1EBE0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52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8449" name="Text Box 15">
            <a:extLst>
              <a:ext uri="{FF2B5EF4-FFF2-40B4-BE49-F238E27FC236}">
                <a16:creationId xmlns:a16="http://schemas.microsoft.com/office/drawing/2014/main" id="{4AE8934B-FD0A-4F78-8F6D-C6473FE1A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24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8450" name="Text Box 16">
            <a:extLst>
              <a:ext uri="{FF2B5EF4-FFF2-40B4-BE49-F238E27FC236}">
                <a16:creationId xmlns:a16="http://schemas.microsoft.com/office/drawing/2014/main" id="{04DD85B8-7AA9-484E-9C28-1F391ADA1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03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8451" name="Line 17">
            <a:extLst>
              <a:ext uri="{FF2B5EF4-FFF2-40B4-BE49-F238E27FC236}">
                <a16:creationId xmlns:a16="http://schemas.microsoft.com/office/drawing/2014/main" id="{11C48911-A556-491F-9CB3-95636F57A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267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52" name="Line 18">
            <a:extLst>
              <a:ext uri="{FF2B5EF4-FFF2-40B4-BE49-F238E27FC236}">
                <a16:creationId xmlns:a16="http://schemas.microsoft.com/office/drawing/2014/main" id="{EF8A129C-36D6-4E75-ACEF-29E6937710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44196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53" name="Text Box 19">
            <a:extLst>
              <a:ext uri="{FF2B5EF4-FFF2-40B4-BE49-F238E27FC236}">
                <a16:creationId xmlns:a16="http://schemas.microsoft.com/office/drawing/2014/main" id="{C5F3CDD5-507D-441F-BCEB-C1D7E03E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946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8454" name="Text Box 20">
            <a:extLst>
              <a:ext uri="{FF2B5EF4-FFF2-40B4-BE49-F238E27FC236}">
                <a16:creationId xmlns:a16="http://schemas.microsoft.com/office/drawing/2014/main" id="{29CFC64F-4D3A-4B59-BBB1-11BD375EC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0"/>
            <a:ext cx="2378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B sees 1 from A, 1 from B, 0 from C </a:t>
            </a:r>
            <a:r>
              <a:rPr lang="en-US" altLang="en-US" sz="200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000">
                <a:solidFill>
                  <a:schemeClr val="tx2"/>
                </a:solidFill>
              </a:rPr>
              <a:t> B has to decide on 1, because C can be faulty</a:t>
            </a:r>
          </a:p>
        </p:txBody>
      </p:sp>
      <p:sp>
        <p:nvSpPr>
          <p:cNvPr id="18455" name="Text Box 21">
            <a:extLst>
              <a:ext uri="{FF2B5EF4-FFF2-40B4-BE49-F238E27FC236}">
                <a16:creationId xmlns:a16="http://schemas.microsoft.com/office/drawing/2014/main" id="{1F1A3F1D-D746-488F-96FA-A38CC0E46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3048000"/>
            <a:ext cx="2378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C sees 0 from A, 1 from B, 0 from C </a:t>
            </a:r>
            <a:r>
              <a:rPr lang="en-US" altLang="en-US" sz="200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000">
                <a:solidFill>
                  <a:schemeClr val="tx2"/>
                </a:solidFill>
              </a:rPr>
              <a:t> C has to decide on 0, because B can be faulty</a:t>
            </a:r>
          </a:p>
        </p:txBody>
      </p:sp>
      <p:sp>
        <p:nvSpPr>
          <p:cNvPr id="18456" name="Text Box 22">
            <a:extLst>
              <a:ext uri="{FF2B5EF4-FFF2-40B4-BE49-F238E27FC236}">
                <a16:creationId xmlns:a16="http://schemas.microsoft.com/office/drawing/2014/main" id="{77FA4A3C-9CF9-4BA7-BA03-26B0C9AC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3124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8457" name="Text Box 23">
            <a:extLst>
              <a:ext uri="{FF2B5EF4-FFF2-40B4-BE49-F238E27FC236}">
                <a16:creationId xmlns:a16="http://schemas.microsoft.com/office/drawing/2014/main" id="{CA61E7C7-4F01-44D9-9D73-536B4F980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318125"/>
            <a:ext cx="51816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Seems that B and C need to figure out that A is faulty in order for the protocol to work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04849CEC-719B-4C56-98A2-FF44E0886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542EBE8-284E-4C37-9D43-AFB5688096C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4BD3AFA6-F385-4CE6-959D-27EEAB76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74530" name="Rectangle 2">
            <a:extLst>
              <a:ext uri="{FF2B5EF4-FFF2-40B4-BE49-F238E27FC236}">
                <a16:creationId xmlns:a16="http://schemas.microsoft.com/office/drawing/2014/main" id="{19A564FA-891C-4918-89DF-E6775EDBD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Second (Unsuccessful) Attempt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EFC9CC81-2C75-4680-8A0A-B772CB352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83600" cy="381000"/>
          </a:xfrm>
        </p:spPr>
        <p:txBody>
          <a:bodyPr/>
          <a:lstStyle/>
          <a:p>
            <a:r>
              <a:rPr lang="en-US" altLang="en-US"/>
              <a:t>A second round (“C:1” means “C told me 1 in first round”)</a:t>
            </a:r>
          </a:p>
        </p:txBody>
      </p:sp>
      <p:sp>
        <p:nvSpPr>
          <p:cNvPr id="19462" name="Rectangle 4">
            <a:extLst>
              <a:ext uri="{FF2B5EF4-FFF2-40B4-BE49-F238E27FC236}">
                <a16:creationId xmlns:a16="http://schemas.microsoft.com/office/drawing/2014/main" id="{B8CD66D7-3B10-4790-AE72-DE4FF2D7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62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9463" name="Rectangle 5">
            <a:extLst>
              <a:ext uri="{FF2B5EF4-FFF2-40B4-BE49-F238E27FC236}">
                <a16:creationId xmlns:a16="http://schemas.microsoft.com/office/drawing/2014/main" id="{B366ED89-794E-4461-A4B5-9DA60B76A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19464" name="Rectangle 6">
            <a:extLst>
              <a:ext uri="{FF2B5EF4-FFF2-40B4-BE49-F238E27FC236}">
                <a16:creationId xmlns:a16="http://schemas.microsoft.com/office/drawing/2014/main" id="{655F6C03-C71C-491E-9DFE-E8144F72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19465" name="Line 7">
            <a:extLst>
              <a:ext uri="{FF2B5EF4-FFF2-40B4-BE49-F238E27FC236}">
                <a16:creationId xmlns:a16="http://schemas.microsoft.com/office/drawing/2014/main" id="{BC7FDB19-9C5F-4D8A-8D0D-945A4670A8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743200"/>
            <a:ext cx="6858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66" name="Text Box 8">
            <a:extLst>
              <a:ext uri="{FF2B5EF4-FFF2-40B4-BE49-F238E27FC236}">
                <a16:creationId xmlns:a16="http://schemas.microsoft.com/office/drawing/2014/main" id="{6AD2DDEB-1D66-428C-B202-8591E8BE7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3232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input: 1</a:t>
            </a:r>
          </a:p>
        </p:txBody>
      </p:sp>
      <p:sp>
        <p:nvSpPr>
          <p:cNvPr id="19467" name="Text Box 9">
            <a:extLst>
              <a:ext uri="{FF2B5EF4-FFF2-40B4-BE49-F238E27FC236}">
                <a16:creationId xmlns:a16="http://schemas.microsoft.com/office/drawing/2014/main" id="{39E801A0-46ED-4980-86C5-C3ADF87EE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463232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input: 0</a:t>
            </a:r>
          </a:p>
        </p:txBody>
      </p:sp>
      <p:sp>
        <p:nvSpPr>
          <p:cNvPr id="19468" name="Line 10">
            <a:extLst>
              <a:ext uri="{FF2B5EF4-FFF2-40B4-BE49-F238E27FC236}">
                <a16:creationId xmlns:a16="http://schemas.microsoft.com/office/drawing/2014/main" id="{FF0A49A9-C46A-4CC3-AEE6-11436FF1C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743200"/>
            <a:ext cx="7620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69" name="Line 11">
            <a:extLst>
              <a:ext uri="{FF2B5EF4-FFF2-40B4-BE49-F238E27FC236}">
                <a16:creationId xmlns:a16="http://schemas.microsoft.com/office/drawing/2014/main" id="{D8DD268F-5275-48C3-8363-B3137D65A8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2590800"/>
            <a:ext cx="838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70" name="Line 12">
            <a:extLst>
              <a:ext uri="{FF2B5EF4-FFF2-40B4-BE49-F238E27FC236}">
                <a16:creationId xmlns:a16="http://schemas.microsoft.com/office/drawing/2014/main" id="{51482743-7AE6-4E4C-A961-7DCABC40DD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2667000"/>
            <a:ext cx="6858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71" name="Text Box 13">
            <a:extLst>
              <a:ext uri="{FF2B5EF4-FFF2-40B4-BE49-F238E27FC236}">
                <a16:creationId xmlns:a16="http://schemas.microsoft.com/office/drawing/2014/main" id="{2A05E110-9C62-46E1-9D71-947A0FE3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283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9472" name="Text Box 14">
            <a:extLst>
              <a:ext uri="{FF2B5EF4-FFF2-40B4-BE49-F238E27FC236}">
                <a16:creationId xmlns:a16="http://schemas.microsoft.com/office/drawing/2014/main" id="{FFCC2633-DED0-4CCE-929C-7DA44D7F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9473" name="Text Box 15">
            <a:extLst>
              <a:ext uri="{FF2B5EF4-FFF2-40B4-BE49-F238E27FC236}">
                <a16:creationId xmlns:a16="http://schemas.microsoft.com/office/drawing/2014/main" id="{28A0302D-447A-4202-9853-047F24347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9474" name="Text Box 16">
            <a:extLst>
              <a:ext uri="{FF2B5EF4-FFF2-40B4-BE49-F238E27FC236}">
                <a16:creationId xmlns:a16="http://schemas.microsoft.com/office/drawing/2014/main" id="{61C79ACD-1859-4FBC-AEF9-B0C81DDF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51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9475" name="Line 17">
            <a:extLst>
              <a:ext uri="{FF2B5EF4-FFF2-40B4-BE49-F238E27FC236}">
                <a16:creationId xmlns:a16="http://schemas.microsoft.com/office/drawing/2014/main" id="{0664E414-A6A1-4E5E-8AA9-63CF3EC514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114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76" name="Line 18">
            <a:extLst>
              <a:ext uri="{FF2B5EF4-FFF2-40B4-BE49-F238E27FC236}">
                <a16:creationId xmlns:a16="http://schemas.microsoft.com/office/drawing/2014/main" id="{3ABD0558-A3C0-467B-B913-8D3B18BFFB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42672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77" name="Text Box 19">
            <a:extLst>
              <a:ext uri="{FF2B5EF4-FFF2-40B4-BE49-F238E27FC236}">
                <a16:creationId xmlns:a16="http://schemas.microsoft.com/office/drawing/2014/main" id="{ADFB9FDD-865D-42C1-BAE2-B6EC12CF5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94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9478" name="Rectangle 20">
            <a:extLst>
              <a:ext uri="{FF2B5EF4-FFF2-40B4-BE49-F238E27FC236}">
                <a16:creationId xmlns:a16="http://schemas.microsoft.com/office/drawing/2014/main" id="{91F1E718-26A4-4248-A697-D60942E17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9479" name="Rectangle 21">
            <a:extLst>
              <a:ext uri="{FF2B5EF4-FFF2-40B4-BE49-F238E27FC236}">
                <a16:creationId xmlns:a16="http://schemas.microsoft.com/office/drawing/2014/main" id="{AE0A4B69-6762-4CEA-B719-3F91C98E0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19480" name="Rectangle 22">
            <a:extLst>
              <a:ext uri="{FF2B5EF4-FFF2-40B4-BE49-F238E27FC236}">
                <a16:creationId xmlns:a16="http://schemas.microsoft.com/office/drawing/2014/main" id="{D4D3D938-74D2-464F-805B-E7C55C31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19481" name="Line 23">
            <a:extLst>
              <a:ext uri="{FF2B5EF4-FFF2-40B4-BE49-F238E27FC236}">
                <a16:creationId xmlns:a16="http://schemas.microsoft.com/office/drawing/2014/main" id="{BDE7037D-D8EB-4B92-AB0F-9D7285537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743200"/>
            <a:ext cx="6858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82" name="Line 24">
            <a:extLst>
              <a:ext uri="{FF2B5EF4-FFF2-40B4-BE49-F238E27FC236}">
                <a16:creationId xmlns:a16="http://schemas.microsoft.com/office/drawing/2014/main" id="{4FB3DB5C-5373-4333-A61C-62AA081AF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743200"/>
            <a:ext cx="7620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83" name="Line 25">
            <a:extLst>
              <a:ext uri="{FF2B5EF4-FFF2-40B4-BE49-F238E27FC236}">
                <a16:creationId xmlns:a16="http://schemas.microsoft.com/office/drawing/2014/main" id="{864B8414-2F36-4CFD-8362-EC0E586389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2590800"/>
            <a:ext cx="838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84" name="Line 26">
            <a:extLst>
              <a:ext uri="{FF2B5EF4-FFF2-40B4-BE49-F238E27FC236}">
                <a16:creationId xmlns:a16="http://schemas.microsoft.com/office/drawing/2014/main" id="{80E7AD01-2116-48FB-B526-AFC777985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667000"/>
            <a:ext cx="6858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85" name="Text Box 27">
            <a:extLst>
              <a:ext uri="{FF2B5EF4-FFF2-40B4-BE49-F238E27FC236}">
                <a16:creationId xmlns:a16="http://schemas.microsoft.com/office/drawing/2014/main" id="{354FF255-6A52-41C6-8889-F18F3A909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3211513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C:1</a:t>
            </a:r>
          </a:p>
        </p:txBody>
      </p:sp>
      <p:sp>
        <p:nvSpPr>
          <p:cNvPr id="19486" name="Text Box 28">
            <a:extLst>
              <a:ext uri="{FF2B5EF4-FFF2-40B4-BE49-F238E27FC236}">
                <a16:creationId xmlns:a16="http://schemas.microsoft.com/office/drawing/2014/main" id="{BAAF15EE-AF64-49DA-9B7E-9A63B73B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32004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B:0</a:t>
            </a:r>
          </a:p>
        </p:txBody>
      </p:sp>
      <p:sp>
        <p:nvSpPr>
          <p:cNvPr id="19487" name="Text Box 29">
            <a:extLst>
              <a:ext uri="{FF2B5EF4-FFF2-40B4-BE49-F238E27FC236}">
                <a16:creationId xmlns:a16="http://schemas.microsoft.com/office/drawing/2014/main" id="{0895175A-05AE-4B30-8214-1DF4EB871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13" y="2971800"/>
            <a:ext cx="579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C:0</a:t>
            </a:r>
          </a:p>
        </p:txBody>
      </p:sp>
      <p:sp>
        <p:nvSpPr>
          <p:cNvPr id="19488" name="Text Box 30">
            <a:extLst>
              <a:ext uri="{FF2B5EF4-FFF2-40B4-BE49-F238E27FC236}">
                <a16:creationId xmlns:a16="http://schemas.microsoft.com/office/drawing/2014/main" id="{17C76DD3-ED05-47EE-9FA2-9DCBD797A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251325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A:0</a:t>
            </a:r>
          </a:p>
        </p:txBody>
      </p:sp>
      <p:sp>
        <p:nvSpPr>
          <p:cNvPr id="19489" name="Line 31">
            <a:extLst>
              <a:ext uri="{FF2B5EF4-FFF2-40B4-BE49-F238E27FC236}">
                <a16:creationId xmlns:a16="http://schemas.microsoft.com/office/drawing/2014/main" id="{7A035468-629A-4A0E-9E7E-48E7DE6E2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4114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90" name="Line 32">
            <a:extLst>
              <a:ext uri="{FF2B5EF4-FFF2-40B4-BE49-F238E27FC236}">
                <a16:creationId xmlns:a16="http://schemas.microsoft.com/office/drawing/2014/main" id="{21D10435-110F-474A-A275-3932B6B51B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42672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91" name="Text Box 33">
            <a:extLst>
              <a:ext uri="{FF2B5EF4-FFF2-40B4-BE49-F238E27FC236}">
                <a16:creationId xmlns:a16="http://schemas.microsoft.com/office/drawing/2014/main" id="{D064AF6E-B745-4FBC-8E54-C62B40089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768725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19492" name="Text Box 34">
            <a:extLst>
              <a:ext uri="{FF2B5EF4-FFF2-40B4-BE49-F238E27FC236}">
                <a16:creationId xmlns:a16="http://schemas.microsoft.com/office/drawing/2014/main" id="{BE5E09D4-2A7A-48CF-B829-D06BD0ABD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971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9493" name="Text Box 35">
            <a:extLst>
              <a:ext uri="{FF2B5EF4-FFF2-40B4-BE49-F238E27FC236}">
                <a16:creationId xmlns:a16="http://schemas.microsoft.com/office/drawing/2014/main" id="{83DB9058-94ED-458F-BF97-C8CF6AA94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29718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19494" name="Text Box 36">
            <a:extLst>
              <a:ext uri="{FF2B5EF4-FFF2-40B4-BE49-F238E27FC236}">
                <a16:creationId xmlns:a16="http://schemas.microsoft.com/office/drawing/2014/main" id="{39277DE7-AC17-44A4-92A5-B9B96A12F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7800"/>
            <a:ext cx="7467600" cy="7937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B knows that some process is faulty; 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But B still cannot figure out whether the faulty process is A or C</a:t>
            </a:r>
          </a:p>
        </p:txBody>
      </p:sp>
      <p:sp>
        <p:nvSpPr>
          <p:cNvPr id="19495" name="Text Box 37">
            <a:extLst>
              <a:ext uri="{FF2B5EF4-FFF2-40B4-BE49-F238E27FC236}">
                <a16:creationId xmlns:a16="http://schemas.microsoft.com/office/drawing/2014/main" id="{2890A758-C523-4765-943D-EDB0A9CAA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28800"/>
            <a:ext cx="158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1"/>
              <a:t>First Round </a:t>
            </a:r>
          </a:p>
        </p:txBody>
      </p:sp>
      <p:sp>
        <p:nvSpPr>
          <p:cNvPr id="19496" name="Text Box 38">
            <a:extLst>
              <a:ext uri="{FF2B5EF4-FFF2-40B4-BE49-F238E27FC236}">
                <a16:creationId xmlns:a16="http://schemas.microsoft.com/office/drawing/2014/main" id="{23824476-E8E8-4602-B07F-472D458E3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88" y="1828800"/>
            <a:ext cx="1865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i="1"/>
              <a:t>Second Round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540646E5-03E3-4BCC-BADC-FB2F54DC58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A54E61D-E0B2-4C4C-874A-E5CE7E59080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6BCB3B83-6B38-4856-AE5B-682380A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75554" name="Rectangle 2">
            <a:extLst>
              <a:ext uri="{FF2B5EF4-FFF2-40B4-BE49-F238E27FC236}">
                <a16:creationId xmlns:a16="http://schemas.microsoft.com/office/drawing/2014/main" id="{BD31CB36-163E-4B91-9154-93A111AF6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Byzantine Consensus Threshold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9A4A855-4B42-4655-B212-0936B31C1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39813"/>
            <a:ext cx="7772400" cy="4675187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n</a:t>
            </a:r>
            <a:r>
              <a:rPr lang="en-US" altLang="en-US" dirty="0"/>
              <a:t> be the total number of processes, </a:t>
            </a:r>
            <a:r>
              <a:rPr lang="en-US" altLang="en-US" i="1" dirty="0"/>
              <a:t>f</a:t>
            </a:r>
            <a:r>
              <a:rPr lang="en-US" altLang="en-US" dirty="0"/>
              <a:t> be the number of possible byzantine failures</a:t>
            </a:r>
          </a:p>
          <a:p>
            <a:pPr lvl="3"/>
            <a:r>
              <a:rPr lang="en-US" altLang="en-US" dirty="0"/>
              <a:t>		</a:t>
            </a:r>
          </a:p>
          <a:p>
            <a:r>
              <a:rPr lang="en-US" altLang="en-US" dirty="0"/>
              <a:t>Theorem: If </a:t>
            </a:r>
            <a:r>
              <a:rPr lang="en-US" altLang="en-US" i="1" dirty="0"/>
              <a:t>n </a:t>
            </a:r>
            <a:r>
              <a:rPr lang="en-US" altLang="en-US" i="1" dirty="0">
                <a:cs typeface="Arial" panose="020B0604020202020204" pitchFamily="34" charset="0"/>
              </a:rPr>
              <a:t>≤ 3</a:t>
            </a:r>
            <a:r>
              <a:rPr lang="en-US" altLang="en-US" i="1" dirty="0"/>
              <a:t>f, </a:t>
            </a:r>
            <a:r>
              <a:rPr lang="en-US" altLang="en-US" dirty="0"/>
              <a:t>then byzantine consensus problem (i.e., distributed consensus version 4) cannot be solved.</a:t>
            </a:r>
          </a:p>
          <a:p>
            <a:pPr lvl="1"/>
            <a:r>
              <a:rPr lang="en-US" altLang="en-US" dirty="0"/>
              <a:t>A non-trivial proof.</a:t>
            </a:r>
          </a:p>
          <a:p>
            <a:pPr lvl="1"/>
            <a:r>
              <a:rPr lang="en-US" altLang="en-US" dirty="0"/>
              <a:t>E</a:t>
            </a:r>
            <a:r>
              <a:rPr lang="en-US" altLang="en-US" dirty="0" smtClean="0"/>
              <a:t>arlier </a:t>
            </a:r>
            <a:r>
              <a:rPr lang="en-US" altLang="en-US" dirty="0"/>
              <a:t>example does NOT constitute a proof (even for f = 1).</a:t>
            </a:r>
          </a:p>
          <a:p>
            <a:pPr lvl="4"/>
            <a:r>
              <a:rPr lang="en-US" altLang="en-US" dirty="0"/>
              <a:t>	</a:t>
            </a:r>
          </a:p>
          <a:p>
            <a:r>
              <a:rPr lang="en-US" altLang="en-US" dirty="0"/>
              <a:t>Protocols exist for n &gt; 3f, but will not be covered in this systems-oriented course…</a:t>
            </a:r>
          </a:p>
          <a:p>
            <a:pPr lvl="1"/>
            <a:r>
              <a:rPr lang="en-US" altLang="en-US" dirty="0"/>
              <a:t>Software libraries: http://www.pmg.csail.mit.edu/bft/#sw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46FDFCB6-6669-4371-BF67-3633ABC59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F9AAC10-5B89-4FB5-9155-77B7AE9AC59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5" name="Footer Placeholder 4">
            <a:extLst>
              <a:ext uri="{FF2B5EF4-FFF2-40B4-BE49-F238E27FC236}">
                <a16:creationId xmlns:a16="http://schemas.microsoft.com/office/drawing/2014/main" id="{FF326AFD-C56D-4944-A276-7D8EDEE4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830466" name="Rectangle 2">
            <a:extLst>
              <a:ext uri="{FF2B5EF4-FFF2-40B4-BE49-F238E27FC236}">
                <a16:creationId xmlns:a16="http://schemas.microsoft.com/office/drawing/2014/main" id="{EF9606FE-FE9E-4A35-BCDE-1E8D1B55E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Roadmap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4A8AAB95-887A-4C18-ADA7-FCFDE1A89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68413"/>
            <a:ext cx="7924800" cy="4675187"/>
          </a:xfrm>
        </p:spPr>
        <p:txBody>
          <a:bodyPr/>
          <a:lstStyle/>
          <a:p>
            <a:r>
              <a:rPr lang="en-US" altLang="en-US" sz="2000" dirty="0"/>
              <a:t>Chapter 8 </a:t>
            </a:r>
            <a:r>
              <a:rPr lang="en-US" altLang="en-US" sz="2000" dirty="0" smtClean="0"/>
              <a:t>of textbook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Failure model</a:t>
            </a:r>
          </a:p>
          <a:p>
            <a:endParaRPr lang="en-US" altLang="en-US" sz="2000" dirty="0"/>
          </a:p>
          <a:p>
            <a:r>
              <a:rPr lang="en-US" altLang="en-US" sz="2000" dirty="0"/>
              <a:t>Fault-tolerant distributed consensus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endParaRPr lang="en-US" altLang="en-US" sz="20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2F3E90A3-29D7-4A30-92D1-397E3D831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37293D65-D83C-4B23-998C-90028458E7E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39182E2A-04E0-4728-890D-BEB94CD3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65314" name="Rectangle 2">
            <a:extLst>
              <a:ext uri="{FF2B5EF4-FFF2-40B4-BE49-F238E27FC236}">
                <a16:creationId xmlns:a16="http://schemas.microsoft.com/office/drawing/2014/main" id="{A77B2D01-382A-4B7E-8B08-4DA3204C9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History Readings (Non-compulsory)</a:t>
            </a:r>
            <a:endParaRPr lang="en-US" dirty="0"/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7E515710-F26C-480A-BC88-FD9AFFFD4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L. Lamport, R. Shostak, and M. Pease, "</a:t>
            </a:r>
            <a:r>
              <a:rPr lang="en-US" altLang="en-US" i="1"/>
              <a:t>The Byzantine Generals Problem</a:t>
            </a:r>
            <a:r>
              <a:rPr lang="en-US" altLang="en-US"/>
              <a:t>," ACM Trans. Programming Languages and Systems, vol. 4, no. 3, July 1982, pp. 382--401. </a:t>
            </a:r>
          </a:p>
          <a:p>
            <a:r>
              <a:rPr lang="en-US" altLang="en-US"/>
              <a:t>M. J. Fischer, N. A. Lynch, M. S. Paterson.</a:t>
            </a:r>
            <a:br>
              <a:rPr lang="en-US" altLang="en-US"/>
            </a:br>
            <a:r>
              <a:rPr lang="en-US" altLang="en-US"/>
              <a:t>“Impossibility of distributed consensus with one faulty process”, in: J. ACM, 1985, vol. 32, no 2, p. 374–382.</a:t>
            </a:r>
          </a:p>
          <a:p>
            <a:r>
              <a:rPr lang="en-US" altLang="en-US"/>
              <a:t>“Practical Byzantine Fault Tolerance”, In Proceedings of the Third Symposium on Operating Systems Design and Implementation, February 1999. Miguel Castro and Barbara Liskov. 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6E04E71E-270A-4D55-AC02-3085A690C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37C7AAF-5A44-444F-A22D-A83006F9F25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0C7E4E62-1C8E-4337-B83F-99EFB6AB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53026" name="Rectangle 2">
            <a:extLst>
              <a:ext uri="{FF2B5EF4-FFF2-40B4-BE49-F238E27FC236}">
                <a16:creationId xmlns:a16="http://schemas.microsoft.com/office/drawing/2014/main" id="{30AA307D-FC40-453F-B7B7-02901178F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137C6916-BA3C-445F-833E-487C6EE27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79248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</a:pPr>
            <a:r>
              <a:rPr lang="en-US" altLang="en-US"/>
              <a:t>Failure model</a:t>
            </a:r>
          </a:p>
          <a:p>
            <a:pPr>
              <a:buSzTx/>
            </a:pPr>
            <a:endParaRPr lang="en-US" altLang="en-US"/>
          </a:p>
          <a:p>
            <a:pPr>
              <a:buSzTx/>
            </a:pPr>
            <a:r>
              <a:rPr lang="en-US" altLang="en-US"/>
              <a:t>Fault-tolerant distributed consensus</a:t>
            </a:r>
          </a:p>
          <a:p>
            <a:pPr>
              <a:buSzTx/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63348E79-5306-42C9-89B5-E65CAC908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0076D65-7C90-445A-8F16-868717751D88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E1DC99D2-599B-4695-BB4C-86A74534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54050" name="Rectangle 2">
            <a:extLst>
              <a:ext uri="{FF2B5EF4-FFF2-40B4-BE49-F238E27FC236}">
                <a16:creationId xmlns:a16="http://schemas.microsoft.com/office/drawing/2014/main" id="{6F8862B7-42A5-44C1-9AC5-FB57C6EDD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6D48D721-BC2D-42B7-B035-0D0502437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Being able to tolerate fault is itself a motivation for distributed systems</a:t>
            </a:r>
          </a:p>
          <a:p>
            <a:endParaRPr lang="en-US" altLang="en-US"/>
          </a:p>
          <a:p>
            <a:r>
              <a:rPr lang="en-US" altLang="en-US"/>
              <a:t>Tolerating failures are even more important in distributed systems than in non-distributed systems</a:t>
            </a:r>
          </a:p>
          <a:p>
            <a:pPr lvl="1"/>
            <a:r>
              <a:rPr lang="en-US" altLang="en-US"/>
              <a:t>With thousands of machines, almost always, some will fail</a:t>
            </a:r>
          </a:p>
          <a:p>
            <a:pPr lvl="1"/>
            <a:r>
              <a:rPr lang="en-US" altLang="en-US"/>
              <a:t>Failures are the norm instead of exception</a:t>
            </a:r>
          </a:p>
          <a:p>
            <a:pPr lvl="1"/>
            <a:r>
              <a:rPr lang="en-US" altLang="en-US"/>
              <a:t>Poorly designed distributed system can have worse availability than a non-distributed system – anyone remember Lamport’s definition of distribution system?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66AE5A37-31DF-4E17-86BC-508DE0B74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E591569-9B07-4D5E-BFA6-9D3F72152E4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Footer Placeholder 4">
            <a:extLst>
              <a:ext uri="{FF2B5EF4-FFF2-40B4-BE49-F238E27FC236}">
                <a16:creationId xmlns:a16="http://schemas.microsoft.com/office/drawing/2014/main" id="{56B57225-DF5D-4FF0-BC09-B51FCC9D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55074" name="Rectangle 2">
            <a:extLst>
              <a:ext uri="{FF2B5EF4-FFF2-40B4-BE49-F238E27FC236}">
                <a16:creationId xmlns:a16="http://schemas.microsoft.com/office/drawing/2014/main" id="{31EDB879-7332-4A60-BAB4-41B546230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Failure Models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BBDDD8D-ECEB-440A-90FC-01F09E5DF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77200" cy="5278438"/>
          </a:xfrm>
        </p:spPr>
        <p:txBody>
          <a:bodyPr/>
          <a:lstStyle/>
          <a:p>
            <a:r>
              <a:rPr lang="en-US" altLang="en-US" sz="2000"/>
              <a:t>Nodes</a:t>
            </a:r>
          </a:p>
          <a:p>
            <a:pPr lvl="1"/>
            <a:r>
              <a:rPr lang="en-US" altLang="en-US" sz="1800"/>
              <a:t>Least serious: </a:t>
            </a:r>
            <a:r>
              <a:rPr lang="en-US" altLang="en-US" sz="1800">
                <a:solidFill>
                  <a:schemeClr val="hlink"/>
                </a:solidFill>
              </a:rPr>
              <a:t>Crash failure</a:t>
            </a:r>
            <a:r>
              <a:rPr lang="en-US" altLang="en-US" sz="1800"/>
              <a:t> </a:t>
            </a:r>
          </a:p>
          <a:p>
            <a:pPr lvl="1"/>
            <a:r>
              <a:rPr lang="en-US" altLang="en-US" sz="1800"/>
              <a:t>Most serious: </a:t>
            </a:r>
            <a:r>
              <a:rPr lang="en-US" altLang="en-US" sz="1800">
                <a:solidFill>
                  <a:schemeClr val="hlink"/>
                </a:solidFill>
              </a:rPr>
              <a:t>Byzantine failure</a:t>
            </a:r>
            <a:r>
              <a:rPr lang="en-US" altLang="en-US" sz="1800"/>
              <a:t> – the node is malicious and is controlled by some attacker</a:t>
            </a:r>
          </a:p>
          <a:p>
            <a:endParaRPr lang="en-US" altLang="en-US" sz="2000"/>
          </a:p>
          <a:p>
            <a:r>
              <a:rPr lang="en-US" altLang="en-US" sz="2000"/>
              <a:t>Communication channels</a:t>
            </a:r>
          </a:p>
          <a:p>
            <a:pPr lvl="1"/>
            <a:r>
              <a:rPr lang="en-US" altLang="en-US" sz="1800">
                <a:solidFill>
                  <a:schemeClr val="hlink"/>
                </a:solidFill>
              </a:rPr>
              <a:t>No failures</a:t>
            </a:r>
            <a:r>
              <a:rPr lang="en-US" altLang="en-US" sz="1800"/>
              <a:t> – reliable message delivery</a:t>
            </a:r>
          </a:p>
          <a:p>
            <a:pPr lvl="1"/>
            <a:r>
              <a:rPr lang="en-US" altLang="en-US" sz="1800">
                <a:solidFill>
                  <a:schemeClr val="hlink"/>
                </a:solidFill>
              </a:rPr>
              <a:t>Unreliable</a:t>
            </a:r>
            <a:r>
              <a:rPr lang="en-US" altLang="en-US" sz="1800"/>
              <a:t> – may drop messages</a:t>
            </a:r>
          </a:p>
          <a:p>
            <a:pPr lvl="4"/>
            <a:endParaRPr lang="en-US" altLang="en-US" sz="1400"/>
          </a:p>
          <a:p>
            <a:r>
              <a:rPr lang="en-US" altLang="en-US" sz="2000"/>
              <a:t>Many other failures can be defined in specific contexts</a:t>
            </a:r>
          </a:p>
          <a:p>
            <a:pPr lvl="1"/>
            <a:r>
              <a:rPr lang="en-US" altLang="en-US" sz="1800"/>
              <a:t>E.g., response failure as in the textbook</a:t>
            </a:r>
          </a:p>
          <a:p>
            <a:pPr lvl="1"/>
            <a:r>
              <a:rPr lang="en-US" altLang="en-US" sz="1800"/>
              <a:t>But these definitions are rarely used and not cast into stone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8FD10D40-372F-49D2-94FF-4DAA07B1F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89F1323-296A-4CD0-AFAF-6DEC77FCA80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984708C3-C981-474D-8B35-AB5A6176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56098" name="Rectangle 2">
            <a:extLst>
              <a:ext uri="{FF2B5EF4-FFF2-40B4-BE49-F238E27FC236}">
                <a16:creationId xmlns:a16="http://schemas.microsoft.com/office/drawing/2014/main" id="{F7EE9ABE-5C3F-4067-8953-988862E56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69875"/>
            <a:ext cx="7772400" cy="644525"/>
          </a:xfrm>
        </p:spPr>
        <p:txBody>
          <a:bodyPr/>
          <a:lstStyle/>
          <a:p>
            <a:pPr>
              <a:defRPr/>
            </a:pPr>
            <a:r>
              <a:rPr lang="en-US"/>
              <a:t>Timing Model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30FF8BA-E8B2-4E2B-82D6-F3A4255F3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26038"/>
          </a:xfrm>
        </p:spPr>
        <p:txBody>
          <a:bodyPr/>
          <a:lstStyle/>
          <a:p>
            <a:r>
              <a:rPr lang="en-US" altLang="en-US" sz="2000">
                <a:solidFill>
                  <a:schemeClr val="hlink"/>
                </a:solidFill>
              </a:rPr>
              <a:t>Synchronous model</a:t>
            </a:r>
            <a:endParaRPr lang="en-US" altLang="en-US" sz="2000"/>
          </a:p>
          <a:p>
            <a:pPr lvl="1"/>
            <a:r>
              <a:rPr lang="en-US" altLang="en-US" sz="1800"/>
              <a:t>Message delay is bounded and node speed is guaranteed</a:t>
            </a:r>
          </a:p>
          <a:p>
            <a:pPr lvl="1"/>
            <a:r>
              <a:rPr lang="en-US" altLang="en-US" sz="1800"/>
              <a:t>If no ACK after some timeout, either the message is lost or the ACK is lost or the node is dead</a:t>
            </a:r>
          </a:p>
          <a:p>
            <a:pPr lvl="1"/>
            <a:r>
              <a:rPr lang="en-US" altLang="en-US" sz="1800"/>
              <a:t>If communication channels are reliable, we know for sure the node is dead</a:t>
            </a:r>
          </a:p>
          <a:p>
            <a:pPr lvl="1"/>
            <a:r>
              <a:rPr lang="en-US" altLang="en-US" sz="1800">
                <a:solidFill>
                  <a:schemeClr val="hlink"/>
                </a:solidFill>
              </a:rPr>
              <a:t>Accurate failure detection!</a:t>
            </a:r>
          </a:p>
          <a:p>
            <a:endParaRPr lang="en-US" altLang="en-US" sz="2000">
              <a:solidFill>
                <a:schemeClr val="hlink"/>
              </a:solidFill>
            </a:endParaRPr>
          </a:p>
          <a:p>
            <a:r>
              <a:rPr lang="en-US" altLang="en-US" sz="2000">
                <a:solidFill>
                  <a:schemeClr val="hlink"/>
                </a:solidFill>
              </a:rPr>
              <a:t>Asynchronous model</a:t>
            </a:r>
          </a:p>
          <a:p>
            <a:pPr lvl="1"/>
            <a:r>
              <a:rPr lang="en-US" altLang="en-US" sz="1800"/>
              <a:t>Message delay is unbounded and node speed is not guaranteed</a:t>
            </a:r>
          </a:p>
          <a:p>
            <a:endParaRPr lang="en-US" altLang="en-US" sz="20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00896B21-5B90-4099-8C3C-7958A60F12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A8FD69F-3C48-4492-8FB3-C3B36EA1ECE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707CE00F-1F1E-423E-BDD2-2C11373A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57122" name="Rectangle 2">
            <a:extLst>
              <a:ext uri="{FF2B5EF4-FFF2-40B4-BE49-F238E27FC236}">
                <a16:creationId xmlns:a16="http://schemas.microsoft.com/office/drawing/2014/main" id="{BB35AD8D-B8E2-422F-B33C-A90BB637F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Need to be Very Precise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385933E8-CFCB-4C82-8505-BC97931B3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92638"/>
          </a:xfrm>
        </p:spPr>
        <p:txBody>
          <a:bodyPr/>
          <a:lstStyle/>
          <a:p>
            <a:r>
              <a:rPr lang="en-US" altLang="en-US"/>
              <a:t>Critical to be extremely clear about your failure model and timing model</a:t>
            </a:r>
          </a:p>
          <a:p>
            <a:pPr lvl="1"/>
            <a:r>
              <a:rPr lang="en-US" altLang="en-US"/>
              <a:t>Crash failures very different from byzantine failures</a:t>
            </a:r>
          </a:p>
          <a:p>
            <a:pPr lvl="1"/>
            <a:r>
              <a:rPr lang="en-US" altLang="en-US"/>
              <a:t>Synchronous system very different from asynchronous system</a:t>
            </a:r>
          </a:p>
          <a:p>
            <a:pPr lvl="1"/>
            <a:r>
              <a:rPr lang="en-US" altLang="en-US"/>
              <a:t>Algorithms for one model does not extend to others</a:t>
            </a:r>
          </a:p>
          <a:p>
            <a:endParaRPr lang="en-US" altLang="en-US"/>
          </a:p>
          <a:p>
            <a:pPr lvl="2"/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39F3561D-0F4C-4C42-B1F8-F020455C0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EFEABEE-85DE-4E7C-A99C-EE863DEB79D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A7F65940-4C6F-4AAE-A5E1-618584F7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58146" name="Rectangle 2">
            <a:extLst>
              <a:ext uri="{FF2B5EF4-FFF2-40B4-BE49-F238E27FC236}">
                <a16:creationId xmlns:a16="http://schemas.microsoft.com/office/drawing/2014/main" id="{41E1F8CA-AFB7-4722-9E50-F6AA59971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Distributed Consensus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79A3BD54-DD29-4767-ACFA-BD51AC056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46163"/>
            <a:ext cx="7772400" cy="4897437"/>
          </a:xfrm>
        </p:spPr>
        <p:txBody>
          <a:bodyPr/>
          <a:lstStyle/>
          <a:p>
            <a:r>
              <a:rPr lang="en-US" altLang="en-US"/>
              <a:t>Nodes in the system need to agree on something</a:t>
            </a:r>
          </a:p>
          <a:p>
            <a:pPr lvl="1"/>
            <a:r>
              <a:rPr lang="en-US" altLang="en-US"/>
              <a:t>The “something” agreed upon is called the “decision”</a:t>
            </a:r>
          </a:p>
          <a:p>
            <a:pPr lvl="3"/>
            <a:endParaRPr lang="en-US" altLang="en-US"/>
          </a:p>
          <a:p>
            <a:r>
              <a:rPr lang="en-US" altLang="en-US"/>
              <a:t>Example:</a:t>
            </a:r>
          </a:p>
          <a:p>
            <a:pPr lvl="1"/>
            <a:r>
              <a:rPr lang="en-US" altLang="en-US"/>
              <a:t>Decide on the final write ordering for eventual consistency</a:t>
            </a:r>
          </a:p>
          <a:p>
            <a:pPr lvl="1"/>
            <a:r>
              <a:rPr lang="en-US" altLang="en-US"/>
              <a:t>Decide on the instruction order in replicated state machine</a:t>
            </a:r>
          </a:p>
          <a:p>
            <a:pPr lvl="1"/>
            <a:r>
              <a:rPr lang="en-US" altLang="en-US"/>
              <a:t>Distributed commit for transactions</a:t>
            </a:r>
          </a:p>
          <a:p>
            <a:pPr lvl="1"/>
            <a:r>
              <a:rPr lang="en-US" altLang="en-US"/>
              <a:t>Various voting scenarios</a:t>
            </a:r>
          </a:p>
          <a:p>
            <a:pPr lvl="3"/>
            <a:endParaRPr lang="en-US" altLang="en-US"/>
          </a:p>
          <a:p>
            <a:r>
              <a:rPr lang="en-US" altLang="en-US"/>
              <a:t>One of the most thoroughly studied problem in distributed computing</a:t>
            </a:r>
          </a:p>
          <a:p>
            <a:pPr lvl="1"/>
            <a:r>
              <a:rPr lang="en-US" altLang="en-US"/>
              <a:t>A very rigorous subject, but we only have time to cover it in an intuitive/informal way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02A69AE7-2708-416D-912D-72B05731D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951ABAB-8714-407E-9F91-E7E9FB45C37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9DAB7E63-6433-4293-B40D-F7C3D820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59170" name="Rectangle 2">
            <a:extLst>
              <a:ext uri="{FF2B5EF4-FFF2-40B4-BE49-F238E27FC236}">
                <a16:creationId xmlns:a16="http://schemas.microsoft.com/office/drawing/2014/main" id="{43C572A7-4D83-4F9E-ABCA-62E8DB8D3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22275"/>
            <a:ext cx="8056563" cy="838200"/>
          </a:xfrm>
        </p:spPr>
        <p:txBody>
          <a:bodyPr/>
          <a:lstStyle/>
          <a:p>
            <a:pPr>
              <a:defRPr/>
            </a:pPr>
            <a:r>
              <a:rPr lang="en-US" sz="2800"/>
              <a:t>Distributed Consensus in Failure-Free Scenarios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B109D060-CD24-4E84-9346-D61F9F8B6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Trivial – collect all inputs</a:t>
            </a:r>
          </a:p>
          <a:p>
            <a:pPr lvl="1"/>
            <a:r>
              <a:rPr lang="en-US" altLang="en-US"/>
              <a:t>May decide on the majority (voting)</a:t>
            </a:r>
          </a:p>
          <a:p>
            <a:pPr lvl="1"/>
            <a:r>
              <a:rPr lang="en-US" altLang="en-US"/>
              <a:t>May decide OK only if everyone is OK (distributed commit)</a:t>
            </a:r>
          </a:p>
          <a:p>
            <a:pPr lvl="1"/>
            <a:r>
              <a:rPr lang="en-US" altLang="en-US"/>
              <a:t>May decide on any proposal (write ordering)</a:t>
            </a:r>
          </a:p>
          <a:p>
            <a:pPr lvl="1"/>
            <a:endParaRPr lang="en-US" altLang="en-US"/>
          </a:p>
          <a:p>
            <a:r>
              <a:rPr lang="en-US" altLang="en-US"/>
              <a:t>We will later see that things are different with failures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DD95486C-3F52-40F2-B585-F85BE1C38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63988E8-9477-49D9-AAFB-0FA31E6377E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8EB67969-1B14-44DC-B07E-801DED56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60194" name="Rectangle 2">
            <a:extLst>
              <a:ext uri="{FF2B5EF4-FFF2-40B4-BE49-F238E27FC236}">
                <a16:creationId xmlns:a16="http://schemas.microsoft.com/office/drawing/2014/main" id="{1345591E-9BE3-4340-ABA0-DD94123AF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22275"/>
            <a:ext cx="8382000" cy="492125"/>
          </a:xfrm>
        </p:spPr>
        <p:txBody>
          <a:bodyPr/>
          <a:lstStyle/>
          <a:p>
            <a:pPr>
              <a:defRPr/>
            </a:pPr>
            <a:r>
              <a:rPr lang="en-US" sz="2800"/>
              <a:t>4 Versions of Distributed Consensus under Failures </a:t>
            </a:r>
          </a:p>
        </p:txBody>
      </p:sp>
      <p:graphicFrame>
        <p:nvGraphicFramePr>
          <p:cNvPr id="1160243" name="Group 51">
            <a:extLst>
              <a:ext uri="{FF2B5EF4-FFF2-40B4-BE49-F238E27FC236}">
                <a16:creationId xmlns:a16="http://schemas.microsoft.com/office/drawing/2014/main" id="{CCD71DD2-989D-44F2-8025-24513524598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990600"/>
          <a:ext cx="8229600" cy="4471987"/>
        </p:xfrm>
        <a:graphic>
          <a:graphicData uri="http://schemas.openxmlformats.org/drawingml/2006/table">
            <a:tbl>
              <a:tblPr/>
              <a:tblGrid>
                <a:gridCol w="446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Failure/Timing Model</a:t>
                      </a:r>
                    </a:p>
                  </a:txBody>
                  <a:tcPr marL="92075" marR="92075" marT="46041" marB="46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Consensus Protocol</a:t>
                      </a:r>
                    </a:p>
                  </a:txBody>
                  <a:tcPr marL="92075" marR="92075" marT="46041" marB="46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 1: Node crash failures; Channels are reliable; Synchronous;</a:t>
                      </a:r>
                    </a:p>
                  </a:txBody>
                  <a:tcPr marL="92075" marR="92075" marT="46041" marB="46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Deterministic protocol for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 ≥ f + 1</a:t>
                      </a:r>
                    </a:p>
                  </a:txBody>
                  <a:tcPr marL="92075" marR="92075" marT="46041" marB="46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 2: No node failures; Channels may drop messages; Synchronous 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the coordinated attack problem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2075" marR="92075" marT="46041" marB="46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Impossible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Randomized algorithm with 1/r error prob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41" marB="46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 3: Node crash failures; Channels are reliable; Asynchronous;</a:t>
                      </a:r>
                    </a:p>
                  </a:txBody>
                  <a:tcPr marL="92075" marR="92075" marT="46041" marB="46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Impossible (the FLP theorem)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Protocol for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 ≥ 2f + 1 but no termination guarantee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41" marB="46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 4: Node Byzantine failures; Channels are reliable; Synchronous; 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the byzantine generals problem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2075" marR="92075" marT="46041" marB="460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If n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≤ 3f, impossible.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If n ≥ 3f + 1, deterministic protocol</a:t>
                      </a:r>
                    </a:p>
                  </a:txBody>
                  <a:tcPr marL="92075" marR="92075" marT="46041" marB="460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D:\yhf\cstemplate.pot</Template>
  <TotalTime>0</TotalTime>
  <Words>1805</Words>
  <Application>Microsoft Office PowerPoint</Application>
  <PresentationFormat>Letter Paper (8.5x11 in)</PresentationFormat>
  <Paragraphs>280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Symbol</vt:lpstr>
      <vt:lpstr>Times New Roman</vt:lpstr>
      <vt:lpstr>Wingdings</vt:lpstr>
      <vt:lpstr>cstemplate</vt:lpstr>
      <vt:lpstr>CS5223 Distributed Systems</vt:lpstr>
      <vt:lpstr>Roadmap</vt:lpstr>
      <vt:lpstr>Motivation</vt:lpstr>
      <vt:lpstr>Failure Models</vt:lpstr>
      <vt:lpstr>Timing Model</vt:lpstr>
      <vt:lpstr>Need to be Very Precise</vt:lpstr>
      <vt:lpstr>Distributed Consensus</vt:lpstr>
      <vt:lpstr>Distributed Consensus in Failure-Free Scenarios</vt:lpstr>
      <vt:lpstr>4 Versions of Distributed Consensus under Failures </vt:lpstr>
      <vt:lpstr>More Versions?</vt:lpstr>
      <vt:lpstr>Ver 1: Node crash failures; Channels are reliable; Synchronous;</vt:lpstr>
      <vt:lpstr>Ver 2: No node failures; Channels may drop messages; Synchronous</vt:lpstr>
      <vt:lpstr>Ver 3: Node crash failures; Channels are reliable; Asynchronous;</vt:lpstr>
      <vt:lpstr>Distributed Commit for Database Transactions</vt:lpstr>
      <vt:lpstr>Ver 4: Node Byzantine failures; Channels are reliable; Synchronous; </vt:lpstr>
      <vt:lpstr>Ver 4: Node Byzantine failures; Channels are reliable; Synchronous; </vt:lpstr>
      <vt:lpstr>First (Unsuccessful) Attempt</vt:lpstr>
      <vt:lpstr>Second (Unsuccessful) Attempt</vt:lpstr>
      <vt:lpstr>Byzantine Consensus Threshold</vt:lpstr>
      <vt:lpstr>History Readings (Non-compulsory)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2010-10-11T07:19:29Z</dcterms:created>
  <dcterms:modified xsi:type="dcterms:W3CDTF">2020-10-13T04:50:41Z</dcterms:modified>
</cp:coreProperties>
</file>