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870" r:id="rId2"/>
    <p:sldId id="840" r:id="rId3"/>
    <p:sldId id="1132" r:id="rId4"/>
    <p:sldId id="1133" r:id="rId5"/>
    <p:sldId id="1134" r:id="rId6"/>
    <p:sldId id="1157" r:id="rId7"/>
    <p:sldId id="1141" r:id="rId8"/>
    <p:sldId id="1135" r:id="rId9"/>
    <p:sldId id="1136" r:id="rId10"/>
    <p:sldId id="1142" r:id="rId11"/>
    <p:sldId id="1143" r:id="rId12"/>
    <p:sldId id="1137" r:id="rId13"/>
    <p:sldId id="1144" r:id="rId14"/>
    <p:sldId id="1145" r:id="rId15"/>
    <p:sldId id="1138" r:id="rId16"/>
    <p:sldId id="1139" r:id="rId17"/>
    <p:sldId id="1151" r:id="rId18"/>
    <p:sldId id="1146" r:id="rId19"/>
    <p:sldId id="1150" r:id="rId20"/>
    <p:sldId id="1140" r:id="rId21"/>
    <p:sldId id="1156" r:id="rId22"/>
    <p:sldId id="1152" r:id="rId23"/>
    <p:sldId id="1153" r:id="rId24"/>
    <p:sldId id="1131" r:id="rId25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8" autoAdjust="0"/>
    <p:restoredTop sz="91098" autoAdjust="0"/>
  </p:normalViewPr>
  <p:slideViewPr>
    <p:cSldViewPr>
      <p:cViewPr varScale="1">
        <p:scale>
          <a:sx n="63" d="100"/>
          <a:sy n="63" d="100"/>
        </p:scale>
        <p:origin x="5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5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89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80CA092-9F51-442C-872C-522F755049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1309143-166B-48C3-AC78-D2ACF21A9F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D0024E2C-680B-46F2-9424-A0D501A5CB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8C1F2EA8-A5B5-48C4-BDB2-9A42026F8E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5B33DC27-03A3-4C93-B06A-85D4C33218D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F26B6B9-5678-49CE-AFE8-E2F0475F0A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9AE6AA9-68FC-42B4-B15F-73CC8F157E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865C4BA9-D8AD-4E5F-AFBF-B1890AF16E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82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7DEA83BF-3347-4754-8CFF-A5FE75DB52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02138"/>
            <a:ext cx="50292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C2B06557-9F68-4038-B392-DFEDBF4CF8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11EA731E-D31E-4BFB-92CC-1DB965568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CDBE0517-E07B-49C9-B263-E2DB037E74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D7CF57CD-0910-474A-88DD-B8BC1B9C3E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C5F6BE04-F962-4012-803A-44D4A5F2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96649B1-840F-4277-B2BE-3342310C4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572CCD-E373-4F9A-8599-66BF4AB4D9A7}" type="slidenum">
              <a:rPr lang="zh-CN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4318AD2-3F8B-4A64-861B-C7B23DA870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47AF5E8-6BE1-4AD7-9D85-6F95CE9B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54320CDB-7F49-432E-B15C-2AD66730F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9F41DB-C375-4B93-84F6-E17BA355951D}" type="slidenum">
              <a:rPr lang="zh-CN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7C441960-8389-4A5E-9C3C-64B505D7B0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ED40B141-3CB6-4609-BB87-0C718246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D92BC7B3-7F22-40CB-8CB4-F39987CA3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9EC7F2-86F0-4006-A1B8-7BC118CC9A3F}" type="slidenum">
              <a:rPr lang="zh-CN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2B7E0D5B-404A-4FE6-86A4-794E11BFB5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DFF42B5F-6B88-426B-A4FD-F9AA5BA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E7CC06B6-9D8D-434C-BFF5-F47C24171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50E34E-001D-4D87-B7C5-BD89F35D0E9A}" type="slidenum">
              <a:rPr lang="zh-CN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41F46829-DFAE-4DC6-BA55-144760E9E6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7E52F02E-87F9-4E9A-B2B6-BD87D021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9B0916C-C67F-4D90-BC8B-F9AEE50F9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9F43B1-075C-42A1-A127-2EB753221901}" type="slidenum">
              <a:rPr lang="zh-CN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13B46750-5758-49A5-917D-AC81AD4F42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A328FF38-452A-418A-A5D2-F4E5C6B6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498EFD66-7879-429B-B863-582F0F3D4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4983B0-5520-4619-BDB5-57E3D4DC3E18}" type="slidenum">
              <a:rPr lang="zh-CN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74F2B36A-1412-4ECC-BC83-EC7DE8C0A5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1C61F6D5-E186-4250-8652-87056CEE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532CCB48-C7D5-4738-A224-1EF3E23A6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07B9B6-900E-4EBC-9F8E-C6BE194D4BEF}" type="slidenum">
              <a:rPr lang="zh-CN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0C87E092-63C4-4E70-B226-767EB33E3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33DC4C36-0916-41B9-9403-805E3C4F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824A090-F201-400A-9B2B-5E05EC542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465DF8-BB32-4FCC-9D94-D821A32E4050}" type="slidenum">
              <a:rPr lang="zh-CN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A906F775-1675-400E-8C56-2FB0CD5CF9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9EEE5692-1325-4E0C-B19E-85A8D78F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31DD531-9FE1-48FE-B3CD-E25154925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3B3F2E-35C2-49C1-BFF4-A49418809414}" type="slidenum">
              <a:rPr lang="zh-CN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9CD09073-0A94-4DC3-A501-26285497D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BA2C304A-BB89-4E74-820D-D8C89E6F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0A274FB7-0562-4298-91C0-B0AE059E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DC6C33-9A46-49F5-9845-C2813E374FAA}" type="slidenum">
              <a:rPr lang="zh-CN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D41EF882-DA71-46EB-AC38-90B2E5684E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3B3C9E9D-49F6-42AB-BB03-9D0B3D61B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50DF2F67-AE99-4F39-871A-B3E339EED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12890D-3177-46C7-8739-244C76236ED4}" type="slidenum">
              <a:rPr lang="zh-CN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DFA899D6-D811-4F3E-83C8-F9A212E52F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367797E5-9177-4BB6-9877-DC1AC270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E486978-C300-4DD9-B522-35E0FE7AE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BD2874-192B-4CEA-910B-110493BEFC67}" type="slidenum">
              <a:rPr lang="zh-CN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C31FB8B4-5F79-49ED-B858-90D0FB204F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CBAB68EC-1AA8-4750-A0BF-F3940777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0507EBE6-342B-4741-BF1F-0FB7F5D39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83432B-A4BE-4E02-9D6B-197B23C03BC7}" type="slidenum">
              <a:rPr lang="zh-CN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5E295AEE-3484-42DD-A952-56A1C2941A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FBAB9A8C-273B-46C8-8A61-98F93768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7879298-99A7-40CE-A0D3-FF952A08B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8972F8-5E4C-4E94-8918-D115C05E434B}" type="slidenum">
              <a:rPr lang="zh-CN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1A28D436-537E-4AAC-A185-A8A1C4D7E7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3460EBBA-3325-4636-9661-EB422164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76276C5-E3BF-4F41-B384-9406789BA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3DF029-9088-4B1F-9FE6-8AFB1122F074}" type="slidenum">
              <a:rPr lang="zh-CN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BDA0DABC-B1E6-4391-95DC-99DD6EA27C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D44A3C4B-47E2-4980-8E54-3BD54F49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CA9B3FAB-DB40-44CF-A95E-9E8877F3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F04943-86D1-4317-987C-6E0A1D2FF832}" type="slidenum">
              <a:rPr lang="zh-CN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AD52C98B-4D92-42F3-B20B-EFAE565998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EFDFEAC5-F73A-4C9E-A9AA-FB159705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F6D28C8C-A898-463D-BF1F-604A41A32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914329-4CAB-493A-BAC8-371D589A5AD1}" type="slidenum">
              <a:rPr lang="zh-CN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BC791A0-D481-4EA5-9F00-04973C701E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EC2155F0-F11E-40EB-B981-FABF5346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FB22ED9C-30BC-446F-9A0C-FEA714BD4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9F01EE-0502-4C6D-ACD7-3A9C3685CDDD}" type="slidenum">
              <a:rPr lang="zh-CN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77C5F4A1-7F8B-4AA2-8B03-0980BA83F6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8CA28E51-0784-4B0D-8E4A-D6DD8910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428E9CC8-20FA-4D85-9459-C44460015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BA99E2-64CE-4B9C-B477-8DC978A2DAA3}" type="slidenum">
              <a:rPr lang="zh-CN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E57F08A6-DFF5-4F52-ADFD-570E0EFA41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E231349A-7956-4835-A393-1FCA0D36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B90630C-5B8F-4739-A472-C60205933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A7DC75-930D-4763-991B-842A20566A7A}" type="slidenum">
              <a:rPr lang="zh-CN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E57F08A6-DFF5-4F52-ADFD-570E0EFA41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E231349A-7956-4835-A393-1FCA0D36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B90630C-5B8F-4739-A472-C60205933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A7DC75-930D-4763-991B-842A20566A7A}" type="slidenum">
              <a:rPr lang="zh-CN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0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1D1789FB-2083-4FDD-A329-6DC8148387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3627E393-35F0-4DCD-AA1F-0CF37D54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6859EA31-9F6B-457C-90F3-4CB979F51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B9C2AC-9470-45BE-875D-BBF743D7F6F6}" type="slidenum">
              <a:rPr lang="zh-CN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A5409557-93C3-4648-8BEF-7F7DA5A285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5209B478-6B9F-4480-A641-15CD7E88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9A48A6B6-4915-44DF-AF9A-DC3FB9284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00DB76-9357-48B8-93C7-7D8A32969726}" type="slidenum">
              <a:rPr lang="zh-CN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410502AD-976D-458E-B06A-B9B3BDB05A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70E96CFD-DF01-42EE-8FEC-025B2D0A5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C723631-8DB1-42E1-98EA-51C50E602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20A4BD-2E9B-4A39-9775-6C2867C4482B}" type="slidenum">
              <a:rPr lang="zh-CN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AE2E7E-4A96-4461-95A8-5E2EEA48CB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E9A70-2BA9-4EF1-B591-7B25F22356D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2CA9F29-16D3-4179-BB73-97999D190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6264657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43C19C-81FD-4982-BE38-B3FB688558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0FC4D-DFBC-45D5-9962-D2D2C7F2C6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C421DC1-3272-4ED4-B962-AF23C874B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3052755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118B59-7265-4083-ABE0-48B4598E84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CE6E5-560A-44AA-80A9-39811619AB7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5FA32A6-65ED-4071-B6A5-F9BDCEA80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9020001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18599B-07F4-4E04-8DB1-77483B4B18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7BD6B-5848-4DE5-B016-E49C9894D3F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CDE1175-F78C-45E6-9D6B-952913D168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755022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03ACE3-E865-4DBF-A885-FBB7C4C6BF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6AB6B-F934-4472-8D47-925F5A4B8EE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71661E-D738-4A6D-B601-1DCA2B2C6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5914613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D4B02E-C506-48F8-8D7E-073480BEAD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58886-4A01-42C6-A3FC-82CF40BFEC5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F7E990-807F-456E-A57D-AE2BDB10B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8832724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0094453-49A2-45C2-BCA4-22B8F5BF0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40947-D4D3-433E-97A2-20A3200E140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956F901-2EF5-4E28-A924-D1883B49C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1021638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48177C-C57C-4B1A-A0EB-FDA4F75B4F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AA64-F864-4C9E-822A-6998529E4EF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1F11797-EAE5-48E9-9AF2-E745EE943A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7465410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FE65C1E-6F6C-453E-B892-0696B63CE7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9C0B7-207D-425E-930E-F6DC4E4B93A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42AD0A-5F84-4AB8-B5E9-F30F22432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4579800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D48A1F-CFD2-42FF-9BF8-7B3F2CDE7E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E9781-E4EF-4A39-B30A-6BF1C4B9418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E57793-ED93-473A-B702-20F12143B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5429425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32FB28-6C9B-492D-89B1-7BEF9874C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F6298-D7B7-47A2-A381-3EA4F53AFF3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2E5765D-117D-4744-B599-35F1AF556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3760047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1CB06D-7AAB-4EAA-8EDC-A7BA6B3A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CDBA92F7-1420-4607-A31C-E461A30A46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05E756CD-4E2C-4D31-9FD0-D678E077116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A6EFE08-20F2-41B8-B3AA-B3AFBA800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FF9CD4FB-199B-4C0A-876F-42843886D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DC8B8792-0392-4C8B-BB87-FA423344DF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>
            <a:extLst>
              <a:ext uri="{FF2B5EF4-FFF2-40B4-BE49-F238E27FC236}">
                <a16:creationId xmlns:a16="http://schemas.microsoft.com/office/drawing/2014/main" id="{8E71C4D6-7381-40E7-A40D-07F435A5E2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CS5223</a:t>
            </a:r>
            <a:br>
              <a:rPr lang="en-US" dirty="0"/>
            </a:br>
            <a:r>
              <a:rPr lang="en-US" dirty="0"/>
              <a:t>Distributed Systems</a:t>
            </a:r>
            <a:endParaRPr lang="en-US" sz="2800" dirty="0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A2FCE59A-2A9F-4B62-9E72-9123850E0A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 dirty="0"/>
              <a:t>Lecture 8: P2P</a:t>
            </a:r>
          </a:p>
          <a:p>
            <a:endParaRPr lang="en-US" altLang="en-US" dirty="0"/>
          </a:p>
          <a:p>
            <a:r>
              <a:rPr lang="en-US" altLang="en-US" dirty="0"/>
              <a:t>Instructor: </a:t>
            </a:r>
            <a:r>
              <a:rPr lang="en-US" altLang="en-US" dirty="0" smtClean="0"/>
              <a:t>YU </a:t>
            </a:r>
            <a:r>
              <a:rPr lang="en-US" altLang="en-US" dirty="0" err="1" smtClean="0"/>
              <a:t>Haifeng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62325921-DBC5-494D-AE4E-26A21135C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8EFD413-1285-4F8E-BBD8-A52F507E806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48E5866F-BB50-4280-9FDF-C4BE698A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7298" name="Rectangle 2">
            <a:extLst>
              <a:ext uri="{FF2B5EF4-FFF2-40B4-BE49-F238E27FC236}">
                <a16:creationId xmlns:a16="http://schemas.microsoft.com/office/drawing/2014/main" id="{F6525CDC-73A8-45CD-B394-5D7FD9C8B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Unstructured P2p File Sharing: Design 2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2CFF0002-106A-4F9A-A232-64C10F99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675188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Use super-peers</a:t>
            </a:r>
          </a:p>
          <a:p>
            <a:pPr lvl="1"/>
            <a:r>
              <a:rPr lang="en-US" altLang="en-US" sz="1800"/>
              <a:t>Promote high-capacity peers into “directory servers”</a:t>
            </a:r>
          </a:p>
          <a:p>
            <a:pPr lvl="1"/>
            <a:r>
              <a:rPr lang="en-US" altLang="en-US" sz="1800"/>
              <a:t>All super-peers know each other</a:t>
            </a:r>
          </a:p>
          <a:p>
            <a:pPr lvl="1"/>
            <a:r>
              <a:rPr lang="en-US" altLang="en-US" sz="1800"/>
              <a:t>Normal peer knows one (or a few) super peers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Still have a server to maintain the membership of super-peers</a:t>
            </a:r>
          </a:p>
          <a:p>
            <a:pPr lvl="1"/>
            <a:endParaRPr lang="en-US" altLang="en-US" sz="1800"/>
          </a:p>
          <a:p>
            <a:pPr lvl="2"/>
            <a:endParaRPr lang="en-US" altLang="en-US" sz="1600"/>
          </a:p>
        </p:txBody>
      </p:sp>
      <p:sp>
        <p:nvSpPr>
          <p:cNvPr id="10246" name="Oval 4">
            <a:extLst>
              <a:ext uri="{FF2B5EF4-FFF2-40B4-BE49-F238E27FC236}">
                <a16:creationId xmlns:a16="http://schemas.microsoft.com/office/drawing/2014/main" id="{817E72E4-58EE-4257-90F4-D408D5DA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47" name="Oval 5">
            <a:extLst>
              <a:ext uri="{FF2B5EF4-FFF2-40B4-BE49-F238E27FC236}">
                <a16:creationId xmlns:a16="http://schemas.microsoft.com/office/drawing/2014/main" id="{0EDB464D-5D19-4401-9D03-17BA468A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48" name="Oval 6">
            <a:extLst>
              <a:ext uri="{FF2B5EF4-FFF2-40B4-BE49-F238E27FC236}">
                <a16:creationId xmlns:a16="http://schemas.microsoft.com/office/drawing/2014/main" id="{1D43B330-A13C-4741-8EDD-A8441840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49" name="Oval 7">
            <a:extLst>
              <a:ext uri="{FF2B5EF4-FFF2-40B4-BE49-F238E27FC236}">
                <a16:creationId xmlns:a16="http://schemas.microsoft.com/office/drawing/2014/main" id="{4EED890E-ADBA-48B8-9B59-26B06942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76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50" name="Oval 8">
            <a:extLst>
              <a:ext uri="{FF2B5EF4-FFF2-40B4-BE49-F238E27FC236}">
                <a16:creationId xmlns:a16="http://schemas.microsoft.com/office/drawing/2014/main" id="{588048E2-D65A-434E-A4B4-99E87093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8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51" name="Oval 9">
            <a:extLst>
              <a:ext uri="{FF2B5EF4-FFF2-40B4-BE49-F238E27FC236}">
                <a16:creationId xmlns:a16="http://schemas.microsoft.com/office/drawing/2014/main" id="{9D3C16BA-18C6-4ABB-9CB2-EBE01F9C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52" name="Oval 10">
            <a:extLst>
              <a:ext uri="{FF2B5EF4-FFF2-40B4-BE49-F238E27FC236}">
                <a16:creationId xmlns:a16="http://schemas.microsoft.com/office/drawing/2014/main" id="{E2DB13E7-10F2-4626-9324-0EAB1F596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53" name="Oval 11">
            <a:extLst>
              <a:ext uri="{FF2B5EF4-FFF2-40B4-BE49-F238E27FC236}">
                <a16:creationId xmlns:a16="http://schemas.microsoft.com/office/drawing/2014/main" id="{7D6D69BD-7650-40C0-B0E5-8511F0E5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54" name="Oval 12">
            <a:extLst>
              <a:ext uri="{FF2B5EF4-FFF2-40B4-BE49-F238E27FC236}">
                <a16:creationId xmlns:a16="http://schemas.microsoft.com/office/drawing/2014/main" id="{C8F9718B-B1F0-4E65-A659-AEA60590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255" name="Line 13">
            <a:extLst>
              <a:ext uri="{FF2B5EF4-FFF2-40B4-BE49-F238E27FC236}">
                <a16:creationId xmlns:a16="http://schemas.microsoft.com/office/drawing/2014/main" id="{8E6FCD8C-1A6C-4F97-AAAD-EFEC2496E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6" name="Line 14">
            <a:extLst>
              <a:ext uri="{FF2B5EF4-FFF2-40B4-BE49-F238E27FC236}">
                <a16:creationId xmlns:a16="http://schemas.microsoft.com/office/drawing/2014/main" id="{DC5B4FF9-9B6C-4D18-9E82-181AB60998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8862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7" name="Line 15">
            <a:extLst>
              <a:ext uri="{FF2B5EF4-FFF2-40B4-BE49-F238E27FC236}">
                <a16:creationId xmlns:a16="http://schemas.microsoft.com/office/drawing/2014/main" id="{EFF73527-575B-4075-B2E8-8C1526703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9624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8" name="Line 16">
            <a:extLst>
              <a:ext uri="{FF2B5EF4-FFF2-40B4-BE49-F238E27FC236}">
                <a16:creationId xmlns:a16="http://schemas.microsoft.com/office/drawing/2014/main" id="{3BA44C6A-5AEF-4733-B5F2-B490714A2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8862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9" name="Line 17">
            <a:extLst>
              <a:ext uri="{FF2B5EF4-FFF2-40B4-BE49-F238E27FC236}">
                <a16:creationId xmlns:a16="http://schemas.microsoft.com/office/drawing/2014/main" id="{CC6BE558-6C51-400C-AD90-87725EC0A2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8020" y="363474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0" name="Line 18">
            <a:extLst>
              <a:ext uri="{FF2B5EF4-FFF2-40B4-BE49-F238E27FC236}">
                <a16:creationId xmlns:a16="http://schemas.microsoft.com/office/drawing/2014/main" id="{18FD3503-7B0D-4400-9780-E4987F699A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1080" y="383286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1" name="Line 19">
            <a:extLst>
              <a:ext uri="{FF2B5EF4-FFF2-40B4-BE49-F238E27FC236}">
                <a16:creationId xmlns:a16="http://schemas.microsoft.com/office/drawing/2014/main" id="{A09F53E8-DE1F-4080-8BF1-563A02C5D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724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2" name="Line 20">
            <a:extLst>
              <a:ext uri="{FF2B5EF4-FFF2-40B4-BE49-F238E27FC236}">
                <a16:creationId xmlns:a16="http://schemas.microsoft.com/office/drawing/2014/main" id="{D9946A16-EB0D-410C-97D6-FDB16F73AA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5181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3" name="Line 21">
            <a:extLst>
              <a:ext uri="{FF2B5EF4-FFF2-40B4-BE49-F238E27FC236}">
                <a16:creationId xmlns:a16="http://schemas.microsoft.com/office/drawing/2014/main" id="{5EB9AD2E-AEE6-45CE-8EA2-E20C37546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798888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57EE0458-18D4-422D-828E-BC49163B2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79DA8E2-F11D-4902-893C-8E4E3950194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C4E56EE0-41A9-4D84-8E44-46AF9EF0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8322" name="Rectangle 2">
            <a:extLst>
              <a:ext uri="{FF2B5EF4-FFF2-40B4-BE49-F238E27FC236}">
                <a16:creationId xmlns:a16="http://schemas.microsoft.com/office/drawing/2014/main" id="{03B1A303-21E6-4F58-BF32-0EAEADF0F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Unstructured P2p File Sharing: Design 2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FFA1B49-6D60-42A0-9D8F-A85DECF6C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675188"/>
          </a:xfrm>
        </p:spPr>
        <p:txBody>
          <a:bodyPr/>
          <a:lstStyle/>
          <a:p>
            <a:r>
              <a:rPr lang="en-US" altLang="en-US" sz="2000"/>
              <a:t>File insertion: </a:t>
            </a:r>
          </a:p>
          <a:p>
            <a:pPr lvl="1"/>
            <a:r>
              <a:rPr lang="en-US" altLang="en-US" sz="1800"/>
              <a:t>Contact the local super-peer to get a random subset of the peers</a:t>
            </a:r>
          </a:p>
          <a:p>
            <a:pPr lvl="1"/>
            <a:r>
              <a:rPr lang="en-US" altLang="en-US" sz="1800"/>
              <a:t>Send files to those peers</a:t>
            </a:r>
          </a:p>
          <a:p>
            <a:pPr lvl="1"/>
            <a:r>
              <a:rPr lang="en-US" altLang="en-US" sz="1800"/>
              <a:t>Tell the local super-peer the file is on those peers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File lookup:</a:t>
            </a:r>
          </a:p>
          <a:p>
            <a:pPr lvl="1"/>
            <a:r>
              <a:rPr lang="en-US" altLang="en-US" sz="1800"/>
              <a:t>Contact the local super-peer to get the list of peers having the file</a:t>
            </a:r>
          </a:p>
          <a:p>
            <a:pPr lvl="1"/>
            <a:r>
              <a:rPr lang="en-US" altLang="en-US" sz="1800"/>
              <a:t>The local-super will ask other super-peers if it does not have the file in its directory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But: </a:t>
            </a:r>
          </a:p>
          <a:p>
            <a:pPr lvl="1"/>
            <a:r>
              <a:rPr lang="en-US" altLang="en-US" sz="1800"/>
              <a:t>Super-peers can still be overloaded – a half-way solution</a:t>
            </a:r>
          </a:p>
          <a:p>
            <a:pPr lvl="1"/>
            <a:r>
              <a:rPr lang="en-US" altLang="en-US" sz="1800"/>
              <a:t>What if a super-peer crashes?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70BADBFA-E9BA-4781-985E-645158B1C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161ED23-4BA1-459D-9688-F86EE7C495F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F6C6A6EF-C0E9-4555-9CA6-6B1005C0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2178" name="Rectangle 2">
            <a:extLst>
              <a:ext uri="{FF2B5EF4-FFF2-40B4-BE49-F238E27FC236}">
                <a16:creationId xmlns:a16="http://schemas.microsoft.com/office/drawing/2014/main" id="{A5F8D54E-9736-473A-9035-90180587F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Unstructured P2p File Sharing: Design 3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1768C6DE-F066-4180-A241-37C71865F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73638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Use flooding in the flat p2p topology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1800"/>
              <a:t>Each peer knows a few other peers</a:t>
            </a:r>
          </a:p>
          <a:p>
            <a:pPr lvl="1"/>
            <a:r>
              <a:rPr lang="en-US" altLang="en-US" sz="1800"/>
              <a:t>May need a server to enable this by maintaining a list of all peers </a:t>
            </a:r>
          </a:p>
          <a:p>
            <a:pPr lvl="1"/>
            <a:r>
              <a:rPr lang="en-US" altLang="en-US" sz="1800"/>
              <a:t>But the server does not need to handle lookups – peer joins/leaves much less frequent than lookups!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File insertion:</a:t>
            </a:r>
          </a:p>
          <a:p>
            <a:pPr lvl="1"/>
            <a:r>
              <a:rPr lang="en-US" altLang="en-US" sz="1800"/>
              <a:t>Store the file locally and then perhaps send it to a few neighbors</a:t>
            </a:r>
          </a:p>
          <a:p>
            <a:endParaRPr lang="en-US" altLang="en-US" sz="2000"/>
          </a:p>
          <a:p>
            <a:r>
              <a:rPr lang="en-US" altLang="en-US" sz="2000"/>
              <a:t>File lookup:</a:t>
            </a:r>
          </a:p>
          <a:p>
            <a:pPr lvl="1"/>
            <a:r>
              <a:rPr lang="en-US" altLang="en-US" sz="1800"/>
              <a:t>Flood (with a TTL) your request in the topology</a:t>
            </a:r>
          </a:p>
          <a:p>
            <a:pPr lvl="1"/>
            <a:r>
              <a:rPr lang="en-US" altLang="en-US" sz="1800"/>
              <a:t>Usually the retrieved file is kept locally as a replica even after use</a:t>
            </a:r>
          </a:p>
          <a:p>
            <a:pPr lvl="1"/>
            <a:endParaRPr lang="en-US" altLang="en-US" sz="18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7770ABA9-2A75-4223-9DAC-372DA32908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AE9BF6B-879C-4F37-B553-3DFF2F6882C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0456385C-9D07-43C2-B8A2-91DB907B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9346" name="Rectangle 2">
            <a:extLst>
              <a:ext uri="{FF2B5EF4-FFF2-40B4-BE49-F238E27FC236}">
                <a16:creationId xmlns:a16="http://schemas.microsoft.com/office/drawing/2014/main" id="{436DB8E0-EFFA-4B7E-AA8D-AF2F669F9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Unstructured P2p File Sharing: Design 3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6E22860-5AF9-4B34-8338-2B96A2E47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73638"/>
          </a:xfrm>
        </p:spPr>
        <p:txBody>
          <a:bodyPr/>
          <a:lstStyle/>
          <a:p>
            <a:r>
              <a:rPr lang="en-US" altLang="en-US"/>
              <a:t>Pros:</a:t>
            </a:r>
          </a:p>
          <a:p>
            <a:pPr lvl="1"/>
            <a:r>
              <a:rPr lang="en-US" altLang="en-US"/>
              <a:t>Simplicity </a:t>
            </a:r>
          </a:p>
          <a:p>
            <a:pPr lvl="1"/>
            <a:r>
              <a:rPr lang="en-US" altLang="en-US"/>
              <a:t>No directory servers / super-peers overloaded by lookups</a:t>
            </a:r>
          </a:p>
          <a:p>
            <a:pPr lvl="1"/>
            <a:endParaRPr lang="en-US" altLang="en-US"/>
          </a:p>
          <a:p>
            <a:r>
              <a:rPr lang="en-US" altLang="en-US"/>
              <a:t>Cons: </a:t>
            </a:r>
          </a:p>
          <a:p>
            <a:pPr lvl="1"/>
            <a:r>
              <a:rPr lang="en-US" altLang="en-US"/>
              <a:t>Flooding is very inefficient</a:t>
            </a:r>
          </a:p>
          <a:p>
            <a:pPr lvl="1"/>
            <a:r>
              <a:rPr lang="en-US" altLang="en-US"/>
              <a:t>Difficult to find rare files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C5A78849-B259-4021-8520-12976851E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836B319-BFA0-431B-8AC4-C7EDD6DD676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848930C8-72F7-49B3-BB3F-EA5758CD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11394" name="Rectangle 2">
            <a:extLst>
              <a:ext uri="{FF2B5EF4-FFF2-40B4-BE49-F238E27FC236}">
                <a16:creationId xmlns:a16="http://schemas.microsoft.com/office/drawing/2014/main" id="{3EF96056-CDF3-415B-A460-9155715E8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Unstructured P2p File Sharing: Design 4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48DDAAA-89E6-449D-A753-D834CE3C1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73638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Use random walks in the flat p2p topology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1800"/>
              <a:t>Each peer knows a few other peers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File insertion:</a:t>
            </a:r>
          </a:p>
          <a:p>
            <a:pPr lvl="1"/>
            <a:r>
              <a:rPr lang="en-US" altLang="en-US" sz="1800"/>
              <a:t>Store the file locally and then perhaps send it to a few neighbors</a:t>
            </a:r>
          </a:p>
          <a:p>
            <a:endParaRPr lang="en-US" altLang="en-US" sz="2000"/>
          </a:p>
          <a:p>
            <a:r>
              <a:rPr lang="en-US" altLang="en-US" sz="2000"/>
              <a:t>File lookup:</a:t>
            </a:r>
          </a:p>
          <a:p>
            <a:pPr lvl="1"/>
            <a:r>
              <a:rPr lang="en-US" altLang="en-US" sz="1800"/>
              <a:t>Do random walks in the topology</a:t>
            </a:r>
          </a:p>
          <a:p>
            <a:pPr lvl="1"/>
            <a:r>
              <a:rPr lang="en-US" altLang="en-US" sz="1800"/>
              <a:t>Many heuristics have been proposed</a:t>
            </a:r>
          </a:p>
          <a:p>
            <a:pPr lvl="1"/>
            <a:r>
              <a:rPr lang="en-US" altLang="en-US" sz="1800"/>
              <a:t>More efficient than flooding 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Overhead is still large </a:t>
            </a:r>
          </a:p>
          <a:p>
            <a:r>
              <a:rPr lang="en-US" altLang="en-US" sz="2000"/>
              <a:t>Still difficult to find rare files</a:t>
            </a:r>
          </a:p>
          <a:p>
            <a:pPr lvl="1"/>
            <a:endParaRPr lang="en-US" altLang="en-US" sz="18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110E01AB-AEED-46F2-9B79-3155486B0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9218A19-8559-43B2-B239-C5E737C007C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2D221EDA-A5F1-45C5-A15B-B069F445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3202" name="Rectangle 2">
            <a:extLst>
              <a:ext uri="{FF2B5EF4-FFF2-40B4-BE49-F238E27FC236}">
                <a16:creationId xmlns:a16="http://schemas.microsoft.com/office/drawing/2014/main" id="{C046557D-228A-4051-BCDC-04F0909B7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DHT: Structured P2p File Sharing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A93B3782-693F-4BB1-B333-5BA025970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973638"/>
          </a:xfrm>
        </p:spPr>
        <p:txBody>
          <a:bodyPr/>
          <a:lstStyle/>
          <a:p>
            <a:r>
              <a:rPr lang="en-US" altLang="en-US"/>
              <a:t>Distributed hash table (DHT) API</a:t>
            </a:r>
          </a:p>
          <a:p>
            <a:pPr lvl="1"/>
            <a:r>
              <a:rPr lang="en-US" altLang="en-US"/>
              <a:t>Hash the name (not content!) of each file object to get a id </a:t>
            </a:r>
          </a:p>
          <a:p>
            <a:pPr lvl="1"/>
            <a:r>
              <a:rPr lang="en-US" altLang="en-US"/>
              <a:t>put(id, object)</a:t>
            </a:r>
          </a:p>
          <a:p>
            <a:pPr lvl="1"/>
            <a:r>
              <a:rPr lang="en-US" altLang="en-US"/>
              <a:t>object = get(id)</a:t>
            </a:r>
          </a:p>
          <a:p>
            <a:pPr lvl="1"/>
            <a:endParaRPr lang="en-US" altLang="en-US"/>
          </a:p>
          <a:p>
            <a:r>
              <a:rPr lang="en-US" altLang="en-US"/>
              <a:t>Good performance guarantees:</a:t>
            </a:r>
          </a:p>
          <a:p>
            <a:pPr lvl="1"/>
            <a:r>
              <a:rPr lang="en-US" altLang="en-US"/>
              <a:t>Can always retrieve the object (under static condition)</a:t>
            </a:r>
          </a:p>
          <a:p>
            <a:pPr lvl="1"/>
            <a:r>
              <a:rPr lang="en-US" altLang="en-US"/>
              <a:t>The messgae and time complexity is O(log(n))</a:t>
            </a:r>
          </a:p>
          <a:p>
            <a:pPr lvl="1"/>
            <a:r>
              <a:rPr lang="en-US" altLang="en-US"/>
              <a:t>Good load balancing properties</a:t>
            </a:r>
          </a:p>
          <a:p>
            <a:pPr lvl="1"/>
            <a:endParaRPr lang="en-US" altLang="en-US"/>
          </a:p>
          <a:p>
            <a:r>
              <a:rPr lang="en-US" altLang="en-US"/>
              <a:t>Many DHTs have been proposed</a:t>
            </a:r>
          </a:p>
          <a:p>
            <a:pPr lvl="1"/>
            <a:r>
              <a:rPr lang="en-US" altLang="en-US"/>
              <a:t>We will discuss Chord from MIT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29FA2BAB-0C94-4E42-9831-51A15F5BE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2C9AEC2-7306-43CE-B531-2703E3631E9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1AC36132-8783-4E9A-A5F3-E0F6B220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4226" name="Rectangle 2">
            <a:extLst>
              <a:ext uri="{FF2B5EF4-FFF2-40B4-BE49-F238E27FC236}">
                <a16:creationId xmlns:a16="http://schemas.microsoft.com/office/drawing/2014/main" id="{412715FD-855F-4F45-A2F2-9503551DE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Chord Ring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FF2514A-910B-46E6-A59F-F0498CF7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3657600" cy="4876800"/>
          </a:xfrm>
        </p:spPr>
        <p:txBody>
          <a:bodyPr/>
          <a:lstStyle/>
          <a:p>
            <a:r>
              <a:rPr lang="en-US" altLang="en-US" sz="2000"/>
              <a:t>Each object has a 160-bit id (hash of its name)</a:t>
            </a:r>
          </a:p>
          <a:p>
            <a:pPr lvl="4">
              <a:buFontTx/>
              <a:buChar char="»"/>
            </a:pPr>
            <a:endParaRPr lang="en-US" altLang="en-US" sz="1400"/>
          </a:p>
          <a:p>
            <a:r>
              <a:rPr lang="en-US" altLang="en-US" sz="2000"/>
              <a:t>Each node has a 160-bit id (hash of its IP address)</a:t>
            </a:r>
          </a:p>
          <a:p>
            <a:pPr lvl="4">
              <a:buFontTx/>
              <a:buChar char="»"/>
            </a:pPr>
            <a:endParaRPr lang="en-US" altLang="en-US" sz="1400"/>
          </a:p>
          <a:p>
            <a:r>
              <a:rPr lang="en-US" altLang="en-US" sz="2000"/>
              <a:t>Each object has a </a:t>
            </a:r>
            <a:r>
              <a:rPr lang="en-US" altLang="en-US" sz="2000">
                <a:solidFill>
                  <a:schemeClr val="hlink"/>
                </a:solidFill>
              </a:rPr>
              <a:t>root node</a:t>
            </a:r>
            <a:r>
              <a:rPr lang="en-US" altLang="en-US" sz="2000"/>
              <a:t> – the node with the smallest id among all nodes with ids larger than the object’s id </a:t>
            </a:r>
          </a:p>
          <a:p>
            <a:pPr lvl="4"/>
            <a:endParaRPr lang="en-US" altLang="en-US" sz="1400"/>
          </a:p>
        </p:txBody>
      </p:sp>
      <p:sp>
        <p:nvSpPr>
          <p:cNvPr id="16390" name="Oval 4">
            <a:extLst>
              <a:ext uri="{FF2B5EF4-FFF2-40B4-BE49-F238E27FC236}">
                <a16:creationId xmlns:a16="http://schemas.microsoft.com/office/drawing/2014/main" id="{6D59B878-0709-431F-B679-77761255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1295400"/>
            <a:ext cx="4267200" cy="403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54B25FB4-7E4D-49E4-975F-F3C871CE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16764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BC08615D-6F1B-4993-AB96-3A24CA3A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10668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813166F7-C820-43A8-929C-0F052FAA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24384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25</a:t>
            </a:r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1BC556C2-2BC9-40EB-82C8-EC867371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50292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61</a:t>
            </a:r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id="{579CA081-3EED-475F-B214-2D9240498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20574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121</a:t>
            </a:r>
          </a:p>
        </p:txBody>
      </p:sp>
      <p:sp>
        <p:nvSpPr>
          <p:cNvPr id="16396" name="Rectangle 11">
            <a:extLst>
              <a:ext uri="{FF2B5EF4-FFF2-40B4-BE49-F238E27FC236}">
                <a16:creationId xmlns:a16="http://schemas.microsoft.com/office/drawing/2014/main" id="{2339D32C-287A-4226-A57F-745C443B9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42672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97</a:t>
            </a:r>
          </a:p>
        </p:txBody>
      </p:sp>
      <p:sp>
        <p:nvSpPr>
          <p:cNvPr id="16397" name="Text Box 12">
            <a:extLst>
              <a:ext uri="{FF2B5EF4-FFF2-40B4-BE49-F238E27FC236}">
                <a16:creationId xmlns:a16="http://schemas.microsoft.com/office/drawing/2014/main" id="{D0B26C45-1C0B-4F2F-A5AD-CD747CD92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2895600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hash(“myfile.doc”) = 57</a:t>
            </a:r>
          </a:p>
        </p:txBody>
      </p:sp>
      <p:sp>
        <p:nvSpPr>
          <p:cNvPr id="16398" name="Freeform 13">
            <a:extLst>
              <a:ext uri="{FF2B5EF4-FFF2-40B4-BE49-F238E27FC236}">
                <a16:creationId xmlns:a16="http://schemas.microsoft.com/office/drawing/2014/main" id="{A3BA1A63-95F7-4FC3-BD7C-3D0C1A43F5F4}"/>
              </a:ext>
            </a:extLst>
          </p:cNvPr>
          <p:cNvSpPr>
            <a:spLocks/>
          </p:cNvSpPr>
          <p:nvPr/>
        </p:nvSpPr>
        <p:spPr bwMode="auto">
          <a:xfrm>
            <a:off x="7107238" y="3352800"/>
            <a:ext cx="508000" cy="1676400"/>
          </a:xfrm>
          <a:custGeom>
            <a:avLst/>
            <a:gdLst>
              <a:gd name="T0" fmla="*/ 2147483647 w 320"/>
              <a:gd name="T1" fmla="*/ 0 h 1056"/>
              <a:gd name="T2" fmla="*/ 2147483647 w 320"/>
              <a:gd name="T3" fmla="*/ 2147483647 h 1056"/>
              <a:gd name="T4" fmla="*/ 2147483647 w 320"/>
              <a:gd name="T5" fmla="*/ 2147483647 h 1056"/>
              <a:gd name="T6" fmla="*/ 2147483647 w 320"/>
              <a:gd name="T7" fmla="*/ 2147483647 h 1056"/>
              <a:gd name="T8" fmla="*/ 2147483647 w 320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056"/>
              <a:gd name="T17" fmla="*/ 320 w 32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056">
                <a:moveTo>
                  <a:pt x="112" y="0"/>
                </a:moveTo>
                <a:cubicBezTo>
                  <a:pt x="216" y="48"/>
                  <a:pt x="320" y="96"/>
                  <a:pt x="304" y="192"/>
                </a:cubicBezTo>
                <a:cubicBezTo>
                  <a:pt x="288" y="288"/>
                  <a:pt x="32" y="496"/>
                  <a:pt x="16" y="576"/>
                </a:cubicBezTo>
                <a:cubicBezTo>
                  <a:pt x="0" y="656"/>
                  <a:pt x="192" y="592"/>
                  <a:pt x="208" y="672"/>
                </a:cubicBezTo>
                <a:cubicBezTo>
                  <a:pt x="224" y="752"/>
                  <a:pt x="128" y="992"/>
                  <a:pt x="112" y="1056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399" name="Line 16">
            <a:extLst>
              <a:ext uri="{FF2B5EF4-FFF2-40B4-BE49-F238E27FC236}">
                <a16:creationId xmlns:a16="http://schemas.microsoft.com/office/drawing/2014/main" id="{216B489C-D796-4648-8405-5C6A3E995B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27838" y="5334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6400" name="Text Box 17">
            <a:extLst>
              <a:ext uri="{FF2B5EF4-FFF2-40B4-BE49-F238E27FC236}">
                <a16:creationId xmlns:a16="http://schemas.microsoft.com/office/drawing/2014/main" id="{025A0C20-155E-467C-86DF-009F349CC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5638800"/>
            <a:ext cx="3001962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root node for “myfile.doc”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0D5F371-BEED-427B-844A-4B28CAD3E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A675034-2DBF-4055-8142-36D7DF17420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F41AC68B-0083-400F-92BD-E7D3798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17538" name="Rectangle 2">
            <a:extLst>
              <a:ext uri="{FF2B5EF4-FFF2-40B4-BE49-F238E27FC236}">
                <a16:creationId xmlns:a16="http://schemas.microsoft.com/office/drawing/2014/main" id="{0CB310E4-B401-4BFF-986B-E8127367E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Consistent Hashing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15AD979-B5F1-4C50-B6D9-25A9615CD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73638"/>
          </a:xfrm>
        </p:spPr>
        <p:txBody>
          <a:bodyPr/>
          <a:lstStyle/>
          <a:p>
            <a:r>
              <a:rPr lang="en-US" altLang="en-US" sz="2000" dirty="0"/>
              <a:t>An object is always stored on its root node</a:t>
            </a:r>
          </a:p>
          <a:p>
            <a:pPr lvl="1"/>
            <a:r>
              <a:rPr lang="en-US" altLang="en-US" sz="1800" dirty="0"/>
              <a:t>Both object creation and lookup will get to that node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If we throw </a:t>
            </a:r>
            <a:r>
              <a:rPr lang="en-US" altLang="en-US" sz="2000" dirty="0" smtClean="0"/>
              <a:t>k </a:t>
            </a:r>
            <a:r>
              <a:rPr lang="en-US" altLang="en-US" sz="2000" dirty="0"/>
              <a:t>balls into n bins </a:t>
            </a:r>
            <a:r>
              <a:rPr lang="en-US" altLang="en-US" sz="2000" dirty="0" smtClean="0"/>
              <a:t>(k </a:t>
            </a:r>
            <a:r>
              <a:rPr lang="en-US" altLang="en-US" sz="2000" dirty="0"/>
              <a:t>&gt; n), the average load of each bin is </a:t>
            </a:r>
            <a:r>
              <a:rPr lang="en-US" altLang="en-US" sz="2000" dirty="0" smtClean="0"/>
              <a:t>k/n</a:t>
            </a:r>
            <a:endParaRPr lang="en-US" altLang="en-US" sz="2000" dirty="0"/>
          </a:p>
          <a:p>
            <a:r>
              <a:rPr lang="en-US" altLang="en-US" sz="2000" dirty="0"/>
              <a:t>Balls-into-bins Theorem: </a:t>
            </a:r>
          </a:p>
          <a:p>
            <a:pPr lvl="1"/>
            <a:r>
              <a:rPr lang="en-US" altLang="en-US" sz="1800" dirty="0"/>
              <a:t>With high probability, the most load bin has </a:t>
            </a:r>
            <a:r>
              <a:rPr lang="en-US" altLang="en-US" sz="1800" dirty="0" smtClean="0"/>
              <a:t>O(k/n </a:t>
            </a:r>
            <a:r>
              <a:rPr lang="en-US" altLang="en-US" sz="1800" dirty="0"/>
              <a:t>* log(n)) balls</a:t>
            </a:r>
          </a:p>
          <a:p>
            <a:endParaRPr lang="en-US" altLang="en-US" sz="2000" dirty="0"/>
          </a:p>
          <a:p>
            <a:r>
              <a:rPr lang="en-US" altLang="en-US" sz="2000" dirty="0"/>
              <a:t>On the chord ring with n nodes, if we insert </a:t>
            </a:r>
            <a:r>
              <a:rPr lang="en-US" altLang="en-US" sz="2000" dirty="0" smtClean="0"/>
              <a:t>k </a:t>
            </a:r>
            <a:r>
              <a:rPr lang="en-US" altLang="en-US" sz="2000" dirty="0"/>
              <a:t>objects, the average load of each node is </a:t>
            </a:r>
            <a:r>
              <a:rPr lang="en-US" altLang="en-US" sz="2000" dirty="0" smtClean="0"/>
              <a:t>k/n</a:t>
            </a:r>
            <a:endParaRPr lang="en-US" altLang="en-US" sz="2000" dirty="0"/>
          </a:p>
          <a:p>
            <a:r>
              <a:rPr lang="en-US" altLang="en-US" sz="2000" dirty="0">
                <a:solidFill>
                  <a:schemeClr val="hlink"/>
                </a:solidFill>
              </a:rPr>
              <a:t>Consistent hashing theorem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1800" dirty="0"/>
              <a:t>With high probability, the most loaded node has </a:t>
            </a:r>
            <a:r>
              <a:rPr lang="en-US" altLang="en-US" sz="1800" dirty="0" smtClean="0"/>
              <a:t>O(k/n </a:t>
            </a:r>
            <a:r>
              <a:rPr lang="en-US" altLang="en-US" sz="1800" dirty="0"/>
              <a:t>* log(n)) objects</a:t>
            </a:r>
          </a:p>
          <a:p>
            <a:r>
              <a:rPr lang="en-US" altLang="en-US" sz="2000" dirty="0">
                <a:solidFill>
                  <a:schemeClr val="hlink"/>
                </a:solidFill>
              </a:rPr>
              <a:t>Theoretical foundation for load balancing in Chord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B577FE60-F0BC-43BB-B7F1-0D338475D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AC96F74-0914-4145-B5A0-453A59BAA92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C2938083-5655-423B-8A91-16B4666F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12418" name="Rectangle 2">
            <a:extLst>
              <a:ext uri="{FF2B5EF4-FFF2-40B4-BE49-F238E27FC236}">
                <a16:creationId xmlns:a16="http://schemas.microsoft.com/office/drawing/2014/main" id="{C578A769-A9BF-4CFC-8D01-F0121E95B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Lookup (Routing) on the Chord Ring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AEF9CD0-9A47-4E04-8A9D-850EDAFFF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3733800" cy="4675188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For now, assume every id has a node</a:t>
            </a:r>
          </a:p>
          <a:p>
            <a:r>
              <a:rPr lang="en-US" altLang="en-US" sz="2000"/>
              <a:t>Want to find the root node for “myfile.doc”</a:t>
            </a:r>
          </a:p>
          <a:p>
            <a:pPr lvl="1"/>
            <a:r>
              <a:rPr lang="en-US" altLang="en-US" sz="1800"/>
              <a:t>Find the node with id 57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Sufficient for each node with id i to know the IP address of the node with id (i+1)</a:t>
            </a:r>
          </a:p>
          <a:p>
            <a:pPr lvl="1"/>
            <a:r>
              <a:rPr lang="en-US" altLang="en-US" sz="1800"/>
              <a:t>Just follow the ring!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Problem: Need O(n) message/time complexity</a:t>
            </a:r>
          </a:p>
        </p:txBody>
      </p:sp>
      <p:sp>
        <p:nvSpPr>
          <p:cNvPr id="18438" name="Oval 4">
            <a:extLst>
              <a:ext uri="{FF2B5EF4-FFF2-40B4-BE49-F238E27FC236}">
                <a16:creationId xmlns:a16="http://schemas.microsoft.com/office/drawing/2014/main" id="{92D0FB96-ED29-44BD-A5BD-5C4EA60B4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676400"/>
            <a:ext cx="4267200" cy="403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7E8BB348-664B-4D3D-81CA-783271BEF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4478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8440" name="Text Box 11">
            <a:extLst>
              <a:ext uri="{FF2B5EF4-FFF2-40B4-BE49-F238E27FC236}">
                <a16:creationId xmlns:a16="http://schemas.microsoft.com/office/drawing/2014/main" id="{39CA63F6-B185-47E0-9EA1-9E1BCA02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76600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hash(“myfile.doc”) = 57</a:t>
            </a:r>
          </a:p>
        </p:txBody>
      </p:sp>
      <p:sp>
        <p:nvSpPr>
          <p:cNvPr id="18441" name="Freeform 12">
            <a:extLst>
              <a:ext uri="{FF2B5EF4-FFF2-40B4-BE49-F238E27FC236}">
                <a16:creationId xmlns:a16="http://schemas.microsoft.com/office/drawing/2014/main" id="{DA069A0B-560D-4FFD-A7F3-692847F964D8}"/>
              </a:ext>
            </a:extLst>
          </p:cNvPr>
          <p:cNvSpPr>
            <a:spLocks/>
          </p:cNvSpPr>
          <p:nvPr/>
        </p:nvSpPr>
        <p:spPr bwMode="auto">
          <a:xfrm>
            <a:off x="7416800" y="3581400"/>
            <a:ext cx="508000" cy="1676400"/>
          </a:xfrm>
          <a:custGeom>
            <a:avLst/>
            <a:gdLst>
              <a:gd name="T0" fmla="*/ 2147483647 w 320"/>
              <a:gd name="T1" fmla="*/ 0 h 1056"/>
              <a:gd name="T2" fmla="*/ 2147483647 w 320"/>
              <a:gd name="T3" fmla="*/ 2147483647 h 1056"/>
              <a:gd name="T4" fmla="*/ 2147483647 w 320"/>
              <a:gd name="T5" fmla="*/ 2147483647 h 1056"/>
              <a:gd name="T6" fmla="*/ 2147483647 w 320"/>
              <a:gd name="T7" fmla="*/ 2147483647 h 1056"/>
              <a:gd name="T8" fmla="*/ 2147483647 w 320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056"/>
              <a:gd name="T17" fmla="*/ 320 w 32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056">
                <a:moveTo>
                  <a:pt x="112" y="0"/>
                </a:moveTo>
                <a:cubicBezTo>
                  <a:pt x="216" y="48"/>
                  <a:pt x="320" y="96"/>
                  <a:pt x="304" y="192"/>
                </a:cubicBezTo>
                <a:cubicBezTo>
                  <a:pt x="288" y="288"/>
                  <a:pt x="32" y="496"/>
                  <a:pt x="16" y="576"/>
                </a:cubicBezTo>
                <a:cubicBezTo>
                  <a:pt x="0" y="656"/>
                  <a:pt x="192" y="592"/>
                  <a:pt x="208" y="672"/>
                </a:cubicBezTo>
                <a:cubicBezTo>
                  <a:pt x="224" y="752"/>
                  <a:pt x="128" y="992"/>
                  <a:pt x="112" y="1056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8442" name="Rectangle 14">
            <a:extLst>
              <a:ext uri="{FF2B5EF4-FFF2-40B4-BE49-F238E27FC236}">
                <a16:creationId xmlns:a16="http://schemas.microsoft.com/office/drawing/2014/main" id="{E12CC839-11AE-486D-82CB-8AEEC801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764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8443" name="Rectangle 15">
            <a:extLst>
              <a:ext uri="{FF2B5EF4-FFF2-40B4-BE49-F238E27FC236}">
                <a16:creationId xmlns:a16="http://schemas.microsoft.com/office/drawing/2014/main" id="{0BB66A66-C88D-41EC-A072-3E9E0520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098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18444" name="Rectangle 16">
            <a:extLst>
              <a:ext uri="{FF2B5EF4-FFF2-40B4-BE49-F238E27FC236}">
                <a16:creationId xmlns:a16="http://schemas.microsoft.com/office/drawing/2014/main" id="{9E73FA28-3A91-4BFC-AB2C-B9F3EC62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57</a:t>
            </a:r>
          </a:p>
        </p:txBody>
      </p:sp>
      <p:sp>
        <p:nvSpPr>
          <p:cNvPr id="18445" name="Freeform 17">
            <a:extLst>
              <a:ext uri="{FF2B5EF4-FFF2-40B4-BE49-F238E27FC236}">
                <a16:creationId xmlns:a16="http://schemas.microsoft.com/office/drawing/2014/main" id="{A5BBB078-D998-416B-BE4E-3928D8FB91DC}"/>
              </a:ext>
            </a:extLst>
          </p:cNvPr>
          <p:cNvSpPr>
            <a:spLocks/>
          </p:cNvSpPr>
          <p:nvPr/>
        </p:nvSpPr>
        <p:spPr bwMode="auto">
          <a:xfrm>
            <a:off x="7239000" y="1371600"/>
            <a:ext cx="1447800" cy="3200400"/>
          </a:xfrm>
          <a:custGeom>
            <a:avLst/>
            <a:gdLst>
              <a:gd name="T0" fmla="*/ 0 w 912"/>
              <a:gd name="T1" fmla="*/ 0 h 2016"/>
              <a:gd name="T2" fmla="*/ 2147483647 w 912"/>
              <a:gd name="T3" fmla="*/ 2147483647 h 2016"/>
              <a:gd name="T4" fmla="*/ 2147483647 w 912"/>
              <a:gd name="T5" fmla="*/ 2147483647 h 2016"/>
              <a:gd name="T6" fmla="*/ 2147483647 w 912"/>
              <a:gd name="T7" fmla="*/ 2147483647 h 201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016"/>
              <a:gd name="T14" fmla="*/ 912 w 912"/>
              <a:gd name="T15" fmla="*/ 2016 h 20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016">
                <a:moveTo>
                  <a:pt x="0" y="0"/>
                </a:moveTo>
                <a:cubicBezTo>
                  <a:pt x="312" y="116"/>
                  <a:pt x="624" y="232"/>
                  <a:pt x="768" y="432"/>
                </a:cubicBezTo>
                <a:cubicBezTo>
                  <a:pt x="912" y="632"/>
                  <a:pt x="864" y="936"/>
                  <a:pt x="864" y="1200"/>
                </a:cubicBezTo>
                <a:cubicBezTo>
                  <a:pt x="864" y="1464"/>
                  <a:pt x="816" y="1740"/>
                  <a:pt x="768" y="2016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098B7DD5-AACD-4B06-A68E-161D8F8F25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A10EF88-23C4-46BE-B7E4-1034AEE5468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4D931D05-A4AD-409B-81FC-D75BB69A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16514" name="Rectangle 2">
            <a:extLst>
              <a:ext uri="{FF2B5EF4-FFF2-40B4-BE49-F238E27FC236}">
                <a16:creationId xmlns:a16="http://schemas.microsoft.com/office/drawing/2014/main" id="{2D1601EA-F070-411A-8DC0-251462F9B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Lookup (Routing) on the Chord Ring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95AA99F-7106-4FA1-9A01-E618DDDCD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038600" cy="4675188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Assume every id has a node</a:t>
            </a:r>
          </a:p>
          <a:p>
            <a:r>
              <a:rPr lang="en-US" altLang="en-US" sz="2000">
                <a:solidFill>
                  <a:schemeClr val="hlink"/>
                </a:solidFill>
              </a:rPr>
              <a:t>Assume the ring size is 16</a:t>
            </a:r>
            <a:endParaRPr lang="en-US" altLang="en-US" sz="2000"/>
          </a:p>
          <a:p>
            <a:r>
              <a:rPr lang="en-US" altLang="en-US" sz="2000"/>
              <a:t>Maintain long-haul </a:t>
            </a:r>
            <a:r>
              <a:rPr lang="en-US" altLang="en-US" sz="2000">
                <a:solidFill>
                  <a:schemeClr val="hlink"/>
                </a:solidFill>
              </a:rPr>
              <a:t>pointers</a:t>
            </a:r>
          </a:p>
          <a:p>
            <a:pPr lvl="1"/>
            <a:r>
              <a:rPr lang="en-US" altLang="en-US" sz="1800"/>
              <a:t>Called routing tables or finger tables</a:t>
            </a:r>
          </a:p>
          <a:p>
            <a:r>
              <a:rPr lang="en-US" altLang="en-US" sz="2000"/>
              <a:t>Across 1/2 of the ring:</a:t>
            </a:r>
          </a:p>
          <a:p>
            <a:pPr lvl="1"/>
            <a:r>
              <a:rPr lang="en-US" altLang="en-US" sz="1800"/>
              <a:t>4+8 = 12</a:t>
            </a:r>
          </a:p>
          <a:p>
            <a:r>
              <a:rPr lang="en-US" altLang="en-US" sz="2000"/>
              <a:t>Across 1/4 of the ring:</a:t>
            </a:r>
          </a:p>
          <a:p>
            <a:pPr lvl="1"/>
            <a:r>
              <a:rPr lang="en-US" altLang="en-US" sz="1800"/>
              <a:t>4+4 = 8</a:t>
            </a:r>
          </a:p>
          <a:p>
            <a:r>
              <a:rPr lang="en-US" altLang="en-US" sz="2000"/>
              <a:t>Across 1/8 of the ring:</a:t>
            </a:r>
          </a:p>
          <a:p>
            <a:pPr lvl="1"/>
            <a:r>
              <a:rPr lang="en-US" altLang="en-US" sz="1800"/>
              <a:t>2+4 = 6</a:t>
            </a:r>
          </a:p>
          <a:p>
            <a:r>
              <a:rPr lang="en-US" altLang="en-US" sz="2000"/>
              <a:t>Across 1/16 of the ring:</a:t>
            </a:r>
          </a:p>
          <a:p>
            <a:pPr lvl="1"/>
            <a:r>
              <a:rPr lang="en-US" altLang="en-US" sz="1800"/>
              <a:t>1+4 = 5</a:t>
            </a:r>
          </a:p>
        </p:txBody>
      </p:sp>
      <p:sp>
        <p:nvSpPr>
          <p:cNvPr id="19462" name="Oval 4">
            <a:extLst>
              <a:ext uri="{FF2B5EF4-FFF2-40B4-BE49-F238E27FC236}">
                <a16:creationId xmlns:a16="http://schemas.microsoft.com/office/drawing/2014/main" id="{06B69A29-AE87-427B-9CCD-E8EEEE65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524000"/>
            <a:ext cx="4267200" cy="403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2CE982E1-2BF9-43E2-A099-36D62520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95400"/>
            <a:ext cx="6096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9464" name="Line 12">
            <a:extLst>
              <a:ext uri="{FF2B5EF4-FFF2-40B4-BE49-F238E27FC236}">
                <a16:creationId xmlns:a16="http://schemas.microsoft.com/office/drawing/2014/main" id="{5EB0C688-84C0-4E22-83D2-3EC4ED0D0A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1708150"/>
            <a:ext cx="533400" cy="3581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5" name="Rectangle 13">
            <a:extLst>
              <a:ext uri="{FF2B5EF4-FFF2-40B4-BE49-F238E27FC236}">
                <a16:creationId xmlns:a16="http://schemas.microsoft.com/office/drawing/2014/main" id="{D248CED9-1ADE-4FB9-8CCC-5B762407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7800"/>
            <a:ext cx="11430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12(=4+8)</a:t>
            </a:r>
          </a:p>
        </p:txBody>
      </p:sp>
      <p:sp>
        <p:nvSpPr>
          <p:cNvPr id="19466" name="Freeform 14">
            <a:extLst>
              <a:ext uri="{FF2B5EF4-FFF2-40B4-BE49-F238E27FC236}">
                <a16:creationId xmlns:a16="http://schemas.microsoft.com/office/drawing/2014/main" id="{AAA550FF-BCB3-418D-8C25-D314B250B070}"/>
              </a:ext>
            </a:extLst>
          </p:cNvPr>
          <p:cNvSpPr>
            <a:spLocks/>
          </p:cNvSpPr>
          <p:nvPr/>
        </p:nvSpPr>
        <p:spPr bwMode="auto">
          <a:xfrm>
            <a:off x="6394450" y="1676400"/>
            <a:ext cx="1138238" cy="2176463"/>
          </a:xfrm>
          <a:custGeom>
            <a:avLst/>
            <a:gdLst>
              <a:gd name="T0" fmla="*/ 2147483647 w 717"/>
              <a:gd name="T1" fmla="*/ 0 h 1371"/>
              <a:gd name="T2" fmla="*/ 2147483647 w 717"/>
              <a:gd name="T3" fmla="*/ 2147483647 h 1371"/>
              <a:gd name="T4" fmla="*/ 2147483647 w 717"/>
              <a:gd name="T5" fmla="*/ 2147483647 h 1371"/>
              <a:gd name="T6" fmla="*/ 0 60000 65536"/>
              <a:gd name="T7" fmla="*/ 0 60000 65536"/>
              <a:gd name="T8" fmla="*/ 0 60000 65536"/>
              <a:gd name="T9" fmla="*/ 0 w 717"/>
              <a:gd name="T10" fmla="*/ 0 h 1371"/>
              <a:gd name="T11" fmla="*/ 717 w 717"/>
              <a:gd name="T12" fmla="*/ 1371 h 13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7" h="1371">
                <a:moveTo>
                  <a:pt x="44" y="0"/>
                </a:moveTo>
                <a:cubicBezTo>
                  <a:pt x="0" y="436"/>
                  <a:pt x="28" y="876"/>
                  <a:pt x="140" y="1104"/>
                </a:cubicBezTo>
                <a:cubicBezTo>
                  <a:pt x="252" y="1332"/>
                  <a:pt x="597" y="1316"/>
                  <a:pt x="717" y="1371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7" name="Freeform 15">
            <a:extLst>
              <a:ext uri="{FF2B5EF4-FFF2-40B4-BE49-F238E27FC236}">
                <a16:creationId xmlns:a16="http://schemas.microsoft.com/office/drawing/2014/main" id="{B5F0BE36-D88E-427C-B03F-E77D03F39996}"/>
              </a:ext>
            </a:extLst>
          </p:cNvPr>
          <p:cNvSpPr>
            <a:spLocks/>
          </p:cNvSpPr>
          <p:nvPr/>
        </p:nvSpPr>
        <p:spPr bwMode="auto">
          <a:xfrm>
            <a:off x="6461125" y="1676400"/>
            <a:ext cx="1300163" cy="1397000"/>
          </a:xfrm>
          <a:custGeom>
            <a:avLst/>
            <a:gdLst>
              <a:gd name="T0" fmla="*/ 2147483647 w 819"/>
              <a:gd name="T1" fmla="*/ 0 h 880"/>
              <a:gd name="T2" fmla="*/ 2147483647 w 819"/>
              <a:gd name="T3" fmla="*/ 2147483647 h 880"/>
              <a:gd name="T4" fmla="*/ 2147483647 w 819"/>
              <a:gd name="T5" fmla="*/ 2147483647 h 880"/>
              <a:gd name="T6" fmla="*/ 0 60000 65536"/>
              <a:gd name="T7" fmla="*/ 0 60000 65536"/>
              <a:gd name="T8" fmla="*/ 0 60000 65536"/>
              <a:gd name="T9" fmla="*/ 0 w 819"/>
              <a:gd name="T10" fmla="*/ 0 h 880"/>
              <a:gd name="T11" fmla="*/ 819 w 819"/>
              <a:gd name="T12" fmla="*/ 880 h 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9" h="880">
                <a:moveTo>
                  <a:pt x="98" y="0"/>
                </a:moveTo>
                <a:cubicBezTo>
                  <a:pt x="102" y="127"/>
                  <a:pt x="0" y="642"/>
                  <a:pt x="120" y="761"/>
                </a:cubicBezTo>
                <a:cubicBezTo>
                  <a:pt x="240" y="880"/>
                  <a:pt x="674" y="723"/>
                  <a:pt x="819" y="713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8" name="Freeform 16">
            <a:extLst>
              <a:ext uri="{FF2B5EF4-FFF2-40B4-BE49-F238E27FC236}">
                <a16:creationId xmlns:a16="http://schemas.microsoft.com/office/drawing/2014/main" id="{3C1AF520-051F-419E-BAD7-B0E264C6EB0B}"/>
              </a:ext>
            </a:extLst>
          </p:cNvPr>
          <p:cNvSpPr>
            <a:spLocks/>
          </p:cNvSpPr>
          <p:nvPr/>
        </p:nvSpPr>
        <p:spPr bwMode="auto">
          <a:xfrm>
            <a:off x="6727825" y="1665288"/>
            <a:ext cx="630238" cy="584200"/>
          </a:xfrm>
          <a:custGeom>
            <a:avLst/>
            <a:gdLst>
              <a:gd name="T0" fmla="*/ 0 w 397"/>
              <a:gd name="T1" fmla="*/ 0 h 368"/>
              <a:gd name="T2" fmla="*/ 2147483647 w 397"/>
              <a:gd name="T3" fmla="*/ 2147483647 h 368"/>
              <a:gd name="T4" fmla="*/ 2147483647 w 397"/>
              <a:gd name="T5" fmla="*/ 2147483647 h 368"/>
              <a:gd name="T6" fmla="*/ 0 60000 65536"/>
              <a:gd name="T7" fmla="*/ 0 60000 65536"/>
              <a:gd name="T8" fmla="*/ 0 60000 65536"/>
              <a:gd name="T9" fmla="*/ 0 w 397"/>
              <a:gd name="T10" fmla="*/ 0 h 368"/>
              <a:gd name="T11" fmla="*/ 397 w 397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" h="368">
                <a:moveTo>
                  <a:pt x="0" y="0"/>
                </a:moveTo>
                <a:cubicBezTo>
                  <a:pt x="11" y="56"/>
                  <a:pt x="2" y="304"/>
                  <a:pt x="68" y="336"/>
                </a:cubicBezTo>
                <a:cubicBezTo>
                  <a:pt x="134" y="368"/>
                  <a:pt x="329" y="222"/>
                  <a:pt x="397" y="192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9" name="Rectangle 17">
            <a:extLst>
              <a:ext uri="{FF2B5EF4-FFF2-40B4-BE49-F238E27FC236}">
                <a16:creationId xmlns:a16="http://schemas.microsoft.com/office/drawing/2014/main" id="{50BE2123-EBDD-4BE5-8E8A-84291A66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81400"/>
            <a:ext cx="11430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8(=4+4)</a:t>
            </a:r>
          </a:p>
        </p:txBody>
      </p:sp>
      <p:sp>
        <p:nvSpPr>
          <p:cNvPr id="19470" name="Rectangle 18">
            <a:extLst>
              <a:ext uri="{FF2B5EF4-FFF2-40B4-BE49-F238E27FC236}">
                <a16:creationId xmlns:a16="http://schemas.microsoft.com/office/drawing/2014/main" id="{5DA798B7-EFDC-4DCB-B337-81D162604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86000"/>
            <a:ext cx="11430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6(=2+4)</a:t>
            </a:r>
          </a:p>
        </p:txBody>
      </p:sp>
      <p:sp>
        <p:nvSpPr>
          <p:cNvPr id="19471" name="Rectangle 19">
            <a:extLst>
              <a:ext uri="{FF2B5EF4-FFF2-40B4-BE49-F238E27FC236}">
                <a16:creationId xmlns:a16="http://schemas.microsoft.com/office/drawing/2014/main" id="{69CFC3AA-E216-4E7D-B828-1EE8D606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524000"/>
            <a:ext cx="11430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5(=1+4)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C5797EF6-BC47-4993-8AC4-FA2996212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EA15083-A768-4FB5-8740-D364B8D6B85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5" name="Footer Placeholder 4">
            <a:extLst>
              <a:ext uri="{FF2B5EF4-FFF2-40B4-BE49-F238E27FC236}">
                <a16:creationId xmlns:a16="http://schemas.microsoft.com/office/drawing/2014/main" id="{E54103A4-13BE-4B64-A0C8-9C9AB484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D040F089-CF64-423B-B2DC-C02203884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Roadmap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5817C996-AAB1-40EA-BAED-89CB0D069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7848600" cy="4675187"/>
          </a:xfrm>
        </p:spPr>
        <p:txBody>
          <a:bodyPr/>
          <a:lstStyle/>
          <a:p>
            <a:r>
              <a:rPr lang="en-US" altLang="en-US" dirty="0"/>
              <a:t>Chapter 2</a:t>
            </a:r>
            <a:r>
              <a:rPr lang="en-US" altLang="en-US" dirty="0" smtClean="0"/>
              <a:t> and Chapter 5 of textbook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Peer-to-peer systems 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5976985F-8AB6-43A0-A5BD-B45B9B0C7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50E52A4-4ED1-4855-AB47-61636A7BA90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00ACC415-04E6-4521-AC2E-E2E9FE34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52A7C3F0-057E-468F-8269-5B4530F7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867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6C71B3D0-73B4-47C6-BD23-2EDAEEA30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8046075-7747-45A9-91FE-6ABA504398A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29E13CEF-BE60-4999-95F0-8B76303F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22658" name="Rectangle 2">
            <a:extLst>
              <a:ext uri="{FF2B5EF4-FFF2-40B4-BE49-F238E27FC236}">
                <a16:creationId xmlns:a16="http://schemas.microsoft.com/office/drawing/2014/main" id="{34979C9E-D4CF-4983-8F87-1BCEAFDEA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Optimizations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33ABF64B-A8F8-44BB-92BC-2226B0AF5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049838"/>
          </a:xfrm>
        </p:spPr>
        <p:txBody>
          <a:bodyPr/>
          <a:lstStyle/>
          <a:p>
            <a:r>
              <a:rPr lang="en-US" altLang="en-US"/>
              <a:t>Successor tables</a:t>
            </a:r>
          </a:p>
          <a:p>
            <a:pPr lvl="1"/>
            <a:r>
              <a:rPr lang="en-US" altLang="en-US"/>
              <a:t>Pointers to k successors (clockwise) along the ring</a:t>
            </a:r>
          </a:p>
          <a:p>
            <a:pPr lvl="1"/>
            <a:r>
              <a:rPr lang="en-US" altLang="en-US"/>
              <a:t>Serves to make lookups more robust</a:t>
            </a:r>
          </a:p>
          <a:p>
            <a:pPr lvl="1"/>
            <a:r>
              <a:rPr lang="en-US" altLang="en-US"/>
              <a:t>Using only successor tables is already sufficient for robust (but inefficient) lookup</a:t>
            </a:r>
          </a:p>
          <a:p>
            <a:pPr lvl="1"/>
            <a:endParaRPr lang="en-US" altLang="en-US"/>
          </a:p>
          <a:p>
            <a:r>
              <a:rPr lang="en-US" altLang="en-US"/>
              <a:t>Replication</a:t>
            </a:r>
          </a:p>
          <a:p>
            <a:pPr lvl="1"/>
            <a:r>
              <a:rPr lang="en-US" altLang="en-US"/>
              <a:t>Each object make be replicated at r successors of the its root</a:t>
            </a:r>
          </a:p>
          <a:p>
            <a:pPr lvl="1"/>
            <a:r>
              <a:rPr lang="en-US" altLang="en-US"/>
              <a:t>Background regenerating technique to create new replicas if nodes leave/fail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E6228D21-8910-4501-BE2E-42BD887E2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8C0F579-6C65-4DE6-A754-1E89E124E2F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F5C65882-F00A-409F-B951-1BEB8DD3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18562" name="Rectangle 2">
            <a:extLst>
              <a:ext uri="{FF2B5EF4-FFF2-40B4-BE49-F238E27FC236}">
                <a16:creationId xmlns:a16="http://schemas.microsoft.com/office/drawing/2014/main" id="{0E6423FB-E40E-431B-8CB1-E111DF500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Node Join/Leaves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8A0EE9E-505A-4CE7-89C4-04F36EB9A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Also called node churn</a:t>
            </a:r>
          </a:p>
          <a:p>
            <a:endParaRPr lang="en-US" altLang="en-US"/>
          </a:p>
          <a:p>
            <a:r>
              <a:rPr lang="en-US" altLang="en-US"/>
              <a:t>Need to move objects around and also need to keep replication degree</a:t>
            </a:r>
          </a:p>
          <a:p>
            <a:endParaRPr lang="en-US" altLang="en-US"/>
          </a:p>
          <a:p>
            <a:r>
              <a:rPr lang="en-US" altLang="en-US"/>
              <a:t>Need to ensure the finger tables and successor tables are still correct</a:t>
            </a:r>
          </a:p>
          <a:p>
            <a:pPr lvl="1"/>
            <a:r>
              <a:rPr lang="en-US" altLang="en-US"/>
              <a:t>Done by a background stabilization process</a:t>
            </a:r>
          </a:p>
          <a:p>
            <a:pPr lvl="1"/>
            <a:r>
              <a:rPr lang="en-US" altLang="en-US"/>
              <a:t>Intuitively, under excessive churn, the tables will have incorrect contents</a:t>
            </a:r>
          </a:p>
          <a:p>
            <a:pPr lvl="1"/>
            <a:r>
              <a:rPr lang="en-US" altLang="en-US"/>
              <a:t>How much churn is excessive? A complex analysis…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D528A2A4-A642-4B4A-8E8D-132A56AD2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07400A6-1462-46EC-BFDD-95478594555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6809284C-E89F-4E3C-82B3-EA5FCA4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19586" name="Rectangle 2">
            <a:extLst>
              <a:ext uri="{FF2B5EF4-FFF2-40B4-BE49-F238E27FC236}">
                <a16:creationId xmlns:a16="http://schemas.microsoft.com/office/drawing/2014/main" id="{0DC045FD-95A9-4BE0-ADE9-8996E25A1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History Readings (Non-compulsory)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8FD38EA-97AF-4FEF-A1B3-0E0432FEA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Ion Stoica, Robert Morris, David Karger, M. Frans Kaashoek, and Hari Balakrishnan, </a:t>
            </a:r>
            <a:r>
              <a:rPr lang="en-US" altLang="en-US" i="1"/>
              <a:t>Chord: A Scalable Peer-to-peer Lookup Service for Internet Applications</a:t>
            </a:r>
            <a:r>
              <a:rPr lang="en-US" altLang="en-US"/>
              <a:t>, ACM SIGCOMM 2001, San Deigo, CA, August 2001, pp. 149-160. </a:t>
            </a:r>
          </a:p>
          <a:p>
            <a:endParaRPr lang="en-US" altLang="en-US"/>
          </a:p>
          <a:p>
            <a:r>
              <a:rPr lang="en-US" altLang="en-US"/>
              <a:t>David Liben-Nowell, Hari Balakrishnan, and David Karger, </a:t>
            </a:r>
            <a:r>
              <a:rPr lang="en-US" altLang="en-US" i="1"/>
              <a:t>Analysis of the Evolution of Peer-to-Peer Systems.</a:t>
            </a:r>
            <a:r>
              <a:rPr lang="en-US" altLang="en-US"/>
              <a:t> </a:t>
            </a:r>
            <a:r>
              <a:rPr lang="en-US" altLang="en-US" i="1"/>
              <a:t>ACM Conf. on Principles of Distributed Computing (PODC)</a:t>
            </a:r>
            <a:r>
              <a:rPr lang="en-US" altLang="en-US"/>
              <a:t>, Monterey, CA, July 2002.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494DF495-87BD-41AD-8B22-9E696CF9D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1C9EDA1-3D6E-4357-B88F-9F3693AE1D5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4715063A-BB21-4818-84A1-B8DDEBB9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EA85227C-7B1D-4DA9-B4A7-FED548866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CFD777C0-9993-4987-A03A-A6ABECC8D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8413"/>
            <a:ext cx="7848600" cy="4675187"/>
          </a:xfrm>
          <a:noFill/>
        </p:spPr>
        <p:txBody>
          <a:bodyPr/>
          <a:lstStyle/>
          <a:p>
            <a:r>
              <a:rPr lang="en-US" altLang="en-US"/>
              <a:t>Peer-to-peer systems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0D24E0C5-4089-491A-B31C-394C9E2A1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F66D9E6-4E2F-4608-86CF-A79F13766B3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8C26250F-3580-4380-B7F9-70C1183F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97058" name="Rectangle 2">
            <a:extLst>
              <a:ext uri="{FF2B5EF4-FFF2-40B4-BE49-F238E27FC236}">
                <a16:creationId xmlns:a16="http://schemas.microsoft.com/office/drawing/2014/main" id="{4C93B2FA-8841-4DF6-9B5E-C5B89D891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Peer-to-peer Systems Overview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C757F817-5E9A-4EB1-A5AE-FDA67692E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39813"/>
            <a:ext cx="7772400" cy="4675187"/>
          </a:xfrm>
        </p:spPr>
        <p:txBody>
          <a:bodyPr/>
          <a:lstStyle/>
          <a:p>
            <a:r>
              <a:rPr lang="en-US" altLang="en-US" dirty="0" smtClean="0"/>
              <a:t>First wave of research: Around 2000--2010</a:t>
            </a:r>
            <a:endParaRPr lang="en-US" altLang="en-US" dirty="0"/>
          </a:p>
          <a:p>
            <a:pPr lvl="1"/>
            <a:r>
              <a:rPr lang="en-US" altLang="en-US" dirty="0" smtClean="0"/>
              <a:t>File sharing </a:t>
            </a:r>
          </a:p>
          <a:p>
            <a:pPr lvl="1"/>
            <a:r>
              <a:rPr lang="en-US" altLang="en-US" dirty="0" smtClean="0"/>
              <a:t>Gnutella</a:t>
            </a:r>
            <a:r>
              <a:rPr lang="en-US" altLang="en-US" dirty="0"/>
              <a:t>, Napster, </a:t>
            </a:r>
            <a:r>
              <a:rPr lang="en-US" altLang="en-US" dirty="0" err="1" smtClean="0"/>
              <a:t>Bittorrent</a:t>
            </a:r>
            <a:endParaRPr lang="en-US" altLang="en-US" dirty="0"/>
          </a:p>
          <a:p>
            <a:pPr lvl="1"/>
            <a:r>
              <a:rPr lang="en-US" altLang="en-US" dirty="0" smtClean="0"/>
              <a:t>Some file sharing is illegal (i.e., copyright violation)</a:t>
            </a:r>
          </a:p>
          <a:p>
            <a:pPr lvl="1"/>
            <a:r>
              <a:rPr lang="en-US" altLang="en-US" dirty="0" smtClean="0"/>
              <a:t>Example legitimate usage scenarios: Game companies often use </a:t>
            </a:r>
            <a:r>
              <a:rPr lang="en-US" altLang="en-US" dirty="0" err="1" smtClean="0"/>
              <a:t>Bittorrent</a:t>
            </a:r>
            <a:r>
              <a:rPr lang="en-US" altLang="en-US" dirty="0" smtClean="0"/>
              <a:t> to disseminate updates for games (e.g., </a:t>
            </a:r>
            <a:r>
              <a:rPr lang="en-US" altLang="en-US" dirty="0" smtClean="0">
                <a:sym typeface="Symbol" panose="05050102010706020507" pitchFamily="18" charset="2"/>
              </a:rPr>
              <a:t>world </a:t>
            </a:r>
            <a:r>
              <a:rPr lang="en-US" altLang="en-US" dirty="0">
                <a:sym typeface="Symbol" panose="05050102010706020507" pitchFamily="18" charset="2"/>
              </a:rPr>
              <a:t>of </a:t>
            </a:r>
            <a:r>
              <a:rPr lang="en-US" altLang="en-US" dirty="0" err="1" smtClean="0">
                <a:sym typeface="Symbol" panose="05050102010706020507" pitchFamily="18" charset="2"/>
              </a:rPr>
              <a:t>warcraft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pPr lvl="3"/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 smtClean="0">
                <a:sym typeface="Symbol" panose="05050102010706020507" pitchFamily="18" charset="2"/>
              </a:rPr>
              <a:t>Second wave of research: Past few years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Permissionless blockchains and cryptocurrencies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Bitcoin, </a:t>
            </a:r>
            <a:r>
              <a:rPr lang="en-US" altLang="en-US" dirty="0" err="1" smtClean="0">
                <a:sym typeface="Symbol" panose="05050102010706020507" pitchFamily="18" charset="2"/>
              </a:rPr>
              <a:t>Ethereum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endParaRPr lang="en-US" altLang="en-US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3DFD4022-78AE-468A-B0FC-CA27A37C0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4BD6DBD-D4C9-4F1C-850D-31246D0E9E1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397A0888-519F-4927-B26C-DF14651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98082" name="Rectangle 2">
            <a:extLst>
              <a:ext uri="{FF2B5EF4-FFF2-40B4-BE49-F238E27FC236}">
                <a16:creationId xmlns:a16="http://schemas.microsoft.com/office/drawing/2014/main" id="{27FE14A3-B802-4730-85EE-518541064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What are p2p systems?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0C34C0D0-20BF-49F6-A395-4F92DEBEE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049838"/>
          </a:xfrm>
        </p:spPr>
        <p:txBody>
          <a:bodyPr/>
          <a:lstStyle/>
          <a:p>
            <a:r>
              <a:rPr lang="en-US" altLang="en-US"/>
              <a:t>No strict definition – but usually refers to systems where users contribute by serving other users</a:t>
            </a:r>
          </a:p>
          <a:p>
            <a:pPr lvl="1"/>
            <a:endParaRPr lang="en-US" altLang="en-US"/>
          </a:p>
          <a:p>
            <a:r>
              <a:rPr lang="en-US" altLang="en-US"/>
              <a:t>Traditionally most distributed systems have the client-server paradigm</a:t>
            </a:r>
          </a:p>
          <a:p>
            <a:pPr lvl="1"/>
            <a:r>
              <a:rPr lang="en-US" altLang="en-US"/>
              <a:t>Web servers, DNS servers, game servers, file servers</a:t>
            </a:r>
          </a:p>
          <a:p>
            <a:pPr lvl="1"/>
            <a:endParaRPr lang="en-US" altLang="en-US"/>
          </a:p>
          <a:p>
            <a:r>
              <a:rPr lang="en-US" altLang="en-US"/>
              <a:t>Advantage of client-server paradigm</a:t>
            </a:r>
          </a:p>
          <a:p>
            <a:pPr lvl="1"/>
            <a:r>
              <a:rPr lang="en-US" altLang="en-US"/>
              <a:t>Easier to build – lower complexity</a:t>
            </a:r>
          </a:p>
          <a:p>
            <a:pPr lvl="1"/>
            <a:r>
              <a:rPr lang="en-US" altLang="en-US"/>
              <a:t>Security easier to ensure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270A5E80-2C3C-417C-B47A-73C342E2E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94E577B-1DEB-43C2-A6CA-CB1921A525E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DBEDCAB4-6390-4FA8-B732-A759091D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99106" name="Rectangle 2">
            <a:extLst>
              <a:ext uri="{FF2B5EF4-FFF2-40B4-BE49-F238E27FC236}">
                <a16:creationId xmlns:a16="http://schemas.microsoft.com/office/drawing/2014/main" id="{26924778-75B5-40CB-B6D8-004422439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Motivation for p2p Systems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BB5D684-793A-4529-9EFD-26A39D87C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73638"/>
          </a:xfrm>
        </p:spPr>
        <p:txBody>
          <a:bodyPr/>
          <a:lstStyle/>
          <a:p>
            <a:r>
              <a:rPr lang="en-US" altLang="en-US" sz="2000" dirty="0"/>
              <a:t>File sharing 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Large </a:t>
            </a:r>
            <a:r>
              <a:rPr lang="en-US" altLang="en-US" sz="1800" dirty="0"/>
              <a:t>files to be shared among many users (e.g., </a:t>
            </a:r>
            <a:r>
              <a:rPr lang="en-US" altLang="en-US" sz="1800" dirty="0" smtClean="0"/>
              <a:t>software update)</a:t>
            </a:r>
            <a:endParaRPr lang="en-US" altLang="en-US" sz="1800" dirty="0"/>
          </a:p>
          <a:p>
            <a:pPr lvl="2"/>
            <a:endParaRPr lang="en-US" altLang="en-US" sz="1600" dirty="0"/>
          </a:p>
          <a:p>
            <a:r>
              <a:rPr lang="en-US" altLang="en-US" sz="2000" dirty="0"/>
              <a:t>Client-server paradigm requires</a:t>
            </a:r>
          </a:p>
          <a:p>
            <a:pPr lvl="1"/>
            <a:r>
              <a:rPr lang="en-US" altLang="en-US" sz="1800" dirty="0"/>
              <a:t>Powerful/dedicated  servers – nobody wants to pay for that</a:t>
            </a:r>
          </a:p>
          <a:p>
            <a:pPr lvl="1"/>
            <a:r>
              <a:rPr lang="en-US" altLang="en-US" sz="1800" dirty="0"/>
              <a:t>Need to buy more servers if more clients come</a:t>
            </a:r>
          </a:p>
          <a:p>
            <a:pPr lvl="1"/>
            <a:r>
              <a:rPr lang="en-US" altLang="en-US" sz="1800" dirty="0"/>
              <a:t>High-bandwidth internet connection – nobody wants to pay that</a:t>
            </a:r>
          </a:p>
          <a:p>
            <a:pPr lvl="1"/>
            <a:endParaRPr lang="en-US" altLang="en-US" sz="1800" dirty="0"/>
          </a:p>
          <a:p>
            <a:r>
              <a:rPr lang="en-US" altLang="en-US" sz="2000" dirty="0"/>
              <a:t>P2p system</a:t>
            </a:r>
          </a:p>
          <a:p>
            <a:pPr lvl="1"/>
            <a:r>
              <a:rPr lang="en-US" altLang="en-US" sz="1800" dirty="0"/>
              <a:t>Clients will help share the file with other clients</a:t>
            </a:r>
          </a:p>
          <a:p>
            <a:pPr lvl="1"/>
            <a:r>
              <a:rPr lang="en-US" altLang="en-US" sz="1800" dirty="0"/>
              <a:t>Small number of servers or no server at all</a:t>
            </a:r>
          </a:p>
          <a:p>
            <a:pPr lvl="1"/>
            <a:r>
              <a:rPr lang="en-US" altLang="en-US" sz="1800" dirty="0"/>
              <a:t>System scales automatically!</a:t>
            </a:r>
          </a:p>
          <a:p>
            <a:pPr lvl="1"/>
            <a:r>
              <a:rPr lang="en-US" altLang="en-US" sz="1800" dirty="0"/>
              <a:t>No single point of failure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270A5E80-2C3C-417C-B47A-73C342E2E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94E577B-1DEB-43C2-A6CA-CB1921A525E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DBEDCAB4-6390-4FA8-B732-A759091D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199106" name="Rectangle 2">
            <a:extLst>
              <a:ext uri="{FF2B5EF4-FFF2-40B4-BE49-F238E27FC236}">
                <a16:creationId xmlns:a16="http://schemas.microsoft.com/office/drawing/2014/main" id="{26924778-75B5-40CB-B6D8-004422439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Motivation for p2p Systems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BB5D684-793A-4529-9EFD-26A39D87C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73638"/>
          </a:xfrm>
        </p:spPr>
        <p:txBody>
          <a:bodyPr/>
          <a:lstStyle/>
          <a:p>
            <a:r>
              <a:rPr lang="en-US" altLang="en-US" sz="2000" dirty="0" smtClean="0"/>
              <a:t>Permissionless blockchains and cryptocurrencies</a:t>
            </a:r>
          </a:p>
          <a:p>
            <a:pPr lvl="1"/>
            <a:r>
              <a:rPr lang="en-US" altLang="en-US" sz="1800" dirty="0" smtClean="0"/>
              <a:t>Want to maintain a shared, public, trusted distributed ledger</a:t>
            </a:r>
            <a:endParaRPr lang="en-US" altLang="en-US" sz="1800" dirty="0"/>
          </a:p>
          <a:p>
            <a:pPr lvl="2"/>
            <a:endParaRPr lang="en-US" altLang="en-US" sz="1600" dirty="0"/>
          </a:p>
          <a:p>
            <a:r>
              <a:rPr lang="en-US" altLang="en-US" sz="2000" dirty="0"/>
              <a:t>Client-server </a:t>
            </a:r>
            <a:r>
              <a:rPr lang="en-US" altLang="en-US" sz="2000" dirty="0" smtClean="0"/>
              <a:t>paradigm</a:t>
            </a:r>
            <a:endParaRPr lang="en-US" altLang="en-US" sz="2000" dirty="0"/>
          </a:p>
          <a:p>
            <a:pPr lvl="1"/>
            <a:r>
              <a:rPr lang="en-US" altLang="en-US" sz="1800" dirty="0" smtClean="0"/>
              <a:t>Users need to trust that the server is not malicious</a:t>
            </a:r>
          </a:p>
          <a:p>
            <a:pPr lvl="1"/>
            <a:r>
              <a:rPr lang="en-US" altLang="en-US" sz="1800" dirty="0" smtClean="0"/>
              <a:t>Users need to trust that the system admin is not bribed</a:t>
            </a:r>
          </a:p>
          <a:p>
            <a:pPr lvl="1"/>
            <a:r>
              <a:rPr lang="en-US" altLang="en-US" sz="1800" dirty="0" smtClean="0"/>
              <a:t>Users need to trust that the service won’t be compromised</a:t>
            </a:r>
            <a:endParaRPr lang="en-US" altLang="en-US" sz="1800" dirty="0"/>
          </a:p>
          <a:p>
            <a:pPr lvl="1"/>
            <a:r>
              <a:rPr lang="en-US" altLang="en-US" sz="1800" dirty="0" smtClean="0"/>
              <a:t>Users need to trust …</a:t>
            </a:r>
          </a:p>
          <a:p>
            <a:pPr lvl="1"/>
            <a:endParaRPr lang="en-US" altLang="en-US" sz="1800" dirty="0"/>
          </a:p>
          <a:p>
            <a:r>
              <a:rPr lang="en-US" altLang="en-US" sz="2000" dirty="0"/>
              <a:t>P2p </a:t>
            </a:r>
            <a:r>
              <a:rPr lang="en-US" altLang="en-US" sz="2000" dirty="0" smtClean="0"/>
              <a:t>system gives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decentralization</a:t>
            </a:r>
            <a:r>
              <a:rPr lang="en-US" altLang="en-US" sz="2000" dirty="0" smtClean="0"/>
              <a:t> </a:t>
            </a:r>
          </a:p>
          <a:p>
            <a:pPr lvl="1"/>
            <a:r>
              <a:rPr lang="en-US" altLang="en-US" sz="1600" dirty="0"/>
              <a:t>Users need to </a:t>
            </a:r>
            <a:r>
              <a:rPr lang="en-US" altLang="en-US" sz="1600" dirty="0" smtClean="0"/>
              <a:t>trust </a:t>
            </a:r>
            <a:r>
              <a:rPr lang="en-US" altLang="en-US" sz="1600" dirty="0"/>
              <a:t>that </a:t>
            </a:r>
            <a:r>
              <a:rPr lang="en-US" altLang="en-US" sz="1600" dirty="0" smtClean="0">
                <a:solidFill>
                  <a:srgbClr val="FF0000"/>
                </a:solidFill>
              </a:rPr>
              <a:t>the majority of the nodes</a:t>
            </a:r>
            <a:r>
              <a:rPr lang="en-US" altLang="en-US" sz="1600" dirty="0" smtClean="0"/>
              <a:t> are not </a:t>
            </a:r>
            <a:r>
              <a:rPr lang="en-US" altLang="en-US" sz="1600" dirty="0"/>
              <a:t>malicious</a:t>
            </a:r>
          </a:p>
          <a:p>
            <a:pPr lvl="1"/>
            <a:r>
              <a:rPr lang="en-US" altLang="en-US" sz="1600" dirty="0" smtClean="0"/>
              <a:t>…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02142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00DB0945-0E98-462C-864E-870B1C6C4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BFEBD3E-13E8-46A4-8082-A2BAF109DC2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59D491A8-4FBD-44DF-9E24-C7B1BB63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6274" name="Rectangle 2">
            <a:extLst>
              <a:ext uri="{FF2B5EF4-FFF2-40B4-BE49-F238E27FC236}">
                <a16:creationId xmlns:a16="http://schemas.microsoft.com/office/drawing/2014/main" id="{6AD174BD-DEB6-4C79-9D9A-23A436D23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Motivation for P2p Systems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27F889EC-C859-4117-9FCC-40A60074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516438"/>
          </a:xfrm>
        </p:spPr>
        <p:txBody>
          <a:bodyPr/>
          <a:lstStyle/>
          <a:p>
            <a:r>
              <a:rPr lang="en-US" altLang="en-US" dirty="0"/>
              <a:t>Many other applications can benefit from p2p paradigm</a:t>
            </a:r>
          </a:p>
          <a:p>
            <a:pPr lvl="1"/>
            <a:r>
              <a:rPr lang="en-US" altLang="en-US" dirty="0"/>
              <a:t>Application-level multicast is already p2p</a:t>
            </a:r>
          </a:p>
          <a:p>
            <a:pPr lvl="1"/>
            <a:r>
              <a:rPr lang="en-US" altLang="en-US" dirty="0" smtClean="0"/>
              <a:t>p2p </a:t>
            </a:r>
            <a:r>
              <a:rPr lang="en-US" altLang="en-US" dirty="0"/>
              <a:t>games </a:t>
            </a:r>
            <a:endParaRPr lang="en-US" altLang="en-US" dirty="0" smtClean="0"/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2p naming </a:t>
            </a:r>
            <a:r>
              <a:rPr lang="en-US" altLang="en-US" dirty="0"/>
              <a:t>service </a:t>
            </a:r>
            <a:r>
              <a:rPr lang="en-US" altLang="en-US" dirty="0" smtClean="0"/>
              <a:t>(in </a:t>
            </a:r>
            <a:r>
              <a:rPr lang="en-US" altLang="en-US" dirty="0"/>
              <a:t>place of DNS)</a:t>
            </a:r>
          </a:p>
          <a:p>
            <a:pPr lvl="1"/>
            <a:r>
              <a:rPr lang="en-US" altLang="en-US" dirty="0" smtClean="0"/>
              <a:t>p2p </a:t>
            </a:r>
            <a:r>
              <a:rPr lang="en-US" altLang="en-US" dirty="0"/>
              <a:t>search </a:t>
            </a:r>
            <a:r>
              <a:rPr lang="en-US" altLang="en-US" dirty="0" smtClean="0"/>
              <a:t>engine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We will mainly use p2p file sharing as a simple example in this module to illustrate p2p designs</a:t>
            </a:r>
          </a:p>
          <a:p>
            <a:pPr lvl="1"/>
            <a:r>
              <a:rPr lang="en-US" altLang="en-US" dirty="0" smtClean="0"/>
              <a:t>Blockchains and cryptocurrencies are more complex, and are covered in other modules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6B5CDB0B-1037-436B-AB5A-3D2A74CE93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4CCE41E-D21A-4364-BBE2-E40B4F69F77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A8E9D2CD-07B7-4498-BA7E-D05264DD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0130" name="Rectangle 2">
            <a:extLst>
              <a:ext uri="{FF2B5EF4-FFF2-40B4-BE49-F238E27FC236}">
                <a16:creationId xmlns:a16="http://schemas.microsoft.com/office/drawing/2014/main" id="{0787BE75-0880-40D2-9CA5-D497CE7EF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A Deeper Look at P2p File Sharing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EDE0B68-7910-4ACF-B6C0-2C7489DAF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53000"/>
          </a:xfrm>
        </p:spPr>
        <p:txBody>
          <a:bodyPr/>
          <a:lstStyle/>
          <a:p>
            <a:r>
              <a:rPr lang="en-US" altLang="en-US"/>
              <a:t>Similar as a file system</a:t>
            </a:r>
          </a:p>
          <a:p>
            <a:pPr lvl="1"/>
            <a:r>
              <a:rPr lang="en-US" altLang="en-US"/>
              <a:t>Some number of files</a:t>
            </a:r>
          </a:p>
          <a:p>
            <a:pPr lvl="1"/>
            <a:r>
              <a:rPr lang="en-US" altLang="en-US"/>
              <a:t>Some number of peer nodes</a:t>
            </a:r>
          </a:p>
          <a:p>
            <a:pPr lvl="1"/>
            <a:r>
              <a:rPr lang="en-US" altLang="en-US"/>
              <a:t>A file can be stored on some peer nodes</a:t>
            </a:r>
          </a:p>
          <a:p>
            <a:pPr lvl="1"/>
            <a:endParaRPr lang="en-US" altLang="en-US"/>
          </a:p>
          <a:p>
            <a:r>
              <a:rPr lang="en-US" altLang="en-US"/>
              <a:t>To retrieve a file</a:t>
            </a:r>
          </a:p>
          <a:p>
            <a:pPr lvl="1"/>
            <a:r>
              <a:rPr lang="en-US" altLang="en-US"/>
              <a:t>Find the peer storing the file</a:t>
            </a:r>
          </a:p>
          <a:p>
            <a:pPr lvl="1"/>
            <a:r>
              <a:rPr lang="en-US" altLang="en-US"/>
              <a:t>Contact that peer and retrieve the file 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Finding that peer is the key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3C218B4-29F7-4097-8259-94279DA21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AE9E80D-AD62-4E85-8B10-ED55C1EF668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501350F3-5C80-45E2-A516-0DBBD332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201154" name="Rectangle 2">
            <a:extLst>
              <a:ext uri="{FF2B5EF4-FFF2-40B4-BE49-F238E27FC236}">
                <a16:creationId xmlns:a16="http://schemas.microsoft.com/office/drawing/2014/main" id="{0D75B215-170C-4CCC-9A61-561AFC8CC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Unstructured P2p File Sharing: Design 1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DFEB65D6-DCC1-4F01-9AD5-0B2B9C187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675188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Use a central directory server</a:t>
            </a:r>
          </a:p>
          <a:p>
            <a:pPr lvl="1"/>
            <a:r>
              <a:rPr lang="en-US" altLang="en-US" sz="1800"/>
              <a:t>Directory server knows all peers and all files (but don’t store the files)</a:t>
            </a:r>
          </a:p>
          <a:p>
            <a:pPr lvl="2"/>
            <a:endParaRPr lang="en-US" altLang="en-US" sz="1600"/>
          </a:p>
          <a:p>
            <a:r>
              <a:rPr lang="en-US" altLang="en-US" sz="2000"/>
              <a:t>File insertion: </a:t>
            </a:r>
          </a:p>
          <a:p>
            <a:pPr lvl="1"/>
            <a:r>
              <a:rPr lang="en-US" altLang="en-US" sz="1800"/>
              <a:t>Contact the server to get a random subset of the peers</a:t>
            </a:r>
          </a:p>
          <a:p>
            <a:pPr lvl="1"/>
            <a:r>
              <a:rPr lang="en-US" altLang="en-US" sz="1800"/>
              <a:t>Send files to those peers</a:t>
            </a:r>
          </a:p>
          <a:p>
            <a:pPr lvl="1"/>
            <a:r>
              <a:rPr lang="en-US" altLang="en-US" sz="1800"/>
              <a:t>Tell the server the file is on those peers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File lookup:</a:t>
            </a:r>
          </a:p>
          <a:p>
            <a:pPr lvl="1"/>
            <a:r>
              <a:rPr lang="en-US" altLang="en-US" sz="1800"/>
              <a:t>Contact the server to get the list of peers having the file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Pros: Simplicity</a:t>
            </a:r>
          </a:p>
          <a:p>
            <a:r>
              <a:rPr lang="en-US" altLang="en-US" sz="2000"/>
              <a:t>Cons: Server can still be overloaded – a half-way solution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1862</Words>
  <Application>Microsoft Office PowerPoint</Application>
  <PresentationFormat>Letter Paper (8.5x11 in)</PresentationFormat>
  <Paragraphs>307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宋体</vt:lpstr>
      <vt:lpstr>Arial</vt:lpstr>
      <vt:lpstr>Symbol</vt:lpstr>
      <vt:lpstr>Times New Roman</vt:lpstr>
      <vt:lpstr>Wingdings</vt:lpstr>
      <vt:lpstr>cstemplate</vt:lpstr>
      <vt:lpstr>CS5223 Distributed Systems</vt:lpstr>
      <vt:lpstr>Roadmap</vt:lpstr>
      <vt:lpstr>Peer-to-peer Systems Overview</vt:lpstr>
      <vt:lpstr>What are p2p systems?</vt:lpstr>
      <vt:lpstr>Motivation for p2p Systems</vt:lpstr>
      <vt:lpstr>Motivation for p2p Systems</vt:lpstr>
      <vt:lpstr>Motivation for P2p Systems</vt:lpstr>
      <vt:lpstr>A Deeper Look at P2p File Sharing</vt:lpstr>
      <vt:lpstr>Unstructured P2p File Sharing: Design 1</vt:lpstr>
      <vt:lpstr>Unstructured P2p File Sharing: Design 2</vt:lpstr>
      <vt:lpstr>Unstructured P2p File Sharing: Design 2</vt:lpstr>
      <vt:lpstr>Unstructured P2p File Sharing: Design 3</vt:lpstr>
      <vt:lpstr>Unstructured P2p File Sharing: Design 3</vt:lpstr>
      <vt:lpstr>Unstructured P2p File Sharing: Design 4</vt:lpstr>
      <vt:lpstr>DHT: Structured P2p File Sharing</vt:lpstr>
      <vt:lpstr>The Chord Ring</vt:lpstr>
      <vt:lpstr>Consistent Hashing</vt:lpstr>
      <vt:lpstr>Lookup (Routing) on the Chord Ring</vt:lpstr>
      <vt:lpstr>Lookup (Routing) on the Chord Ring</vt:lpstr>
      <vt:lpstr>PowerPoint Presentation</vt:lpstr>
      <vt:lpstr>Optimizations</vt:lpstr>
      <vt:lpstr>Node Join/Leaves</vt:lpstr>
      <vt:lpstr>History Readings (Non-compulsory)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2011-10-20T04:21:15Z</dcterms:created>
  <dcterms:modified xsi:type="dcterms:W3CDTF">2020-10-14T06:20:56Z</dcterms:modified>
</cp:coreProperties>
</file>