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Helvetica"/>
      </a:defRPr>
    </a:lvl1pPr>
    <a:lvl2pPr marL="0" marR="0" indent="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Helvetica"/>
      </a:defRPr>
    </a:lvl2pPr>
    <a:lvl3pPr marL="0" marR="0" indent="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Helvetica"/>
      </a:defRPr>
    </a:lvl3pPr>
    <a:lvl4pPr marL="0" marR="0" indent="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Helvetica"/>
      </a:defRPr>
    </a:lvl4pPr>
    <a:lvl5pPr marL="0" marR="0" indent="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Helvetica"/>
      </a:defRPr>
    </a:lvl5pPr>
    <a:lvl6pPr marL="0" marR="0" indent="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Helvetica"/>
      </a:defRPr>
    </a:lvl6pPr>
    <a:lvl7pPr marL="0" marR="0" indent="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Helvetica"/>
      </a:defRPr>
    </a:lvl7pPr>
    <a:lvl8pPr marL="0" marR="0" indent="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Helvetica"/>
      </a:defRPr>
    </a:lvl8pPr>
    <a:lvl9pPr marL="0" marR="0" indent="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lvl1pPr>
              <a:defRPr>
                <a:solidFill>
                  <a:srgbClr val="FFFFFF"/>
                </a:solidFill>
                <a:latin typeface="Arial"/>
                <a:ea typeface="Arial"/>
                <a:cs typeface="Arial"/>
                <a:sym typeface="Arial"/>
              </a:defRPr>
            </a:lvl1pPr>
          </a:lstStyle>
          <a:p>
            <a:pPr/>
            <a:r>
              <a:t>feel free to change background colors &amp; text boxes and use sections for difference purposes!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3291840" y="10226040"/>
            <a:ext cx="37307522" cy="7056123"/>
          </a:xfrm>
          <a:prstGeom prst="rect">
            <a:avLst/>
          </a:prstGeom>
        </p:spPr>
        <p:txBody>
          <a:bodyPr/>
          <a:lstStyle/>
          <a:p>
            <a:pPr/>
            <a:r>
              <a:t>Title Text</a:t>
            </a:r>
          </a:p>
        </p:txBody>
      </p:sp>
      <p:sp>
        <p:nvSpPr>
          <p:cNvPr id="12" name="Body Level One…"/>
          <p:cNvSpPr txBox="1"/>
          <p:nvPr>
            <p:ph type="body" sz="quarter" idx="1"/>
          </p:nvPr>
        </p:nvSpPr>
        <p:spPr>
          <a:xfrm>
            <a:off x="6583680" y="18653760"/>
            <a:ext cx="30723840" cy="8412482"/>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3467101" y="21153121"/>
            <a:ext cx="37307525" cy="6537961"/>
          </a:xfrm>
          <a:prstGeom prst="rect">
            <a:avLst/>
          </a:prstGeom>
        </p:spPr>
        <p:txBody>
          <a:bodyPr anchor="t"/>
          <a:lstStyle>
            <a:lvl1pPr algn="l">
              <a:defRPr b="1" cap="all" sz="19200"/>
            </a:lvl1pPr>
          </a:lstStyle>
          <a:p>
            <a:pPr/>
            <a:r>
              <a:t>Title Text</a:t>
            </a:r>
          </a:p>
        </p:txBody>
      </p:sp>
      <p:sp>
        <p:nvSpPr>
          <p:cNvPr id="30" name="Body Level One…"/>
          <p:cNvSpPr txBox="1"/>
          <p:nvPr>
            <p:ph type="body" sz="quarter" idx="1"/>
          </p:nvPr>
        </p:nvSpPr>
        <p:spPr>
          <a:xfrm>
            <a:off x="3467101" y="13952224"/>
            <a:ext cx="37307525" cy="7200900"/>
          </a:xfrm>
          <a:prstGeom prst="rect">
            <a:avLst/>
          </a:prstGeom>
        </p:spPr>
        <p:txBody>
          <a:bodyPr anchor="b"/>
          <a:lstStyle>
            <a:lvl1pPr marL="0" indent="0">
              <a:spcBef>
                <a:spcPts val="2300"/>
              </a:spcBef>
              <a:buSzTx/>
              <a:buFontTx/>
              <a:buNone/>
              <a:defRPr sz="9600">
                <a:solidFill>
                  <a:srgbClr val="888888"/>
                </a:solidFill>
              </a:defRPr>
            </a:lvl1pPr>
            <a:lvl2pPr marL="0" indent="0">
              <a:spcBef>
                <a:spcPts val="2300"/>
              </a:spcBef>
              <a:buSzTx/>
              <a:buFontTx/>
              <a:buNone/>
              <a:defRPr sz="9600">
                <a:solidFill>
                  <a:srgbClr val="888888"/>
                </a:solidFill>
              </a:defRPr>
            </a:lvl2pPr>
            <a:lvl3pPr marL="0" indent="0">
              <a:spcBef>
                <a:spcPts val="2300"/>
              </a:spcBef>
              <a:buSzTx/>
              <a:buFontTx/>
              <a:buNone/>
              <a:defRPr sz="9600">
                <a:solidFill>
                  <a:srgbClr val="888888"/>
                </a:solidFill>
              </a:defRPr>
            </a:lvl3pPr>
            <a:lvl4pPr marL="0" indent="0">
              <a:spcBef>
                <a:spcPts val="2300"/>
              </a:spcBef>
              <a:buSzTx/>
              <a:buFontTx/>
              <a:buNone/>
              <a:defRPr sz="9600">
                <a:solidFill>
                  <a:srgbClr val="888888"/>
                </a:solidFill>
              </a:defRPr>
            </a:lvl4pPr>
            <a:lvl5pPr marL="0" indent="0">
              <a:spcBef>
                <a:spcPts val="2300"/>
              </a:spcBef>
              <a:buSzTx/>
              <a:buFontTx/>
              <a:buNone/>
              <a:defRPr sz="96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idx="1"/>
          </p:nvPr>
        </p:nvSpPr>
        <p:spPr>
          <a:xfrm>
            <a:off x="10530840" y="36865560"/>
            <a:ext cx="94442280" cy="104279701"/>
          </a:xfrm>
          <a:prstGeom prst="rect">
            <a:avLst/>
          </a:prstGeom>
        </p:spPr>
        <p:txBody>
          <a:bodyPr/>
          <a:lstStyle>
            <a:lvl1pPr>
              <a:spcBef>
                <a:spcPts val="3200"/>
              </a:spcBef>
              <a:defRPr sz="13400"/>
            </a:lvl1pPr>
            <a:lvl2pPr marL="3792770" indent="-1598212">
              <a:spcBef>
                <a:spcPts val="3200"/>
              </a:spcBef>
              <a:defRPr sz="13400"/>
            </a:lvl2pPr>
            <a:lvl3pPr marL="5920740" indent="-1531620">
              <a:spcBef>
                <a:spcPts val="3200"/>
              </a:spcBef>
              <a:defRPr sz="13400"/>
            </a:lvl3pPr>
            <a:lvl4pPr marL="8293395" indent="-1709715">
              <a:spcBef>
                <a:spcPts val="3200"/>
              </a:spcBef>
              <a:defRPr sz="13400"/>
            </a:lvl4pPr>
            <a:lvl5pPr marL="10487955" indent="-1709715">
              <a:spcBef>
                <a:spcPts val="3200"/>
              </a:spcBef>
              <a:defRPr sz="134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2194560" y="7368540"/>
            <a:ext cx="19392902" cy="3070860"/>
          </a:xfrm>
          <a:prstGeom prst="rect">
            <a:avLst/>
          </a:prstGeom>
        </p:spPr>
        <p:txBody>
          <a:bodyPr anchor="b"/>
          <a:lstStyle>
            <a:lvl1pPr marL="0" indent="0">
              <a:spcBef>
                <a:spcPts val="2700"/>
              </a:spcBef>
              <a:buSzTx/>
              <a:buFontTx/>
              <a:buNone/>
              <a:defRPr b="1" sz="11500"/>
            </a:lvl1pPr>
            <a:lvl2pPr marL="0" indent="0">
              <a:spcBef>
                <a:spcPts val="2700"/>
              </a:spcBef>
              <a:buSzTx/>
              <a:buFontTx/>
              <a:buNone/>
              <a:defRPr b="1" sz="11500"/>
            </a:lvl2pPr>
            <a:lvl3pPr marL="0" indent="0">
              <a:spcBef>
                <a:spcPts val="2700"/>
              </a:spcBef>
              <a:buSzTx/>
              <a:buFontTx/>
              <a:buNone/>
              <a:defRPr b="1" sz="11500"/>
            </a:lvl3pPr>
            <a:lvl4pPr marL="0" indent="0">
              <a:spcBef>
                <a:spcPts val="2700"/>
              </a:spcBef>
              <a:buSzTx/>
              <a:buFontTx/>
              <a:buNone/>
              <a:defRPr b="1" sz="11500"/>
            </a:lvl4pPr>
            <a:lvl5pPr marL="0" indent="0">
              <a:spcBef>
                <a:spcPts val="2700"/>
              </a:spcBef>
              <a:buSzTx/>
              <a:buFontTx/>
              <a:buNone/>
              <a:defRPr b="1" sz="115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22296121" y="7368540"/>
            <a:ext cx="19400520" cy="3070860"/>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2194561" y="1310638"/>
            <a:ext cx="14439905" cy="5577844"/>
          </a:xfrm>
          <a:prstGeom prst="rect">
            <a:avLst/>
          </a:prstGeom>
        </p:spPr>
        <p:txBody>
          <a:bodyPr anchor="b"/>
          <a:lstStyle>
            <a:lvl1pPr algn="l">
              <a:defRPr b="1" sz="9600"/>
            </a:lvl1pPr>
          </a:lstStyle>
          <a:p>
            <a:pPr/>
            <a:r>
              <a:t>Title Text</a:t>
            </a:r>
          </a:p>
        </p:txBody>
      </p:sp>
      <p:sp>
        <p:nvSpPr>
          <p:cNvPr id="73" name="Body Level One…"/>
          <p:cNvSpPr txBox="1"/>
          <p:nvPr>
            <p:ph type="body" idx="1"/>
          </p:nvPr>
        </p:nvSpPr>
        <p:spPr>
          <a:xfrm>
            <a:off x="17160239" y="1310641"/>
            <a:ext cx="24536402" cy="2809494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21"/>
          </p:nvPr>
        </p:nvSpPr>
        <p:spPr>
          <a:xfrm>
            <a:off x="2194563" y="6888481"/>
            <a:ext cx="14439902" cy="22517105"/>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602981" y="23042880"/>
            <a:ext cx="26334725" cy="2720344"/>
          </a:xfrm>
          <a:prstGeom prst="rect">
            <a:avLst/>
          </a:prstGeom>
        </p:spPr>
        <p:txBody>
          <a:bodyPr anchor="b"/>
          <a:lstStyle>
            <a:lvl1pPr algn="l">
              <a:defRPr b="1" sz="9600"/>
            </a:lvl1pPr>
          </a:lstStyle>
          <a:p>
            <a:pPr/>
            <a:r>
              <a:t>Title Text</a:t>
            </a:r>
          </a:p>
        </p:txBody>
      </p:sp>
      <p:sp>
        <p:nvSpPr>
          <p:cNvPr id="83" name="Picture Placeholder 2"/>
          <p:cNvSpPr/>
          <p:nvPr>
            <p:ph type="pic" sz="half" idx="21"/>
          </p:nvPr>
        </p:nvSpPr>
        <p:spPr>
          <a:xfrm>
            <a:off x="8602981" y="2941320"/>
            <a:ext cx="26334725" cy="19751040"/>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8602981" y="25763221"/>
            <a:ext cx="26334725" cy="3863340"/>
          </a:xfrm>
          <a:prstGeom prst="rect">
            <a:avLst/>
          </a:prstGeom>
        </p:spPr>
        <p:txBody>
          <a:bodyPr/>
          <a:lstStyle>
            <a:lvl1pPr marL="0" indent="0">
              <a:spcBef>
                <a:spcPts val="1600"/>
              </a:spcBef>
              <a:buSzTx/>
              <a:buFontTx/>
              <a:buNone/>
              <a:defRPr sz="6700"/>
            </a:lvl1pPr>
            <a:lvl2pPr marL="0" indent="0">
              <a:spcBef>
                <a:spcPts val="1600"/>
              </a:spcBef>
              <a:buSzTx/>
              <a:buFontTx/>
              <a:buNone/>
              <a:defRPr sz="6700"/>
            </a:lvl2pPr>
            <a:lvl3pPr marL="0" indent="0">
              <a:spcBef>
                <a:spcPts val="1600"/>
              </a:spcBef>
              <a:buSzTx/>
              <a:buFontTx/>
              <a:buNone/>
              <a:defRPr sz="6700"/>
            </a:lvl3pPr>
            <a:lvl4pPr marL="0" indent="0">
              <a:spcBef>
                <a:spcPts val="1600"/>
              </a:spcBef>
              <a:buSzTx/>
              <a:buFontTx/>
              <a:buNone/>
              <a:defRPr sz="6700"/>
            </a:lvl4pPr>
            <a:lvl5pPr marL="0" indent="0">
              <a:spcBef>
                <a:spcPts val="1600"/>
              </a:spcBef>
              <a:buSzTx/>
              <a:buFontTx/>
              <a:buNone/>
              <a:defRPr sz="67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2194560" y="1318261"/>
            <a:ext cx="39502079" cy="5486402"/>
          </a:xfrm>
          <a:prstGeom prst="rect">
            <a:avLst/>
          </a:prstGeom>
          <a:ln w="12700">
            <a:miter lim="400000"/>
          </a:ln>
          <a:extLst>
            <a:ext uri="{C572A759-6A51-4108-AA02-DFA0A04FC94B}">
              <ma14:wrappingTextBoxFlag xmlns:ma14="http://schemas.microsoft.com/office/mac/drawingml/2011/main" val="1"/>
            </a:ext>
          </a:extLst>
        </p:spPr>
        <p:txBody>
          <a:bodyPr lIns="219456" tIns="219456" rIns="219456" bIns="219456" anchor="ctr">
            <a:normAutofit fontScale="100000" lnSpcReduction="0"/>
          </a:bodyPr>
          <a:lstStyle/>
          <a:p>
            <a:pPr/>
            <a:r>
              <a:t>Title Text</a:t>
            </a:r>
          </a:p>
        </p:txBody>
      </p:sp>
      <p:sp>
        <p:nvSpPr>
          <p:cNvPr id="3" name="Body Level One…"/>
          <p:cNvSpPr txBox="1"/>
          <p:nvPr>
            <p:ph type="body" idx="1"/>
          </p:nvPr>
        </p:nvSpPr>
        <p:spPr>
          <a:xfrm>
            <a:off x="2194560" y="7680962"/>
            <a:ext cx="39502079" cy="21724623"/>
          </a:xfrm>
          <a:prstGeom prst="rect">
            <a:avLst/>
          </a:prstGeom>
          <a:ln w="12700">
            <a:miter lim="400000"/>
          </a:ln>
          <a:extLst>
            <a:ext uri="{C572A759-6A51-4108-AA02-DFA0A04FC94B}">
              <ma14:wrappingTextBoxFlag xmlns:ma14="http://schemas.microsoft.com/office/mac/drawingml/2011/main" val="1"/>
            </a:ext>
          </a:extLst>
        </p:spPr>
        <p:txBody>
          <a:bodyPr lIns="219456" tIns="219456" rIns="219456" bIns="219456">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0498359" y="30791410"/>
            <a:ext cx="1198284" cy="1190743"/>
          </a:xfrm>
          <a:prstGeom prst="rect">
            <a:avLst/>
          </a:prstGeom>
          <a:ln w="12700">
            <a:miter lim="400000"/>
          </a:ln>
        </p:spPr>
        <p:txBody>
          <a:bodyPr wrap="none" lIns="219456" tIns="219456" rIns="219456" bIns="219456" anchor="ctr">
            <a:spAutoFit/>
          </a:bodyPr>
          <a:lstStyle>
            <a:lvl1pPr algn="r">
              <a:defRPr sz="5800">
                <a:solidFill>
                  <a:srgbClr val="888888"/>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2194560" rtl="0" latinLnBrk="0">
        <a:lnSpc>
          <a:spcPct val="100000"/>
        </a:lnSpc>
        <a:spcBef>
          <a:spcPts val="0"/>
        </a:spcBef>
        <a:spcAft>
          <a:spcPts val="0"/>
        </a:spcAft>
        <a:buClrTx/>
        <a:buSzTx/>
        <a:buFontTx/>
        <a:buNone/>
        <a:tabLst/>
        <a:defRPr b="0" baseline="0" cap="none" i="0" spc="0" strike="noStrike" sz="21100" u="none">
          <a:solidFill>
            <a:srgbClr val="000000"/>
          </a:solidFill>
          <a:uFillTx/>
          <a:latin typeface="+mn-lt"/>
          <a:ea typeface="+mn-ea"/>
          <a:cs typeface="+mn-cs"/>
          <a:sym typeface="Calibri"/>
        </a:defRPr>
      </a:lvl1pPr>
      <a:lvl2pPr marL="0" marR="0" indent="0" algn="ctr" defTabSz="2194560" rtl="0" latinLnBrk="0">
        <a:lnSpc>
          <a:spcPct val="100000"/>
        </a:lnSpc>
        <a:spcBef>
          <a:spcPts val="0"/>
        </a:spcBef>
        <a:spcAft>
          <a:spcPts val="0"/>
        </a:spcAft>
        <a:buClrTx/>
        <a:buSzTx/>
        <a:buFontTx/>
        <a:buNone/>
        <a:tabLst/>
        <a:defRPr b="0" baseline="0" cap="none" i="0" spc="0" strike="noStrike" sz="21100" u="none">
          <a:solidFill>
            <a:srgbClr val="000000"/>
          </a:solidFill>
          <a:uFillTx/>
          <a:latin typeface="+mn-lt"/>
          <a:ea typeface="+mn-ea"/>
          <a:cs typeface="+mn-cs"/>
          <a:sym typeface="Calibri"/>
        </a:defRPr>
      </a:lvl2pPr>
      <a:lvl3pPr marL="0" marR="0" indent="0" algn="ctr" defTabSz="2194560" rtl="0" latinLnBrk="0">
        <a:lnSpc>
          <a:spcPct val="100000"/>
        </a:lnSpc>
        <a:spcBef>
          <a:spcPts val="0"/>
        </a:spcBef>
        <a:spcAft>
          <a:spcPts val="0"/>
        </a:spcAft>
        <a:buClrTx/>
        <a:buSzTx/>
        <a:buFontTx/>
        <a:buNone/>
        <a:tabLst/>
        <a:defRPr b="0" baseline="0" cap="none" i="0" spc="0" strike="noStrike" sz="21100" u="none">
          <a:solidFill>
            <a:srgbClr val="000000"/>
          </a:solidFill>
          <a:uFillTx/>
          <a:latin typeface="+mn-lt"/>
          <a:ea typeface="+mn-ea"/>
          <a:cs typeface="+mn-cs"/>
          <a:sym typeface="Calibri"/>
        </a:defRPr>
      </a:lvl3pPr>
      <a:lvl4pPr marL="0" marR="0" indent="0" algn="ctr" defTabSz="2194560" rtl="0" latinLnBrk="0">
        <a:lnSpc>
          <a:spcPct val="100000"/>
        </a:lnSpc>
        <a:spcBef>
          <a:spcPts val="0"/>
        </a:spcBef>
        <a:spcAft>
          <a:spcPts val="0"/>
        </a:spcAft>
        <a:buClrTx/>
        <a:buSzTx/>
        <a:buFontTx/>
        <a:buNone/>
        <a:tabLst/>
        <a:defRPr b="0" baseline="0" cap="none" i="0" spc="0" strike="noStrike" sz="21100" u="none">
          <a:solidFill>
            <a:srgbClr val="000000"/>
          </a:solidFill>
          <a:uFillTx/>
          <a:latin typeface="+mn-lt"/>
          <a:ea typeface="+mn-ea"/>
          <a:cs typeface="+mn-cs"/>
          <a:sym typeface="Calibri"/>
        </a:defRPr>
      </a:lvl4pPr>
      <a:lvl5pPr marL="0" marR="0" indent="0" algn="ctr" defTabSz="2194560" rtl="0" latinLnBrk="0">
        <a:lnSpc>
          <a:spcPct val="100000"/>
        </a:lnSpc>
        <a:spcBef>
          <a:spcPts val="0"/>
        </a:spcBef>
        <a:spcAft>
          <a:spcPts val="0"/>
        </a:spcAft>
        <a:buClrTx/>
        <a:buSzTx/>
        <a:buFontTx/>
        <a:buNone/>
        <a:tabLst/>
        <a:defRPr b="0" baseline="0" cap="none" i="0" spc="0" strike="noStrike" sz="21100" u="none">
          <a:solidFill>
            <a:srgbClr val="000000"/>
          </a:solidFill>
          <a:uFillTx/>
          <a:latin typeface="+mn-lt"/>
          <a:ea typeface="+mn-ea"/>
          <a:cs typeface="+mn-cs"/>
          <a:sym typeface="Calibri"/>
        </a:defRPr>
      </a:lvl5pPr>
      <a:lvl6pPr marL="0" marR="0" indent="0" algn="ctr" defTabSz="2194560" rtl="0" latinLnBrk="0">
        <a:lnSpc>
          <a:spcPct val="100000"/>
        </a:lnSpc>
        <a:spcBef>
          <a:spcPts val="0"/>
        </a:spcBef>
        <a:spcAft>
          <a:spcPts val="0"/>
        </a:spcAft>
        <a:buClrTx/>
        <a:buSzTx/>
        <a:buFontTx/>
        <a:buNone/>
        <a:tabLst/>
        <a:defRPr b="0" baseline="0" cap="none" i="0" spc="0" strike="noStrike" sz="21100" u="none">
          <a:solidFill>
            <a:srgbClr val="000000"/>
          </a:solidFill>
          <a:uFillTx/>
          <a:latin typeface="+mn-lt"/>
          <a:ea typeface="+mn-ea"/>
          <a:cs typeface="+mn-cs"/>
          <a:sym typeface="Calibri"/>
        </a:defRPr>
      </a:lvl6pPr>
      <a:lvl7pPr marL="0" marR="0" indent="0" algn="ctr" defTabSz="2194560" rtl="0" latinLnBrk="0">
        <a:lnSpc>
          <a:spcPct val="100000"/>
        </a:lnSpc>
        <a:spcBef>
          <a:spcPts val="0"/>
        </a:spcBef>
        <a:spcAft>
          <a:spcPts val="0"/>
        </a:spcAft>
        <a:buClrTx/>
        <a:buSzTx/>
        <a:buFontTx/>
        <a:buNone/>
        <a:tabLst/>
        <a:defRPr b="0" baseline="0" cap="none" i="0" spc="0" strike="noStrike" sz="21100" u="none">
          <a:solidFill>
            <a:srgbClr val="000000"/>
          </a:solidFill>
          <a:uFillTx/>
          <a:latin typeface="+mn-lt"/>
          <a:ea typeface="+mn-ea"/>
          <a:cs typeface="+mn-cs"/>
          <a:sym typeface="Calibri"/>
        </a:defRPr>
      </a:lvl7pPr>
      <a:lvl8pPr marL="0" marR="0" indent="0" algn="ctr" defTabSz="2194560" rtl="0" latinLnBrk="0">
        <a:lnSpc>
          <a:spcPct val="100000"/>
        </a:lnSpc>
        <a:spcBef>
          <a:spcPts val="0"/>
        </a:spcBef>
        <a:spcAft>
          <a:spcPts val="0"/>
        </a:spcAft>
        <a:buClrTx/>
        <a:buSzTx/>
        <a:buFontTx/>
        <a:buNone/>
        <a:tabLst/>
        <a:defRPr b="0" baseline="0" cap="none" i="0" spc="0" strike="noStrike" sz="21100" u="none">
          <a:solidFill>
            <a:srgbClr val="000000"/>
          </a:solidFill>
          <a:uFillTx/>
          <a:latin typeface="+mn-lt"/>
          <a:ea typeface="+mn-ea"/>
          <a:cs typeface="+mn-cs"/>
          <a:sym typeface="Calibri"/>
        </a:defRPr>
      </a:lvl8pPr>
      <a:lvl9pPr marL="0" marR="0" indent="0" algn="ctr" defTabSz="2194560" rtl="0" latinLnBrk="0">
        <a:lnSpc>
          <a:spcPct val="100000"/>
        </a:lnSpc>
        <a:spcBef>
          <a:spcPts val="0"/>
        </a:spcBef>
        <a:spcAft>
          <a:spcPts val="0"/>
        </a:spcAft>
        <a:buClrTx/>
        <a:buSzTx/>
        <a:buFontTx/>
        <a:buNone/>
        <a:tabLst/>
        <a:defRPr b="0" baseline="0" cap="none" i="0" spc="0" strike="noStrike" sz="21100" u="none">
          <a:solidFill>
            <a:srgbClr val="000000"/>
          </a:solidFill>
          <a:uFillTx/>
          <a:latin typeface="+mn-lt"/>
          <a:ea typeface="+mn-ea"/>
          <a:cs typeface="+mn-cs"/>
          <a:sym typeface="Calibri"/>
        </a:defRPr>
      </a:lvl9pPr>
    </p:titleStyle>
    <p:bodyStyle>
      <a:lvl1pPr marL="1645920" marR="0" indent="-1645920" algn="l" defTabSz="2194560" rtl="0" latinLnBrk="0">
        <a:lnSpc>
          <a:spcPct val="100000"/>
        </a:lnSpc>
        <a:spcBef>
          <a:spcPts val="3600"/>
        </a:spcBef>
        <a:spcAft>
          <a:spcPts val="0"/>
        </a:spcAft>
        <a:buClrTx/>
        <a:buSzPct val="100000"/>
        <a:buFont typeface="Arial"/>
        <a:buChar char="•"/>
        <a:tabLst/>
        <a:defRPr b="0" baseline="0" cap="none" i="0" spc="0" strike="noStrike" sz="15400" u="none">
          <a:solidFill>
            <a:srgbClr val="000000"/>
          </a:solidFill>
          <a:uFillTx/>
          <a:latin typeface="+mn-lt"/>
          <a:ea typeface="+mn-ea"/>
          <a:cs typeface="+mn-cs"/>
          <a:sym typeface="Calibri"/>
        </a:defRPr>
      </a:lvl1pPr>
      <a:lvl2pPr marL="3770876" marR="0" indent="-1576315" algn="l" defTabSz="2194560" rtl="0" latinLnBrk="0">
        <a:lnSpc>
          <a:spcPct val="100000"/>
        </a:lnSpc>
        <a:spcBef>
          <a:spcPts val="3600"/>
        </a:spcBef>
        <a:spcAft>
          <a:spcPts val="0"/>
        </a:spcAft>
        <a:buClrTx/>
        <a:buSzPct val="100000"/>
        <a:buFont typeface="Arial"/>
        <a:buChar char="–"/>
        <a:tabLst/>
        <a:defRPr b="0" baseline="0" cap="none" i="0" spc="0" strike="noStrike" sz="15400" u="none">
          <a:solidFill>
            <a:srgbClr val="000000"/>
          </a:solidFill>
          <a:uFillTx/>
          <a:latin typeface="+mn-lt"/>
          <a:ea typeface="+mn-ea"/>
          <a:cs typeface="+mn-cs"/>
          <a:sym typeface="Calibri"/>
        </a:defRPr>
      </a:lvl2pPr>
      <a:lvl3pPr marL="5858521" marR="0" indent="-1469401" algn="l" defTabSz="2194560" rtl="0" latinLnBrk="0">
        <a:lnSpc>
          <a:spcPct val="100000"/>
        </a:lnSpc>
        <a:spcBef>
          <a:spcPts val="3600"/>
        </a:spcBef>
        <a:spcAft>
          <a:spcPts val="0"/>
        </a:spcAft>
        <a:buClrTx/>
        <a:buSzPct val="100000"/>
        <a:buFont typeface="Arial"/>
        <a:buChar char="•"/>
        <a:tabLst/>
        <a:defRPr b="0" baseline="0" cap="none" i="0" spc="0" strike="noStrike" sz="15400" u="none">
          <a:solidFill>
            <a:srgbClr val="000000"/>
          </a:solidFill>
          <a:uFillTx/>
          <a:latin typeface="+mn-lt"/>
          <a:ea typeface="+mn-ea"/>
          <a:cs typeface="+mn-cs"/>
          <a:sym typeface="Calibri"/>
        </a:defRPr>
      </a:lvl3pPr>
      <a:lvl4pPr marL="8343900" marR="0" indent="-1760219" algn="l" defTabSz="2194560" rtl="0" latinLnBrk="0">
        <a:lnSpc>
          <a:spcPct val="100000"/>
        </a:lnSpc>
        <a:spcBef>
          <a:spcPts val="3600"/>
        </a:spcBef>
        <a:spcAft>
          <a:spcPts val="0"/>
        </a:spcAft>
        <a:buClrTx/>
        <a:buSzPct val="100000"/>
        <a:buFont typeface="Arial"/>
        <a:buChar char="–"/>
        <a:tabLst/>
        <a:defRPr b="0" baseline="0" cap="none" i="0" spc="0" strike="noStrike" sz="15400" u="none">
          <a:solidFill>
            <a:srgbClr val="000000"/>
          </a:solidFill>
          <a:uFillTx/>
          <a:latin typeface="+mn-lt"/>
          <a:ea typeface="+mn-ea"/>
          <a:cs typeface="+mn-cs"/>
          <a:sym typeface="Calibri"/>
        </a:defRPr>
      </a:lvl4pPr>
      <a:lvl5pPr marL="10538459" marR="0" indent="-1760219" algn="l" defTabSz="2194560" rtl="0" latinLnBrk="0">
        <a:lnSpc>
          <a:spcPct val="100000"/>
        </a:lnSpc>
        <a:spcBef>
          <a:spcPts val="3600"/>
        </a:spcBef>
        <a:spcAft>
          <a:spcPts val="0"/>
        </a:spcAft>
        <a:buClrTx/>
        <a:buSzPct val="100000"/>
        <a:buFont typeface="Arial"/>
        <a:buChar char="»"/>
        <a:tabLst/>
        <a:defRPr b="0" baseline="0" cap="none" i="0" spc="0" strike="noStrike" sz="15400" u="none">
          <a:solidFill>
            <a:srgbClr val="000000"/>
          </a:solidFill>
          <a:uFillTx/>
          <a:latin typeface="+mn-lt"/>
          <a:ea typeface="+mn-ea"/>
          <a:cs typeface="+mn-cs"/>
          <a:sym typeface="Calibri"/>
        </a:defRPr>
      </a:lvl5pPr>
      <a:lvl6pPr marL="12733019" marR="0" indent="-1760219" algn="l" defTabSz="2194560" rtl="0" latinLnBrk="0">
        <a:lnSpc>
          <a:spcPct val="100000"/>
        </a:lnSpc>
        <a:spcBef>
          <a:spcPts val="3600"/>
        </a:spcBef>
        <a:spcAft>
          <a:spcPts val="0"/>
        </a:spcAft>
        <a:buClrTx/>
        <a:buSzPct val="100000"/>
        <a:buFont typeface="Arial"/>
        <a:buChar char="•"/>
        <a:tabLst/>
        <a:defRPr b="0" baseline="0" cap="none" i="0" spc="0" strike="noStrike" sz="15400" u="none">
          <a:solidFill>
            <a:srgbClr val="000000"/>
          </a:solidFill>
          <a:uFillTx/>
          <a:latin typeface="+mn-lt"/>
          <a:ea typeface="+mn-ea"/>
          <a:cs typeface="+mn-cs"/>
          <a:sym typeface="Calibri"/>
        </a:defRPr>
      </a:lvl6pPr>
      <a:lvl7pPr marL="14927578" marR="0" indent="-1760218" algn="l" defTabSz="2194560" rtl="0" latinLnBrk="0">
        <a:lnSpc>
          <a:spcPct val="100000"/>
        </a:lnSpc>
        <a:spcBef>
          <a:spcPts val="3600"/>
        </a:spcBef>
        <a:spcAft>
          <a:spcPts val="0"/>
        </a:spcAft>
        <a:buClrTx/>
        <a:buSzPct val="100000"/>
        <a:buFont typeface="Arial"/>
        <a:buChar char="•"/>
        <a:tabLst/>
        <a:defRPr b="0" baseline="0" cap="none" i="0" spc="0" strike="noStrike" sz="15400" u="none">
          <a:solidFill>
            <a:srgbClr val="000000"/>
          </a:solidFill>
          <a:uFillTx/>
          <a:latin typeface="+mn-lt"/>
          <a:ea typeface="+mn-ea"/>
          <a:cs typeface="+mn-cs"/>
          <a:sym typeface="Calibri"/>
        </a:defRPr>
      </a:lvl7pPr>
      <a:lvl8pPr marL="17122139" marR="0" indent="-1760218" algn="l" defTabSz="2194560" rtl="0" latinLnBrk="0">
        <a:lnSpc>
          <a:spcPct val="100000"/>
        </a:lnSpc>
        <a:spcBef>
          <a:spcPts val="3600"/>
        </a:spcBef>
        <a:spcAft>
          <a:spcPts val="0"/>
        </a:spcAft>
        <a:buClrTx/>
        <a:buSzPct val="100000"/>
        <a:buFont typeface="Arial"/>
        <a:buChar char="•"/>
        <a:tabLst/>
        <a:defRPr b="0" baseline="0" cap="none" i="0" spc="0" strike="noStrike" sz="15400" u="none">
          <a:solidFill>
            <a:srgbClr val="000000"/>
          </a:solidFill>
          <a:uFillTx/>
          <a:latin typeface="+mn-lt"/>
          <a:ea typeface="+mn-ea"/>
          <a:cs typeface="+mn-cs"/>
          <a:sym typeface="Calibri"/>
        </a:defRPr>
      </a:lvl8pPr>
      <a:lvl9pPr marL="19316700" marR="0" indent="-1760218" algn="l" defTabSz="2194560" rtl="0" latinLnBrk="0">
        <a:lnSpc>
          <a:spcPct val="100000"/>
        </a:lnSpc>
        <a:spcBef>
          <a:spcPts val="3600"/>
        </a:spcBef>
        <a:spcAft>
          <a:spcPts val="0"/>
        </a:spcAft>
        <a:buClrTx/>
        <a:buSzPct val="100000"/>
        <a:buFont typeface="Arial"/>
        <a:buChar char="•"/>
        <a:tabLst/>
        <a:defRPr b="0" baseline="0" cap="none" i="0" spc="0" strike="noStrike" sz="15400" u="none">
          <a:solidFill>
            <a:srgbClr val="000000"/>
          </a:solidFill>
          <a:uFillTx/>
          <a:latin typeface="+mn-lt"/>
          <a:ea typeface="+mn-ea"/>
          <a:cs typeface="+mn-cs"/>
          <a:sym typeface="Calibri"/>
        </a:defRPr>
      </a:lvl9pPr>
    </p:bodyStyle>
    <p:otherStyle>
      <a:lvl1pPr marL="0" marR="0" indent="0" algn="r" defTabSz="2194560" rtl="0" latinLnBrk="0">
        <a:lnSpc>
          <a:spcPct val="100000"/>
        </a:lnSpc>
        <a:spcBef>
          <a:spcPts val="0"/>
        </a:spcBef>
        <a:spcAft>
          <a:spcPts val="0"/>
        </a:spcAft>
        <a:buClrTx/>
        <a:buSzTx/>
        <a:buFontTx/>
        <a:buNone/>
        <a:tabLst/>
        <a:defRPr b="0" baseline="0" cap="none" i="0" spc="0" strike="noStrike" sz="5800" u="none">
          <a:solidFill>
            <a:schemeClr val="tx1"/>
          </a:solidFill>
          <a:uFillTx/>
          <a:latin typeface="+mn-lt"/>
          <a:ea typeface="+mn-ea"/>
          <a:cs typeface="+mn-cs"/>
          <a:sym typeface="Calibri"/>
        </a:defRPr>
      </a:lvl1pPr>
      <a:lvl2pPr marL="0" marR="0" indent="0" algn="r" defTabSz="2194560" rtl="0" latinLnBrk="0">
        <a:lnSpc>
          <a:spcPct val="100000"/>
        </a:lnSpc>
        <a:spcBef>
          <a:spcPts val="0"/>
        </a:spcBef>
        <a:spcAft>
          <a:spcPts val="0"/>
        </a:spcAft>
        <a:buClrTx/>
        <a:buSzTx/>
        <a:buFontTx/>
        <a:buNone/>
        <a:tabLst/>
        <a:defRPr b="0" baseline="0" cap="none" i="0" spc="0" strike="noStrike" sz="5800" u="none">
          <a:solidFill>
            <a:schemeClr val="tx1"/>
          </a:solidFill>
          <a:uFillTx/>
          <a:latin typeface="+mn-lt"/>
          <a:ea typeface="+mn-ea"/>
          <a:cs typeface="+mn-cs"/>
          <a:sym typeface="Calibri"/>
        </a:defRPr>
      </a:lvl2pPr>
      <a:lvl3pPr marL="0" marR="0" indent="0" algn="r" defTabSz="2194560" rtl="0" latinLnBrk="0">
        <a:lnSpc>
          <a:spcPct val="100000"/>
        </a:lnSpc>
        <a:spcBef>
          <a:spcPts val="0"/>
        </a:spcBef>
        <a:spcAft>
          <a:spcPts val="0"/>
        </a:spcAft>
        <a:buClrTx/>
        <a:buSzTx/>
        <a:buFontTx/>
        <a:buNone/>
        <a:tabLst/>
        <a:defRPr b="0" baseline="0" cap="none" i="0" spc="0" strike="noStrike" sz="5800" u="none">
          <a:solidFill>
            <a:schemeClr val="tx1"/>
          </a:solidFill>
          <a:uFillTx/>
          <a:latin typeface="+mn-lt"/>
          <a:ea typeface="+mn-ea"/>
          <a:cs typeface="+mn-cs"/>
          <a:sym typeface="Calibri"/>
        </a:defRPr>
      </a:lvl3pPr>
      <a:lvl4pPr marL="0" marR="0" indent="0" algn="r" defTabSz="2194560" rtl="0" latinLnBrk="0">
        <a:lnSpc>
          <a:spcPct val="100000"/>
        </a:lnSpc>
        <a:spcBef>
          <a:spcPts val="0"/>
        </a:spcBef>
        <a:spcAft>
          <a:spcPts val="0"/>
        </a:spcAft>
        <a:buClrTx/>
        <a:buSzTx/>
        <a:buFontTx/>
        <a:buNone/>
        <a:tabLst/>
        <a:defRPr b="0" baseline="0" cap="none" i="0" spc="0" strike="noStrike" sz="5800" u="none">
          <a:solidFill>
            <a:schemeClr val="tx1"/>
          </a:solidFill>
          <a:uFillTx/>
          <a:latin typeface="+mn-lt"/>
          <a:ea typeface="+mn-ea"/>
          <a:cs typeface="+mn-cs"/>
          <a:sym typeface="Calibri"/>
        </a:defRPr>
      </a:lvl4pPr>
      <a:lvl5pPr marL="0" marR="0" indent="0" algn="r" defTabSz="2194560" rtl="0" latinLnBrk="0">
        <a:lnSpc>
          <a:spcPct val="100000"/>
        </a:lnSpc>
        <a:spcBef>
          <a:spcPts val="0"/>
        </a:spcBef>
        <a:spcAft>
          <a:spcPts val="0"/>
        </a:spcAft>
        <a:buClrTx/>
        <a:buSzTx/>
        <a:buFontTx/>
        <a:buNone/>
        <a:tabLst/>
        <a:defRPr b="0" baseline="0" cap="none" i="0" spc="0" strike="noStrike" sz="5800" u="none">
          <a:solidFill>
            <a:schemeClr val="tx1"/>
          </a:solidFill>
          <a:uFillTx/>
          <a:latin typeface="+mn-lt"/>
          <a:ea typeface="+mn-ea"/>
          <a:cs typeface="+mn-cs"/>
          <a:sym typeface="Calibri"/>
        </a:defRPr>
      </a:lvl5pPr>
      <a:lvl6pPr marL="0" marR="0" indent="0" algn="r" defTabSz="2194560" rtl="0" latinLnBrk="0">
        <a:lnSpc>
          <a:spcPct val="100000"/>
        </a:lnSpc>
        <a:spcBef>
          <a:spcPts val="0"/>
        </a:spcBef>
        <a:spcAft>
          <a:spcPts val="0"/>
        </a:spcAft>
        <a:buClrTx/>
        <a:buSzTx/>
        <a:buFontTx/>
        <a:buNone/>
        <a:tabLst/>
        <a:defRPr b="0" baseline="0" cap="none" i="0" spc="0" strike="noStrike" sz="5800" u="none">
          <a:solidFill>
            <a:schemeClr val="tx1"/>
          </a:solidFill>
          <a:uFillTx/>
          <a:latin typeface="+mn-lt"/>
          <a:ea typeface="+mn-ea"/>
          <a:cs typeface="+mn-cs"/>
          <a:sym typeface="Calibri"/>
        </a:defRPr>
      </a:lvl6pPr>
      <a:lvl7pPr marL="0" marR="0" indent="0" algn="r" defTabSz="2194560" rtl="0" latinLnBrk="0">
        <a:lnSpc>
          <a:spcPct val="100000"/>
        </a:lnSpc>
        <a:spcBef>
          <a:spcPts val="0"/>
        </a:spcBef>
        <a:spcAft>
          <a:spcPts val="0"/>
        </a:spcAft>
        <a:buClrTx/>
        <a:buSzTx/>
        <a:buFontTx/>
        <a:buNone/>
        <a:tabLst/>
        <a:defRPr b="0" baseline="0" cap="none" i="0" spc="0" strike="noStrike" sz="5800" u="none">
          <a:solidFill>
            <a:schemeClr val="tx1"/>
          </a:solidFill>
          <a:uFillTx/>
          <a:latin typeface="+mn-lt"/>
          <a:ea typeface="+mn-ea"/>
          <a:cs typeface="+mn-cs"/>
          <a:sym typeface="Calibri"/>
        </a:defRPr>
      </a:lvl7pPr>
      <a:lvl8pPr marL="0" marR="0" indent="0" algn="r" defTabSz="2194560" rtl="0" latinLnBrk="0">
        <a:lnSpc>
          <a:spcPct val="100000"/>
        </a:lnSpc>
        <a:spcBef>
          <a:spcPts val="0"/>
        </a:spcBef>
        <a:spcAft>
          <a:spcPts val="0"/>
        </a:spcAft>
        <a:buClrTx/>
        <a:buSzTx/>
        <a:buFontTx/>
        <a:buNone/>
        <a:tabLst/>
        <a:defRPr b="0" baseline="0" cap="none" i="0" spc="0" strike="noStrike" sz="5800" u="none">
          <a:solidFill>
            <a:schemeClr val="tx1"/>
          </a:solidFill>
          <a:uFillTx/>
          <a:latin typeface="+mn-lt"/>
          <a:ea typeface="+mn-ea"/>
          <a:cs typeface="+mn-cs"/>
          <a:sym typeface="Calibri"/>
        </a:defRPr>
      </a:lvl8pPr>
      <a:lvl9pPr marL="0" marR="0" indent="0" algn="r" defTabSz="2194560" rtl="0" latinLnBrk="0">
        <a:lnSpc>
          <a:spcPct val="100000"/>
        </a:lnSpc>
        <a:spcBef>
          <a:spcPts val="0"/>
        </a:spcBef>
        <a:spcAft>
          <a:spcPts val="0"/>
        </a:spcAft>
        <a:buClrTx/>
        <a:buSzTx/>
        <a:buFontTx/>
        <a:buNone/>
        <a:tabLst/>
        <a:defRPr b="0" baseline="0" cap="none" i="0" spc="0" strike="noStrike" sz="58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94" name="TextBox 249"/>
          <p:cNvSpPr txBox="1"/>
          <p:nvPr/>
        </p:nvSpPr>
        <p:spPr>
          <a:xfrm>
            <a:off x="395533" y="20130492"/>
            <a:ext cx="12314477" cy="941803"/>
          </a:xfrm>
          <a:prstGeom prst="rect">
            <a:avLst/>
          </a:prstGeom>
          <a:solidFill>
            <a:srgbClr val="0D12A2"/>
          </a:solidFill>
          <a:ln w="12700">
            <a:miter lim="400000"/>
          </a:ln>
          <a:effectLst>
            <a:outerShdw sx="100000" sy="100000" kx="0" ky="0" algn="b" rotWithShape="0" blurRad="50800" dist="381000" dir="2700000">
              <a:srgbClr val="000000">
                <a:alpha val="43000"/>
              </a:srgbClr>
            </a:outerShdw>
          </a:effectLst>
          <a:extLst>
            <a:ext uri="{C572A759-6A51-4108-AA02-DFA0A04FC94B}">
              <ma14:wrappingTextBoxFlag xmlns:ma14="http://schemas.microsoft.com/office/mac/drawingml/2011/main" val="1"/>
            </a:ext>
          </a:extLst>
        </p:spPr>
        <p:txBody>
          <a:bodyPr lIns="91438" tIns="91438" rIns="91438" bIns="91438">
            <a:spAutoFit/>
          </a:bodyPr>
          <a:lstStyle>
            <a:lvl1pPr algn="ctr">
              <a:defRPr b="1" sz="6000">
                <a:solidFill>
                  <a:srgbClr val="FFFFFF"/>
                </a:solidFill>
                <a:latin typeface="+mn-lt"/>
                <a:ea typeface="+mn-ea"/>
                <a:cs typeface="+mn-cs"/>
                <a:sym typeface="Calibri"/>
              </a:defRPr>
            </a:lvl1pPr>
          </a:lstStyle>
          <a:p>
            <a:pPr/>
            <a:r>
              <a:t>Background</a:t>
            </a:r>
          </a:p>
        </p:txBody>
      </p:sp>
      <p:sp>
        <p:nvSpPr>
          <p:cNvPr id="95" name="TextBox 250"/>
          <p:cNvSpPr txBox="1"/>
          <p:nvPr/>
        </p:nvSpPr>
        <p:spPr>
          <a:xfrm>
            <a:off x="13506076" y="6210586"/>
            <a:ext cx="15475101" cy="941803"/>
          </a:xfrm>
          <a:prstGeom prst="rect">
            <a:avLst/>
          </a:prstGeom>
          <a:solidFill>
            <a:srgbClr val="0D12A2"/>
          </a:solidFill>
          <a:ln w="12700">
            <a:miter lim="400000"/>
          </a:ln>
          <a:effectLst>
            <a:outerShdw sx="100000" sy="100000" kx="0" ky="0" algn="b" rotWithShape="0" blurRad="50800" dist="381000" dir="2700000">
              <a:srgbClr val="000000">
                <a:alpha val="43000"/>
              </a:srgbClr>
            </a:outerShdw>
          </a:effectLst>
          <a:extLst>
            <a:ext uri="{C572A759-6A51-4108-AA02-DFA0A04FC94B}">
              <ma14:wrappingTextBoxFlag xmlns:ma14="http://schemas.microsoft.com/office/mac/drawingml/2011/main" val="1"/>
            </a:ext>
          </a:extLst>
        </p:spPr>
        <p:txBody>
          <a:bodyPr lIns="91438" tIns="91438" rIns="91438" bIns="91438">
            <a:spAutoFit/>
          </a:bodyPr>
          <a:lstStyle>
            <a:lvl1pPr algn="ctr">
              <a:defRPr b="1" sz="6000">
                <a:solidFill>
                  <a:srgbClr val="FFFFFF"/>
                </a:solidFill>
                <a:latin typeface="+mn-lt"/>
                <a:ea typeface="+mn-ea"/>
                <a:cs typeface="+mn-cs"/>
                <a:sym typeface="Calibri"/>
              </a:defRPr>
            </a:lvl1pPr>
          </a:lstStyle>
          <a:p>
            <a:pPr/>
            <a:r>
              <a:t>Objectives</a:t>
            </a:r>
          </a:p>
        </p:txBody>
      </p:sp>
      <p:sp>
        <p:nvSpPr>
          <p:cNvPr id="96" name="TextBox 257"/>
          <p:cNvSpPr txBox="1"/>
          <p:nvPr/>
        </p:nvSpPr>
        <p:spPr>
          <a:xfrm>
            <a:off x="13355561" y="12924080"/>
            <a:ext cx="15776134" cy="1777463"/>
          </a:xfrm>
          <a:prstGeom prst="rect">
            <a:avLst/>
          </a:prstGeom>
          <a:solidFill>
            <a:srgbClr val="0D12A2"/>
          </a:solidFill>
          <a:ln w="12700">
            <a:miter lim="400000"/>
          </a:ln>
          <a:effectLst>
            <a:outerShdw sx="100000" sy="100000" kx="0" ky="0" algn="b" rotWithShape="0" blurRad="50800" dist="381000" dir="2700000">
              <a:srgbClr val="000000">
                <a:alpha val="43000"/>
              </a:srgbClr>
            </a:outerShdw>
          </a:effectLst>
          <a:extLst>
            <a:ext uri="{C572A759-6A51-4108-AA02-DFA0A04FC94B}">
              <ma14:wrappingTextBoxFlag xmlns:ma14="http://schemas.microsoft.com/office/mac/drawingml/2011/main" val="1"/>
            </a:ext>
          </a:extLst>
        </p:spPr>
        <p:txBody>
          <a:bodyPr lIns="45718" tIns="45718" rIns="45718" bIns="45718">
            <a:spAutoFit/>
          </a:bodyPr>
          <a:lstStyle>
            <a:lvl1pPr algn="ctr">
              <a:defRPr b="1" sz="6000">
                <a:solidFill>
                  <a:srgbClr val="FFFFFF"/>
                </a:solidFill>
                <a:latin typeface="+mn-lt"/>
                <a:ea typeface="+mn-ea"/>
                <a:cs typeface="+mn-cs"/>
                <a:sym typeface="Calibri"/>
              </a:defRPr>
            </a:lvl1pPr>
          </a:lstStyle>
          <a:p>
            <a:pPr/>
            <a:r>
              <a:t>Methods</a:t>
            </a:r>
          </a:p>
        </p:txBody>
      </p:sp>
      <p:sp>
        <p:nvSpPr>
          <p:cNvPr id="97" name="TextBox 258"/>
          <p:cNvSpPr txBox="1"/>
          <p:nvPr/>
        </p:nvSpPr>
        <p:spPr>
          <a:xfrm>
            <a:off x="395496" y="6210586"/>
            <a:ext cx="12314550" cy="941803"/>
          </a:xfrm>
          <a:prstGeom prst="rect">
            <a:avLst/>
          </a:prstGeom>
          <a:solidFill>
            <a:srgbClr val="0D12A2"/>
          </a:solidFill>
          <a:ln w="12700">
            <a:miter lim="400000"/>
          </a:ln>
          <a:effectLst>
            <a:outerShdw sx="100000" sy="100000" kx="0" ky="0" algn="b" rotWithShape="0" blurRad="50800" dist="381000" dir="2700000">
              <a:srgbClr val="000000">
                <a:alpha val="43000"/>
              </a:srgbClr>
            </a:outerShdw>
          </a:effectLst>
          <a:extLst>
            <a:ext uri="{C572A759-6A51-4108-AA02-DFA0A04FC94B}">
              <ma14:wrappingTextBoxFlag xmlns:ma14="http://schemas.microsoft.com/office/mac/drawingml/2011/main" val="1"/>
            </a:ext>
          </a:extLst>
        </p:spPr>
        <p:txBody>
          <a:bodyPr lIns="91438" tIns="91438" rIns="91438" bIns="91438">
            <a:spAutoFit/>
          </a:bodyPr>
          <a:lstStyle>
            <a:lvl1pPr algn="ctr">
              <a:defRPr b="1" sz="6000">
                <a:solidFill>
                  <a:srgbClr val="FFFFFF"/>
                </a:solidFill>
                <a:latin typeface="+mn-lt"/>
                <a:ea typeface="+mn-ea"/>
                <a:cs typeface="+mn-cs"/>
                <a:sym typeface="Calibri"/>
              </a:defRPr>
            </a:lvl1pPr>
          </a:lstStyle>
          <a:p>
            <a:pPr/>
            <a:r>
              <a:t>Abstract</a:t>
            </a:r>
          </a:p>
        </p:txBody>
      </p:sp>
      <p:sp>
        <p:nvSpPr>
          <p:cNvPr id="98" name="TextBox 259"/>
          <p:cNvSpPr txBox="1"/>
          <p:nvPr/>
        </p:nvSpPr>
        <p:spPr>
          <a:xfrm>
            <a:off x="29732675" y="6210586"/>
            <a:ext cx="13298074" cy="941803"/>
          </a:xfrm>
          <a:prstGeom prst="rect">
            <a:avLst/>
          </a:prstGeom>
          <a:solidFill>
            <a:srgbClr val="0D12A2"/>
          </a:solidFill>
          <a:ln w="12700">
            <a:miter lim="400000"/>
          </a:ln>
          <a:effectLst>
            <a:outerShdw sx="100000" sy="100000" kx="0" ky="0" algn="b" rotWithShape="0" blurRad="50800" dist="381000" dir="2700000">
              <a:srgbClr val="000000">
                <a:alpha val="43000"/>
              </a:srgbClr>
            </a:outerShdw>
          </a:effectLst>
          <a:extLst>
            <a:ext uri="{C572A759-6A51-4108-AA02-DFA0A04FC94B}">
              <ma14:wrappingTextBoxFlag xmlns:ma14="http://schemas.microsoft.com/office/mac/drawingml/2011/main" val="1"/>
            </a:ext>
          </a:extLst>
        </p:spPr>
        <p:txBody>
          <a:bodyPr lIns="91438" tIns="91438" rIns="91438" bIns="91438">
            <a:spAutoFit/>
          </a:bodyPr>
          <a:lstStyle>
            <a:lvl1pPr algn="ctr">
              <a:defRPr b="1" sz="6000">
                <a:solidFill>
                  <a:srgbClr val="FFFFFF"/>
                </a:solidFill>
                <a:latin typeface="+mn-lt"/>
                <a:ea typeface="+mn-ea"/>
                <a:cs typeface="+mn-cs"/>
                <a:sym typeface="Calibri"/>
              </a:defRPr>
            </a:lvl1pPr>
          </a:lstStyle>
          <a:p>
            <a:pPr/>
            <a:r>
              <a:t>Discussion</a:t>
            </a:r>
          </a:p>
        </p:txBody>
      </p:sp>
      <p:sp>
        <p:nvSpPr>
          <p:cNvPr id="99" name="TextBox 260"/>
          <p:cNvSpPr txBox="1"/>
          <p:nvPr/>
        </p:nvSpPr>
        <p:spPr>
          <a:xfrm>
            <a:off x="29907653" y="25378286"/>
            <a:ext cx="13397534" cy="850363"/>
          </a:xfrm>
          <a:prstGeom prst="rect">
            <a:avLst/>
          </a:prstGeom>
          <a:solidFill>
            <a:srgbClr val="0D12A2"/>
          </a:solidFill>
          <a:ln w="12700">
            <a:miter lim="400000"/>
          </a:ln>
          <a:effectLst>
            <a:outerShdw sx="100000" sy="100000" kx="0" ky="0" algn="b" rotWithShape="0" blurRad="50800" dist="381000" dir="2700000">
              <a:srgbClr val="000000">
                <a:alpha val="43000"/>
              </a:srgbClr>
            </a:outerShdw>
          </a:effectLst>
          <a:extLst>
            <a:ext uri="{C572A759-6A51-4108-AA02-DFA0A04FC94B}">
              <ma14:wrappingTextBoxFlag xmlns:ma14="http://schemas.microsoft.com/office/mac/drawingml/2011/main" val="1"/>
            </a:ext>
          </a:extLst>
        </p:spPr>
        <p:txBody>
          <a:bodyPr lIns="45718" tIns="45718" rIns="45718" bIns="45718">
            <a:spAutoFit/>
          </a:bodyPr>
          <a:lstStyle>
            <a:lvl1pPr algn="ctr">
              <a:defRPr b="1" sz="6000">
                <a:solidFill>
                  <a:srgbClr val="FFFFFF"/>
                </a:solidFill>
                <a:latin typeface="+mn-lt"/>
                <a:ea typeface="+mn-ea"/>
                <a:cs typeface="+mn-cs"/>
                <a:sym typeface="Calibri"/>
              </a:defRPr>
            </a:lvl1pPr>
          </a:lstStyle>
          <a:p>
            <a:pPr/>
            <a:r>
              <a:t>Future Directions</a:t>
            </a:r>
          </a:p>
        </p:txBody>
      </p:sp>
      <p:sp>
        <p:nvSpPr>
          <p:cNvPr id="100" name="TextBox 263"/>
          <p:cNvSpPr/>
          <p:nvPr/>
        </p:nvSpPr>
        <p:spPr>
          <a:xfrm>
            <a:off x="-638354" y="-404465"/>
            <a:ext cx="45625558" cy="2270856"/>
          </a:xfrm>
          <a:prstGeom prst="rect">
            <a:avLst/>
          </a:prstGeom>
          <a:solidFill>
            <a:srgbClr val="0D13A2"/>
          </a:solidFill>
          <a:ln w="12700">
            <a:miter lim="400000"/>
          </a:ln>
          <a:effectLst>
            <a:outerShdw sx="100000" sy="100000" kx="0" ky="0" algn="b" rotWithShape="0" blurRad="50800" dist="381000" dir="2700000">
              <a:srgbClr val="000000">
                <a:alpha val="43000"/>
              </a:srgbClr>
            </a:outerShdw>
          </a:effectLst>
        </p:spPr>
        <p:txBody>
          <a:bodyPr lIns="45718" tIns="45718" rIns="45718" bIns="45718"/>
          <a:lstStyle/>
          <a:p>
            <a:pPr algn="ctr">
              <a:defRPr sz="1200">
                <a:solidFill>
                  <a:srgbClr val="FFFFFF"/>
                </a:solidFill>
                <a:latin typeface="Arial"/>
                <a:ea typeface="Arial"/>
                <a:cs typeface="Arial"/>
                <a:sym typeface="Arial"/>
              </a:defRPr>
            </a:pPr>
          </a:p>
        </p:txBody>
      </p:sp>
      <p:sp>
        <p:nvSpPr>
          <p:cNvPr id="101" name="Rectangle 266"/>
          <p:cNvSpPr/>
          <p:nvPr/>
        </p:nvSpPr>
        <p:spPr>
          <a:xfrm>
            <a:off x="13349425" y="14695380"/>
            <a:ext cx="15788403" cy="16543993"/>
          </a:xfrm>
          <a:prstGeom prst="rect">
            <a:avLst/>
          </a:prstGeom>
          <a:solidFill>
            <a:srgbClr val="BFBFBF">
              <a:alpha val="68000"/>
            </a:srgbClr>
          </a:solidFill>
          <a:ln w="12700">
            <a:miter lim="400000"/>
          </a:ln>
        </p:spPr>
        <p:txBody>
          <a:bodyPr lIns="45718" tIns="45718" rIns="45718" bIns="45718"/>
          <a:lstStyle/>
          <a:p>
            <a:pPr algn="ctr">
              <a:defRPr sz="5400">
                <a:solidFill>
                  <a:srgbClr val="FFFFFF"/>
                </a:solidFill>
                <a:latin typeface="+mn-lt"/>
                <a:ea typeface="+mn-ea"/>
                <a:cs typeface="+mn-cs"/>
                <a:sym typeface="Calibri"/>
              </a:defRPr>
            </a:pPr>
          </a:p>
        </p:txBody>
      </p:sp>
      <p:grpSp>
        <p:nvGrpSpPr>
          <p:cNvPr id="104" name="Rectangle 271"/>
          <p:cNvGrpSpPr/>
          <p:nvPr/>
        </p:nvGrpSpPr>
        <p:grpSpPr>
          <a:xfrm>
            <a:off x="13573790" y="7533954"/>
            <a:ext cx="15438041" cy="5095733"/>
            <a:chOff x="0" y="0"/>
            <a:chExt cx="15438040" cy="5095731"/>
          </a:xfrm>
        </p:grpSpPr>
        <p:sp>
          <p:nvSpPr>
            <p:cNvPr id="102" name="Rectangle"/>
            <p:cNvSpPr/>
            <p:nvPr/>
          </p:nvSpPr>
          <p:spPr>
            <a:xfrm>
              <a:off x="0" y="0"/>
              <a:ext cx="15438041" cy="5095732"/>
            </a:xfrm>
            <a:prstGeom prst="rect">
              <a:avLst/>
            </a:prstGeom>
            <a:solidFill>
              <a:srgbClr val="BFBFBF">
                <a:alpha val="68000"/>
              </a:srgbClr>
            </a:solidFill>
            <a:ln w="12700" cap="flat">
              <a:noFill/>
              <a:miter lim="400000"/>
            </a:ln>
            <a:effectLst/>
          </p:spPr>
          <p:txBody>
            <a:bodyPr wrap="square" lIns="45718" tIns="45718" rIns="45718" bIns="45718" numCol="1" anchor="t">
              <a:noAutofit/>
            </a:bodyPr>
            <a:lstStyle/>
            <a:p>
              <a:pPr defTabSz="457200">
                <a:defRPr sz="3300">
                  <a:latin typeface="+mn-lt"/>
                  <a:ea typeface="+mn-ea"/>
                  <a:cs typeface="+mn-cs"/>
                  <a:sym typeface="Calibri"/>
                </a:defRPr>
              </a:pPr>
            </a:p>
          </p:txBody>
        </p:sp>
        <p:sp>
          <p:nvSpPr>
            <p:cNvPr id="103" name="Train an AI/ML model using Latent Dirichlet Allocation (LDA) to discover a term-topic matrix as a mixture of terms over latent topics.…"/>
            <p:cNvSpPr/>
            <p:nvPr/>
          </p:nvSpPr>
          <p:spPr>
            <a:xfrm>
              <a:off x="0" y="0"/>
              <a:ext cx="1543804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defTabSz="457200">
                <a:defRPr sz="3300">
                  <a:latin typeface="+mn-lt"/>
                  <a:ea typeface="+mn-ea"/>
                  <a:cs typeface="+mn-cs"/>
                  <a:sym typeface="Calibri"/>
                </a:defRPr>
              </a:pPr>
            </a:p>
            <a:p>
              <a:pPr marL="330868" indent="-330868" defTabSz="457200">
                <a:buSzPct val="60000"/>
                <a:buBlip>
                  <a:blip r:embed="rId3"/>
                </a:buBlip>
                <a:defRPr sz="3300">
                  <a:latin typeface="+mn-lt"/>
                  <a:ea typeface="+mn-ea"/>
                  <a:cs typeface="+mn-cs"/>
                  <a:sym typeface="Calibri"/>
                </a:defRPr>
              </a:pPr>
              <a:r>
                <a:t>Train an AI/ML model using Latent Dirichlet Allocation (LDA) to discover a term-topic matrix as a mixture of terms over latent topics.  </a:t>
              </a:r>
            </a:p>
            <a:p>
              <a:pPr marL="330868" indent="-330868" defTabSz="457200">
                <a:buSzPct val="60000"/>
                <a:buBlip>
                  <a:blip r:embed="rId3"/>
                </a:buBlip>
                <a:defRPr sz="3300">
                  <a:latin typeface="+mn-lt"/>
                  <a:ea typeface="+mn-ea"/>
                  <a:cs typeface="+mn-cs"/>
                  <a:sym typeface="Calibri"/>
                </a:defRPr>
              </a:pPr>
              <a:endParaRPr sz="1600"/>
            </a:p>
            <a:p>
              <a:pPr marL="330868" indent="-330868" defTabSz="457200">
                <a:buSzPct val="60000"/>
                <a:buBlip>
                  <a:blip r:embed="rId3"/>
                </a:buBlip>
                <a:defRPr sz="3300">
                  <a:latin typeface="+mn-lt"/>
                  <a:ea typeface="+mn-ea"/>
                  <a:cs typeface="+mn-cs"/>
                  <a:sym typeface="Calibri"/>
                </a:defRPr>
              </a:pPr>
              <a:r>
                <a:t>Overlay the MeSH &amp; SNOMED medical ontologies and taxonomies over the latent topics to create a weighted term-topic matrix and document-topic matrix.  </a:t>
              </a:r>
            </a:p>
            <a:p>
              <a:pPr marL="330868" indent="-330868" defTabSz="457200">
                <a:buSzPct val="60000"/>
                <a:buBlip>
                  <a:blip r:embed="rId3"/>
                </a:buBlip>
                <a:defRPr sz="3300">
                  <a:latin typeface="+mn-lt"/>
                  <a:ea typeface="+mn-ea"/>
                  <a:cs typeface="+mn-cs"/>
                  <a:sym typeface="Calibri"/>
                </a:defRPr>
              </a:pPr>
              <a:endParaRPr sz="2200"/>
            </a:p>
            <a:p>
              <a:pPr marL="330868" indent="-330868" defTabSz="457200">
                <a:buSzPct val="60000"/>
                <a:buBlip>
                  <a:blip r:embed="rId3"/>
                </a:buBlip>
                <a:defRPr sz="3300">
                  <a:latin typeface="+mn-lt"/>
                  <a:ea typeface="+mn-ea"/>
                  <a:cs typeface="+mn-cs"/>
                  <a:sym typeface="Calibri"/>
                </a:defRPr>
              </a:pPr>
              <a:r>
                <a:t>Draw conclusions regarding the efficacy of AI/ML-driven approaches in facilitating more efficient and insightful healthcare information exploration </a:t>
              </a:r>
            </a:p>
            <a:p>
              <a:pPr marL="330868" indent="-330868" defTabSz="457200">
                <a:buSzPct val="60000"/>
                <a:buBlip>
                  <a:blip r:embed="rId3"/>
                </a:buBlip>
                <a:defRPr sz="3300">
                  <a:latin typeface="+mn-lt"/>
                  <a:ea typeface="+mn-ea"/>
                  <a:cs typeface="+mn-cs"/>
                  <a:sym typeface="Calibri"/>
                </a:defRPr>
              </a:pPr>
            </a:p>
            <a:p>
              <a:pPr marL="330868" indent="-330868" defTabSz="457200">
                <a:buSzPct val="60000"/>
                <a:buBlip>
                  <a:blip r:embed="rId3"/>
                </a:buBlip>
                <a:defRPr sz="3300">
                  <a:latin typeface="+mn-lt"/>
                  <a:ea typeface="+mn-ea"/>
                  <a:cs typeface="+mn-cs"/>
                  <a:sym typeface="Calibri"/>
                </a:defRPr>
              </a:pPr>
            </a:p>
            <a:p>
              <a:pPr marL="330868" indent="-330868" defTabSz="457200">
                <a:buSzPct val="60000"/>
                <a:buBlip>
                  <a:blip r:embed="rId3"/>
                </a:buBlip>
                <a:defRPr sz="3300">
                  <a:latin typeface="+mn-lt"/>
                  <a:ea typeface="+mn-ea"/>
                  <a:cs typeface="+mn-cs"/>
                  <a:sym typeface="Calibri"/>
                </a:defRPr>
              </a:pPr>
            </a:p>
          </p:txBody>
        </p:sp>
      </p:grpSp>
      <p:sp>
        <p:nvSpPr>
          <p:cNvPr id="105" name="Rectangle 274"/>
          <p:cNvSpPr/>
          <p:nvPr/>
        </p:nvSpPr>
        <p:spPr>
          <a:xfrm>
            <a:off x="29777242" y="7533954"/>
            <a:ext cx="13298077" cy="16864991"/>
          </a:xfrm>
          <a:prstGeom prst="rect">
            <a:avLst/>
          </a:prstGeom>
          <a:solidFill>
            <a:srgbClr val="BFBFBF">
              <a:alpha val="68000"/>
            </a:srgbClr>
          </a:solidFill>
          <a:ln w="12700">
            <a:miter lim="400000"/>
          </a:ln>
        </p:spPr>
        <p:txBody>
          <a:bodyPr lIns="45718" tIns="45718" rIns="45718" bIns="45718"/>
          <a:lstStyle/>
          <a:p>
            <a:pPr>
              <a:defRPr sz="2800">
                <a:latin typeface="+mn-lt"/>
                <a:ea typeface="+mn-ea"/>
                <a:cs typeface="+mn-cs"/>
                <a:sym typeface="Calibri"/>
              </a:defRPr>
            </a:pPr>
          </a:p>
        </p:txBody>
      </p:sp>
      <p:sp>
        <p:nvSpPr>
          <p:cNvPr id="106" name="TextBox 263"/>
          <p:cNvSpPr/>
          <p:nvPr/>
        </p:nvSpPr>
        <p:spPr>
          <a:xfrm>
            <a:off x="-1361947" y="1194463"/>
            <a:ext cx="45625558" cy="3998057"/>
          </a:xfrm>
          <a:prstGeom prst="rect">
            <a:avLst/>
          </a:prstGeom>
          <a:solidFill>
            <a:srgbClr val="0D13A2"/>
          </a:solidFill>
          <a:ln w="12700">
            <a:miter lim="400000"/>
          </a:ln>
          <a:effectLst>
            <a:outerShdw sx="100000" sy="100000" kx="0" ky="0" algn="b" rotWithShape="0" blurRad="50800" dist="381000" dir="2700000">
              <a:srgbClr val="000000">
                <a:alpha val="43000"/>
              </a:srgbClr>
            </a:outerShdw>
          </a:effectLst>
        </p:spPr>
        <p:txBody>
          <a:bodyPr lIns="45718" tIns="45718" rIns="45718" bIns="45718"/>
          <a:lstStyle/>
          <a:p>
            <a:pPr algn="ctr">
              <a:defRPr sz="1200">
                <a:solidFill>
                  <a:srgbClr val="FFFFFF"/>
                </a:solidFill>
                <a:latin typeface="Arial"/>
                <a:ea typeface="Arial"/>
                <a:cs typeface="Arial"/>
                <a:sym typeface="Arial"/>
              </a:defRPr>
            </a:pPr>
          </a:p>
        </p:txBody>
      </p:sp>
      <p:sp>
        <p:nvSpPr>
          <p:cNvPr id="107" name="Katherine Jijo"/>
          <p:cNvSpPr txBox="1"/>
          <p:nvPr/>
        </p:nvSpPr>
        <p:spPr>
          <a:xfrm>
            <a:off x="12690237" y="3200582"/>
            <a:ext cx="20658469" cy="23134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5000">
                <a:solidFill>
                  <a:srgbClr val="FFFFFF"/>
                </a:solidFill>
                <a:latin typeface="+mn-lt"/>
                <a:ea typeface="+mn-ea"/>
                <a:cs typeface="+mn-cs"/>
                <a:sym typeface="Calibri"/>
              </a:defRPr>
            </a:pPr>
            <a:r>
              <a:t>Student: Katherine Jijo </a:t>
            </a:r>
          </a:p>
          <a:p>
            <a:pPr algn="ctr">
              <a:defRPr sz="5000">
                <a:solidFill>
                  <a:srgbClr val="FFFFFF"/>
                </a:solidFill>
                <a:latin typeface="+mn-lt"/>
                <a:ea typeface="+mn-ea"/>
                <a:cs typeface="+mn-cs"/>
                <a:sym typeface="Calibri"/>
              </a:defRPr>
            </a:pPr>
            <a:r>
              <a:t>Faculty Advisor: Dr. Steven C. Lindo, DPS. MSc </a:t>
            </a:r>
          </a:p>
          <a:p>
            <a:pPr algn="ctr">
              <a:defRPr sz="5000">
                <a:solidFill>
                  <a:srgbClr val="FFFFFF"/>
                </a:solidFill>
                <a:latin typeface="+mn-lt"/>
                <a:ea typeface="+mn-ea"/>
                <a:cs typeface="+mn-cs"/>
                <a:sym typeface="Calibri"/>
              </a:defRPr>
            </a:pPr>
            <a:r>
              <a:t>  </a:t>
            </a:r>
          </a:p>
        </p:txBody>
      </p:sp>
      <p:sp>
        <p:nvSpPr>
          <p:cNvPr id="108" name="Integration of Machine Learning &amp; Artificial Intelligence in Healthcare Information Navigation:…"/>
          <p:cNvSpPr txBox="1"/>
          <p:nvPr/>
        </p:nvSpPr>
        <p:spPr>
          <a:xfrm>
            <a:off x="9266345" y="495032"/>
            <a:ext cx="27506254" cy="200904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6800">
                <a:solidFill>
                  <a:srgbClr val="FFFFFF"/>
                </a:solidFill>
                <a:latin typeface="+mn-lt"/>
                <a:ea typeface="+mn-ea"/>
                <a:cs typeface="+mn-cs"/>
                <a:sym typeface="Calibri"/>
              </a:defRPr>
            </a:lvl1pPr>
          </a:lstStyle>
          <a:p>
            <a:pPr/>
            <a:r>
              <a:t>A Study of Artificial Intelligence and Machine Learning in Healthcare Information Technology : A Novel Approach to Medical Content Enrichment</a:t>
            </a:r>
          </a:p>
        </p:txBody>
      </p:sp>
      <p:sp>
        <p:nvSpPr>
          <p:cNvPr id="109" name="TextBox 263"/>
          <p:cNvSpPr/>
          <p:nvPr/>
        </p:nvSpPr>
        <p:spPr>
          <a:xfrm>
            <a:off x="-638354" y="31616513"/>
            <a:ext cx="45625558" cy="3998056"/>
          </a:xfrm>
          <a:prstGeom prst="rect">
            <a:avLst/>
          </a:prstGeom>
          <a:solidFill>
            <a:srgbClr val="0D13A2"/>
          </a:solidFill>
          <a:ln w="12700">
            <a:miter lim="400000"/>
          </a:ln>
          <a:effectLst>
            <a:outerShdw sx="100000" sy="100000" kx="0" ky="0" algn="b" rotWithShape="0" blurRad="50800" dist="381000" dir="2700000">
              <a:srgbClr val="000000">
                <a:alpha val="43000"/>
              </a:srgbClr>
            </a:outerShdw>
          </a:effectLst>
        </p:spPr>
        <p:txBody>
          <a:bodyPr lIns="45718" tIns="45718" rIns="45718" bIns="45718"/>
          <a:lstStyle/>
          <a:p>
            <a:pPr algn="ctr">
              <a:defRPr sz="1200">
                <a:solidFill>
                  <a:srgbClr val="FFFFFF"/>
                </a:solidFill>
                <a:latin typeface="Arial"/>
                <a:ea typeface="Arial"/>
                <a:cs typeface="Arial"/>
                <a:sym typeface="Arial"/>
              </a:defRPr>
            </a:pPr>
          </a:p>
        </p:txBody>
      </p:sp>
      <p:sp>
        <p:nvSpPr>
          <p:cNvPr id="110" name="Rectangle 266"/>
          <p:cNvSpPr/>
          <p:nvPr/>
        </p:nvSpPr>
        <p:spPr>
          <a:xfrm>
            <a:off x="29777242" y="27195512"/>
            <a:ext cx="13397534" cy="3998056"/>
          </a:xfrm>
          <a:prstGeom prst="rect">
            <a:avLst/>
          </a:prstGeom>
          <a:solidFill>
            <a:srgbClr val="BFBFBF">
              <a:alpha val="68000"/>
            </a:srgbClr>
          </a:solidFill>
          <a:ln w="12700">
            <a:miter lim="400000"/>
          </a:ln>
        </p:spPr>
        <p:txBody>
          <a:bodyPr lIns="45718" tIns="45718" rIns="45718" bIns="45718"/>
          <a:lstStyle/>
          <a:p>
            <a:pPr algn="ctr">
              <a:defRPr sz="5400">
                <a:solidFill>
                  <a:srgbClr val="FFFFFF"/>
                </a:solidFill>
                <a:latin typeface="+mn-lt"/>
                <a:ea typeface="+mn-ea"/>
                <a:cs typeface="+mn-cs"/>
                <a:sym typeface="Calibri"/>
              </a:defRPr>
            </a:pPr>
          </a:p>
        </p:txBody>
      </p:sp>
      <p:sp>
        <p:nvSpPr>
          <p:cNvPr id="111" name="Data Collection and Sources:…"/>
          <p:cNvSpPr txBox="1"/>
          <p:nvPr/>
        </p:nvSpPr>
        <p:spPr>
          <a:xfrm>
            <a:off x="13404744" y="14883951"/>
            <a:ext cx="15788403" cy="907944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spcBef>
                <a:spcPts val="800"/>
              </a:spcBef>
              <a:defRPr b="1" sz="3700" u="sng">
                <a:solidFill>
                  <a:srgbClr val="010101"/>
                </a:solidFill>
                <a:latin typeface="+mn-lt"/>
                <a:ea typeface="+mn-ea"/>
                <a:cs typeface="+mn-cs"/>
                <a:sym typeface="Calibri"/>
              </a:defRPr>
            </a:pPr>
            <a:r>
              <a:t>Data Collection and Sources:</a:t>
            </a:r>
          </a:p>
          <a:p>
            <a:pPr defTabSz="457200">
              <a:spcBef>
                <a:spcPts val="2000"/>
              </a:spcBef>
              <a:defRPr sz="3300">
                <a:solidFill>
                  <a:srgbClr val="090909"/>
                </a:solidFill>
                <a:latin typeface="+mn-lt"/>
                <a:ea typeface="+mn-ea"/>
                <a:cs typeface="+mn-cs"/>
                <a:sym typeface="Calibri"/>
              </a:defRPr>
            </a:pPr>
            <a:r>
              <a:t>The dataset comprises a corpus of 14,442 medical abstracts sourced from healthcare repositories, encompassing a broad range of patient diagnoses and treatments. </a:t>
            </a:r>
          </a:p>
          <a:p>
            <a:pPr defTabSz="457200">
              <a:spcBef>
                <a:spcPts val="2000"/>
              </a:spcBef>
              <a:defRPr b="1" sz="3700" u="sng">
                <a:solidFill>
                  <a:srgbClr val="090909"/>
                </a:solidFill>
                <a:latin typeface="+mn-lt"/>
                <a:ea typeface="+mn-ea"/>
                <a:cs typeface="+mn-cs"/>
                <a:sym typeface="Calibri"/>
              </a:defRPr>
            </a:pPr>
            <a:r>
              <a:t>Latent Dirichlet Allocation for Discovering Latent Topics:</a:t>
            </a:r>
            <a:r>
              <a:rPr b="0"/>
              <a:t> </a:t>
            </a:r>
            <a:endParaRPr sz="3300"/>
          </a:p>
          <a:p>
            <a:pPr defTabSz="457200">
              <a:spcBef>
                <a:spcPts val="2000"/>
              </a:spcBef>
              <a:defRPr sz="3300">
                <a:solidFill>
                  <a:srgbClr val="090909"/>
                </a:solidFill>
                <a:latin typeface="+mn-lt"/>
                <a:ea typeface="+mn-ea"/>
                <a:cs typeface="+mn-cs"/>
                <a:sym typeface="Calibri"/>
              </a:defRPr>
            </a:pPr>
            <a:r>
              <a:t>The corpus was first tokenized into unigrams (and again with bi-grams), and then using scikit-learn’s TFIDF Count Vectorizer, a bag-of-words (BoW) model was created to fit/train the LDA model. It is worth mentioning that as part of the pre-processing, stop-words, and other punctuation was removed. After tuning the hyperparameters of the LDA algorithm to perform topic modeling on the unstructured medical text corpus, it generates a term-topic &amp; document-topic matrix capturing underlying themes within the corpus, facilitating subsequent analyses. </a:t>
            </a:r>
          </a:p>
          <a:p>
            <a:pPr defTabSz="457200">
              <a:spcBef>
                <a:spcPts val="2000"/>
              </a:spcBef>
              <a:defRPr b="1" sz="3700" u="sng">
                <a:solidFill>
                  <a:srgbClr val="090909"/>
                </a:solidFill>
                <a:latin typeface="+mn-lt"/>
                <a:ea typeface="+mn-ea"/>
                <a:cs typeface="+mn-cs"/>
                <a:sym typeface="Calibri"/>
              </a:defRPr>
            </a:pPr>
            <a:r>
              <a:t>Integration of MeSH and SNOMED API</a:t>
            </a:r>
          </a:p>
          <a:p>
            <a:pPr defTabSz="457200">
              <a:spcBef>
                <a:spcPts val="2000"/>
              </a:spcBef>
              <a:defRPr sz="3300">
                <a:solidFill>
                  <a:srgbClr val="090909"/>
                </a:solidFill>
                <a:latin typeface="+mn-lt"/>
                <a:ea typeface="+mn-ea"/>
                <a:cs typeface="+mn-cs"/>
                <a:sym typeface="Calibri"/>
              </a:defRPr>
            </a:pPr>
            <a:r>
              <a:t>A Python program was </a:t>
            </a:r>
            <a:r>
              <a:t>created to take as </a:t>
            </a:r>
            <a:r>
              <a:t>input </a:t>
            </a:r>
            <a:r>
              <a:t>the term-topic</a:t>
            </a:r>
            <a:r>
              <a:t> matrix</a:t>
            </a:r>
            <a:r>
              <a:t> and integrate the </a:t>
            </a:r>
            <a:r>
              <a:t>MeSH and SNOMED APIs to retrieve relevant medical descriptors associated with the specified terms.</a:t>
            </a:r>
          </a:p>
        </p:txBody>
      </p:sp>
      <p:sp>
        <p:nvSpPr>
          <p:cNvPr id="112" name="Rectangle 266"/>
          <p:cNvSpPr/>
          <p:nvPr/>
        </p:nvSpPr>
        <p:spPr>
          <a:xfrm>
            <a:off x="562627" y="21631053"/>
            <a:ext cx="12127611" cy="9724906"/>
          </a:xfrm>
          <a:prstGeom prst="rect">
            <a:avLst/>
          </a:prstGeom>
          <a:solidFill>
            <a:srgbClr val="BFBFBF">
              <a:alpha val="68000"/>
            </a:srgbClr>
          </a:solidFill>
          <a:ln w="12700">
            <a:miter lim="400000"/>
          </a:ln>
        </p:spPr>
        <p:txBody>
          <a:bodyPr lIns="45718" tIns="45718" rIns="45718" bIns="45718"/>
          <a:lstStyle/>
          <a:p>
            <a:pPr algn="ctr">
              <a:defRPr sz="5400">
                <a:solidFill>
                  <a:srgbClr val="FFFFFF"/>
                </a:solidFill>
                <a:latin typeface="+mn-lt"/>
                <a:ea typeface="+mn-ea"/>
                <a:cs typeface="+mn-cs"/>
                <a:sym typeface="Calibri"/>
              </a:defRPr>
            </a:pPr>
          </a:p>
        </p:txBody>
      </p:sp>
      <p:sp>
        <p:nvSpPr>
          <p:cNvPr id="113" name="Rectangle 266"/>
          <p:cNvSpPr/>
          <p:nvPr/>
        </p:nvSpPr>
        <p:spPr>
          <a:xfrm>
            <a:off x="536720" y="7533954"/>
            <a:ext cx="12179425" cy="12332363"/>
          </a:xfrm>
          <a:prstGeom prst="rect">
            <a:avLst/>
          </a:prstGeom>
          <a:solidFill>
            <a:srgbClr val="BFBFBF">
              <a:alpha val="68000"/>
            </a:srgbClr>
          </a:solidFill>
          <a:ln w="12700">
            <a:miter lim="400000"/>
          </a:ln>
        </p:spPr>
        <p:txBody>
          <a:bodyPr lIns="45718" tIns="45718" rIns="45718" bIns="45718"/>
          <a:lstStyle/>
          <a:p>
            <a:pPr algn="ctr">
              <a:defRPr sz="5400">
                <a:solidFill>
                  <a:srgbClr val="FFFFFF"/>
                </a:solidFill>
                <a:latin typeface="+mn-lt"/>
                <a:ea typeface="+mn-ea"/>
                <a:cs typeface="+mn-cs"/>
                <a:sym typeface="Calibri"/>
              </a:defRPr>
            </a:pPr>
          </a:p>
        </p:txBody>
      </p:sp>
      <p:sp>
        <p:nvSpPr>
          <p:cNvPr id="114" name="Machine learning algorithms have garnered significant attention within healthcare systems, especially in managing unstructured patient data sourced from varied repositories such as nurses' notes. These algorithms present capabilities in advanced classifi"/>
          <p:cNvSpPr txBox="1"/>
          <p:nvPr/>
        </p:nvSpPr>
        <p:spPr>
          <a:xfrm>
            <a:off x="979177" y="21712756"/>
            <a:ext cx="11524999" cy="906762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lnSpc>
                <a:spcPct val="120000"/>
              </a:lnSpc>
              <a:spcBef>
                <a:spcPts val="2000"/>
              </a:spcBef>
              <a:defRPr sz="3400">
                <a:latin typeface="+mn-lt"/>
                <a:ea typeface="+mn-ea"/>
                <a:cs typeface="+mn-cs"/>
                <a:sym typeface="Calibri"/>
              </a:defRPr>
            </a:pPr>
            <a:r>
              <a:t>Medical records and texts are often more subjective than objective. Many healthcare professionals are working in an EHR system (Electronic Health Record), entering diagnoses, treatments, status, updates, and notes, and do not use the same terms and standardized vocabulary when entering information. The absence of shared terminology, standardized diagnoses, and treatments can lead to patient care being delayed or lost. </a:t>
            </a:r>
          </a:p>
          <a:p>
            <a:pPr defTabSz="457200">
              <a:lnSpc>
                <a:spcPct val="120000"/>
              </a:lnSpc>
              <a:spcBef>
                <a:spcPts val="2000"/>
              </a:spcBef>
              <a:defRPr sz="3400">
                <a:latin typeface="+mn-lt"/>
                <a:ea typeface="+mn-ea"/>
                <a:cs typeface="+mn-cs"/>
                <a:sym typeface="Calibri"/>
              </a:defRPr>
            </a:pPr>
            <a:r>
              <a:t>The intuition behind this research is that by overlaying medical industry-controlled vocabularies and taxonomies over a machine learning model trained by medical abstracts, it may guide healthcare professionals to “sing from the same sheet of music”. Therefore they can use the correct terms and labels, enabling and enhancing semantic search capabilities for better patient outcomes.</a:t>
            </a:r>
          </a:p>
        </p:txBody>
      </p:sp>
      <p:sp>
        <p:nvSpPr>
          <p:cNvPr id="115" name="The exponential growth of unstructured healthcare data poses a challenge in extracting actionable insights for healthcare professionals. This study aims to redefine healthcare information exploration by merging Information Technology with healthcare, lev"/>
          <p:cNvSpPr txBox="1"/>
          <p:nvPr/>
        </p:nvSpPr>
        <p:spPr>
          <a:xfrm>
            <a:off x="857798" y="7963996"/>
            <a:ext cx="11524999" cy="1071632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lnSpc>
                <a:spcPct val="120000"/>
              </a:lnSpc>
              <a:spcBef>
                <a:spcPts val="2000"/>
              </a:spcBef>
              <a:defRPr sz="3300">
                <a:latin typeface="+mn-lt"/>
                <a:ea typeface="+mn-ea"/>
                <a:cs typeface="+mn-cs"/>
                <a:sym typeface="Calibri"/>
              </a:defRPr>
            </a:pPr>
            <a:r>
              <a:t>The exponential growth of unstructured healthcare data poses a challenge in extracting actionable insights for healthcare professionals. This study aims to </a:t>
            </a:r>
            <a:r>
              <a:t> leverage </a:t>
            </a:r>
            <a:r>
              <a:t>Artificial Intelligence (AI), Machine Learning (ML), Natural Language Processing (NLP), and </a:t>
            </a:r>
            <a:r>
              <a:t>technologies to highlight latent topical features that would inform Healthcare Professionals. </a:t>
            </a:r>
          </a:p>
          <a:p>
            <a:pPr defTabSz="457200">
              <a:lnSpc>
                <a:spcPct val="120000"/>
              </a:lnSpc>
              <a:spcBef>
                <a:spcPts val="2000"/>
              </a:spcBef>
              <a:defRPr sz="3300">
                <a:latin typeface="+mn-lt"/>
                <a:ea typeface="+mn-ea"/>
                <a:cs typeface="+mn-cs"/>
                <a:sym typeface="Calibri"/>
              </a:defRPr>
            </a:pPr>
            <a:r>
              <a:t>Research Questions: </a:t>
            </a:r>
          </a:p>
          <a:p>
            <a:pPr marL="330868" indent="-330868" defTabSz="457200">
              <a:lnSpc>
                <a:spcPct val="120000"/>
              </a:lnSpc>
              <a:spcBef>
                <a:spcPts val="2000"/>
              </a:spcBef>
              <a:buSzPct val="60000"/>
              <a:buBlip>
                <a:blip r:embed="rId3"/>
              </a:buBlip>
              <a:defRPr sz="3100">
                <a:latin typeface="+mn-lt"/>
                <a:ea typeface="+mn-ea"/>
                <a:cs typeface="+mn-cs"/>
                <a:sym typeface="Calibri"/>
              </a:defRPr>
            </a:pPr>
            <a:r>
              <a:t>Part I: Can we discover hidden or latent topical mixtures in medical abstracts using the unsupervised machine learning algorithm, Latent Dirichlet Allocation (LDA)? Then can we overlay medical ontologies to enrich the latent topics and discover new relationships and insights that can enrich the medical abstracts? </a:t>
            </a:r>
          </a:p>
          <a:p>
            <a:pPr marL="330868" indent="-330868" defTabSz="457200">
              <a:lnSpc>
                <a:spcPct val="120000"/>
              </a:lnSpc>
              <a:spcBef>
                <a:spcPts val="2000"/>
              </a:spcBef>
              <a:buSzPct val="60000"/>
              <a:buBlip>
                <a:blip r:embed="rId3"/>
              </a:buBlip>
              <a:defRPr sz="3100">
                <a:latin typeface="+mn-lt"/>
                <a:ea typeface="+mn-ea"/>
                <a:cs typeface="+mn-cs"/>
                <a:sym typeface="Calibri"/>
              </a:defRPr>
            </a:pPr>
            <a:r>
              <a:t>Part II: Can we use the enriched medical abstracts to provide a guided search and navigation system for medical professionals? The system disambiguates medical terms from the abstracts and thus enforces a common vocabulary and alignment across. </a:t>
            </a:r>
          </a:p>
          <a:p>
            <a:pPr defTabSz="457200">
              <a:lnSpc>
                <a:spcPct val="120000"/>
              </a:lnSpc>
              <a:spcBef>
                <a:spcPts val="2000"/>
              </a:spcBef>
              <a:defRPr sz="3300">
                <a:latin typeface="+mn-lt"/>
                <a:ea typeface="+mn-ea"/>
                <a:cs typeface="+mn-cs"/>
                <a:sym typeface="Calibri"/>
              </a:defRPr>
            </a:pPr>
            <a:r>
              <a:t>This research project focused on </a:t>
            </a:r>
            <a:r>
              <a:rPr b="1" i="1"/>
              <a:t>Part I </a:t>
            </a:r>
            <a:r>
              <a:t>of the research questions.  </a:t>
            </a:r>
          </a:p>
        </p:txBody>
      </p:sp>
      <p:sp>
        <p:nvSpPr>
          <p:cNvPr id="116" name="Rectangle 274"/>
          <p:cNvSpPr/>
          <p:nvPr/>
        </p:nvSpPr>
        <p:spPr>
          <a:xfrm>
            <a:off x="37750402" y="14722509"/>
            <a:ext cx="5223449" cy="9361987"/>
          </a:xfrm>
          <a:prstGeom prst="rect">
            <a:avLst/>
          </a:prstGeom>
          <a:gradFill>
            <a:gsLst>
              <a:gs pos="0">
                <a:srgbClr val="F9E22E"/>
              </a:gs>
              <a:gs pos="100000">
                <a:srgbClr val="1120FC"/>
              </a:gs>
            </a:gsLst>
            <a:lin ang="16200000"/>
          </a:gradFill>
          <a:ln>
            <a:solidFill>
              <a:srgbClr val="46AAC4"/>
            </a:solidFill>
          </a:ln>
          <a:effectLst>
            <a:outerShdw sx="100000" sy="100000" kx="0" ky="0" algn="b" rotWithShape="0" blurRad="38100" dist="23000" dir="5400000">
              <a:srgbClr val="000000">
                <a:alpha val="35000"/>
              </a:srgbClr>
            </a:outerShdw>
          </a:effectLst>
        </p:spPr>
        <p:txBody>
          <a:bodyPr lIns="45718" tIns="45718" rIns="45718" bIns="45718"/>
          <a:lstStyle/>
          <a:p>
            <a:pPr>
              <a:defRPr>
                <a:solidFill>
                  <a:srgbClr val="FFFFFF"/>
                </a:solidFill>
                <a:latin typeface="+mn-lt"/>
                <a:ea typeface="+mn-ea"/>
                <a:cs typeface="+mn-cs"/>
                <a:sym typeface="Calibri"/>
              </a:defRPr>
            </a:pPr>
          </a:p>
        </p:txBody>
      </p:sp>
      <p:pic>
        <p:nvPicPr>
          <p:cNvPr id="117" name="NLP-Unstructured-Data-1.png" descr="NLP-Unstructured-Data-1.png"/>
          <p:cNvPicPr>
            <a:picLocks noChangeAspect="1"/>
          </p:cNvPicPr>
          <p:nvPr/>
        </p:nvPicPr>
        <p:blipFill>
          <a:blip r:embed="rId4">
            <a:extLst/>
          </a:blip>
          <a:stretch>
            <a:fillRect/>
          </a:stretch>
        </p:blipFill>
        <p:spPr>
          <a:xfrm>
            <a:off x="37104423" y="14258416"/>
            <a:ext cx="6515407" cy="9621084"/>
          </a:xfrm>
          <a:prstGeom prst="rect">
            <a:avLst/>
          </a:prstGeom>
          <a:ln w="12700">
            <a:miter lim="400000"/>
          </a:ln>
        </p:spPr>
      </p:pic>
      <p:sp>
        <p:nvSpPr>
          <p:cNvPr id="118" name="Comparative analysis between the technologies behind Site A and Site B yield noteworthy findings:…"/>
          <p:cNvSpPr txBox="1"/>
          <p:nvPr/>
        </p:nvSpPr>
        <p:spPr>
          <a:xfrm>
            <a:off x="30030418" y="7871714"/>
            <a:ext cx="13151999" cy="58409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spcBef>
                <a:spcPts val="2000"/>
              </a:spcBef>
              <a:defRPr sz="3300">
                <a:latin typeface="+mn-lt"/>
                <a:ea typeface="+mn-ea"/>
                <a:cs typeface="+mn-cs"/>
                <a:sym typeface="Calibri"/>
              </a:defRPr>
            </a:pPr>
            <a:r>
              <a:t>Analysis of the bi-gram term-topic matrix discovered LDA on the medical abstracts had noteworthy findings:  </a:t>
            </a:r>
          </a:p>
          <a:p>
            <a:pPr defTabSz="457200">
              <a:spcBef>
                <a:spcPts val="2000"/>
              </a:spcBef>
              <a:defRPr b="1" sz="3300" u="sng">
                <a:latin typeface="+mn-lt"/>
                <a:ea typeface="+mn-ea"/>
                <a:cs typeface="+mn-cs"/>
                <a:sym typeface="Calibri"/>
              </a:defRPr>
            </a:pPr>
          </a:p>
          <a:p>
            <a:pPr defTabSz="457200">
              <a:spcBef>
                <a:spcPts val="2000"/>
              </a:spcBef>
              <a:defRPr sz="3300">
                <a:latin typeface="+mn-lt"/>
                <a:ea typeface="+mn-ea"/>
                <a:cs typeface="+mn-cs"/>
                <a:sym typeface="Calibri"/>
              </a:defRPr>
            </a:pPr>
          </a:p>
          <a:p>
            <a:pPr defTabSz="457200">
              <a:spcBef>
                <a:spcPts val="2000"/>
              </a:spcBef>
              <a:defRPr sz="3300">
                <a:latin typeface="+mn-lt"/>
                <a:ea typeface="+mn-ea"/>
                <a:cs typeface="+mn-cs"/>
                <a:sym typeface="Calibri"/>
              </a:defRPr>
            </a:pPr>
          </a:p>
          <a:p>
            <a:pPr defTabSz="457200">
              <a:spcBef>
                <a:spcPts val="2000"/>
              </a:spcBef>
              <a:defRPr sz="3300">
                <a:latin typeface="+mn-lt"/>
                <a:ea typeface="+mn-ea"/>
                <a:cs typeface="+mn-cs"/>
                <a:sym typeface="Calibri"/>
              </a:defRPr>
            </a:pPr>
          </a:p>
          <a:p>
            <a:pPr defTabSz="457200">
              <a:spcBef>
                <a:spcPts val="2000"/>
              </a:spcBef>
              <a:defRPr sz="3300">
                <a:latin typeface="+mn-lt"/>
                <a:ea typeface="+mn-ea"/>
                <a:cs typeface="+mn-cs"/>
                <a:sym typeface="Calibri"/>
              </a:defRPr>
            </a:pPr>
            <a:r>
              <a:t>Applications can take advantage of the enriched term-topic matrix to facilitate a common understanding of medical terminology's contextual relevance during search or information retrieval.</a:t>
            </a:r>
          </a:p>
        </p:txBody>
      </p:sp>
      <p:sp>
        <p:nvSpPr>
          <p:cNvPr id="119" name="Implications:…"/>
          <p:cNvSpPr txBox="1"/>
          <p:nvPr/>
        </p:nvSpPr>
        <p:spPr>
          <a:xfrm>
            <a:off x="30047440" y="13951314"/>
            <a:ext cx="7576376" cy="94858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spcBef>
                <a:spcPts val="2000"/>
              </a:spcBef>
              <a:defRPr b="1" sz="3800" u="sng">
                <a:latin typeface="+mn-lt"/>
                <a:ea typeface="+mn-ea"/>
                <a:cs typeface="+mn-cs"/>
                <a:sym typeface="Calibri"/>
              </a:defRPr>
            </a:pPr>
            <a:r>
              <a:t>Implications: </a:t>
            </a:r>
          </a:p>
          <a:p>
            <a:pPr defTabSz="457200">
              <a:spcBef>
                <a:spcPts val="2000"/>
              </a:spcBef>
              <a:defRPr sz="3300">
                <a:latin typeface="+mn-lt"/>
                <a:ea typeface="+mn-ea"/>
                <a:cs typeface="+mn-cs"/>
                <a:sym typeface="Calibri"/>
              </a:defRPr>
            </a:pPr>
            <a:r>
              <a:t>The findings underscore the potential of advanced AI/ML methodologies in healthcare informatics, particularly in: </a:t>
            </a:r>
          </a:p>
          <a:p>
            <a:pPr defTabSz="457200">
              <a:spcBef>
                <a:spcPts val="2000"/>
              </a:spcBef>
              <a:defRPr b="1" i="1" sz="3300" u="sng">
                <a:latin typeface="+mn-lt"/>
                <a:ea typeface="+mn-ea"/>
                <a:cs typeface="+mn-cs"/>
                <a:sym typeface="Calibri"/>
              </a:defRPr>
            </a:pPr>
            <a:r>
              <a:t>Information Retrieval:</a:t>
            </a:r>
            <a:r>
              <a:rPr b="0" i="0" u="none"/>
              <a:t> </a:t>
            </a:r>
          </a:p>
          <a:p>
            <a:pPr defTabSz="457200">
              <a:spcBef>
                <a:spcPts val="2000"/>
              </a:spcBef>
              <a:defRPr sz="3300">
                <a:latin typeface="+mn-lt"/>
                <a:ea typeface="+mn-ea"/>
                <a:cs typeface="+mn-cs"/>
                <a:sym typeface="Calibri"/>
              </a:defRPr>
            </a:pPr>
            <a:r>
              <a:t>Demonstrates content enrichment methods with advanced algorithms that overlay medical ontologies, enhancing retrieval within healthcare. </a:t>
            </a:r>
          </a:p>
          <a:p>
            <a:pPr defTabSz="457200">
              <a:spcBef>
                <a:spcPts val="2000"/>
              </a:spcBef>
              <a:defRPr b="1" i="1" sz="3300" u="sng">
                <a:latin typeface="+mn-lt"/>
                <a:ea typeface="+mn-ea"/>
                <a:cs typeface="+mn-cs"/>
                <a:sym typeface="Calibri"/>
              </a:defRPr>
            </a:pPr>
            <a:r>
              <a:t>C</a:t>
            </a:r>
            <a:r>
              <a:t>ommon Language and Terms:</a:t>
            </a:r>
            <a:r>
              <a:rPr b="0" i="0" u="none"/>
              <a:t> </a:t>
            </a:r>
          </a:p>
          <a:p>
            <a:pPr defTabSz="457200">
              <a:spcBef>
                <a:spcPts val="2000"/>
              </a:spcBef>
              <a:defRPr sz="3300">
                <a:latin typeface="+mn-lt"/>
                <a:ea typeface="+mn-ea"/>
                <a:cs typeface="+mn-cs"/>
                <a:sym typeface="Calibri"/>
              </a:defRPr>
            </a:pPr>
            <a:r>
              <a:t>The contextual relevance and insights created suggest its potential as a valuable tool for clinical decision-making, research, and education within healthcare by using a common language and disambiguating terms.</a:t>
            </a:r>
          </a:p>
        </p:txBody>
      </p:sp>
      <p:sp>
        <p:nvSpPr>
          <p:cNvPr id="120" name="Enhanced Precision and Relevance:…"/>
          <p:cNvSpPr txBox="1"/>
          <p:nvPr/>
        </p:nvSpPr>
        <p:spPr>
          <a:xfrm>
            <a:off x="30104457" y="9122664"/>
            <a:ext cx="12592943" cy="28310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spcBef>
                <a:spcPts val="2000"/>
              </a:spcBef>
              <a:defRPr b="1" sz="3400" u="sng">
                <a:latin typeface="+mn-lt"/>
                <a:ea typeface="+mn-ea"/>
                <a:cs typeface="+mn-cs"/>
                <a:sym typeface="Calibri"/>
              </a:defRPr>
            </a:pPr>
            <a:r>
              <a:t>Enhanced Relevance</a:t>
            </a:r>
            <a:r>
              <a:t> and Contextual Importance:</a:t>
            </a:r>
            <a:r>
              <a:rPr b="0" u="none"/>
              <a:t> </a:t>
            </a:r>
          </a:p>
          <a:p>
            <a:pPr defTabSz="457200">
              <a:spcBef>
                <a:spcPts val="2000"/>
              </a:spcBef>
              <a:defRPr sz="3300">
                <a:latin typeface="+mn-lt"/>
                <a:ea typeface="+mn-ea"/>
                <a:cs typeface="+mn-cs"/>
                <a:sym typeface="Calibri"/>
              </a:defRPr>
            </a:pPr>
            <a:r>
              <a:t>By using AI/ML techniques to enrich the term-topic matrix overlayed with insights from MeSH and SNOMED APIs, we were able to build a term-topic matrix of medical information, enriched with semantic meaning from SNOMED and categorized by MeSH for relevance.</a:t>
            </a:r>
          </a:p>
        </p:txBody>
      </p:sp>
      <p:sp>
        <p:nvSpPr>
          <p:cNvPr id="121" name="Site B Development: Continuation of Site B's development for information retrieval refinement.…"/>
          <p:cNvSpPr txBox="1"/>
          <p:nvPr/>
        </p:nvSpPr>
        <p:spPr>
          <a:xfrm>
            <a:off x="29887881" y="27375203"/>
            <a:ext cx="13286893" cy="33009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30868" indent="-330868" defTabSz="457200">
              <a:spcBef>
                <a:spcPts val="2000"/>
              </a:spcBef>
              <a:buSzPct val="100000"/>
              <a:buChar char="•"/>
              <a:defRPr sz="3300">
                <a:latin typeface="+mn-lt"/>
                <a:ea typeface="+mn-ea"/>
                <a:cs typeface="+mn-cs"/>
                <a:sym typeface="Calibri"/>
              </a:defRPr>
            </a:pPr>
            <a:r>
              <a:t>Site </a:t>
            </a:r>
            <a:r>
              <a:t>A/</a:t>
            </a:r>
            <a:r>
              <a:t>B Development: </a:t>
            </a:r>
            <a:r>
              <a:t>Deploy the machine learning model and supporting data structures</a:t>
            </a:r>
            <a:r>
              <a:t> </a:t>
            </a:r>
            <a:r>
              <a:t>to create A/B test websites for use of medical professionals as a comparative study — Site A (not enriched) Site B (enriched).</a:t>
            </a:r>
          </a:p>
          <a:p>
            <a:pPr marL="330868" indent="-330868" defTabSz="457200">
              <a:spcBef>
                <a:spcPts val="2000"/>
              </a:spcBef>
              <a:buSzPct val="100000"/>
              <a:buChar char="•"/>
              <a:defRPr sz="3300">
                <a:latin typeface="+mn-lt"/>
                <a:ea typeface="+mn-ea"/>
                <a:cs typeface="+mn-cs"/>
                <a:sym typeface="Calibri"/>
              </a:defRPr>
            </a:pPr>
            <a:r>
              <a:t>Algorithmic Enhancements: Continue LLM integration and exploration of other advanced algorithms for additional meta-data and content enrichment. </a:t>
            </a:r>
          </a:p>
        </p:txBody>
      </p:sp>
      <p:pic>
        <p:nvPicPr>
          <p:cNvPr id="122" name="Picture 2" descr="Picture 2"/>
          <p:cNvPicPr>
            <a:picLocks noChangeAspect="1"/>
          </p:cNvPicPr>
          <p:nvPr/>
        </p:nvPicPr>
        <p:blipFill>
          <a:blip r:embed="rId5">
            <a:extLst/>
          </a:blip>
          <a:stretch>
            <a:fillRect/>
          </a:stretch>
        </p:blipFill>
        <p:spPr>
          <a:xfrm>
            <a:off x="21310511" y="24483767"/>
            <a:ext cx="7656609" cy="6497180"/>
          </a:xfrm>
          <a:prstGeom prst="rect">
            <a:avLst/>
          </a:prstGeom>
          <a:ln w="12700">
            <a:miter lim="400000"/>
          </a:ln>
        </p:spPr>
      </p:pic>
      <p:sp>
        <p:nvSpPr>
          <p:cNvPr id="123" name="Data Collection and Sources:…"/>
          <p:cNvSpPr txBox="1"/>
          <p:nvPr/>
        </p:nvSpPr>
        <p:spPr>
          <a:xfrm>
            <a:off x="13573790" y="24138075"/>
            <a:ext cx="8371810" cy="303853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spcBef>
                <a:spcPts val="2000"/>
              </a:spcBef>
              <a:defRPr b="1" i="1" sz="3600">
                <a:solidFill>
                  <a:srgbClr val="090909"/>
                </a:solidFill>
                <a:latin typeface="+mn-lt"/>
                <a:ea typeface="+mn-ea"/>
                <a:cs typeface="+mn-cs"/>
                <a:sym typeface="Calibri"/>
              </a:defRPr>
            </a:pPr>
            <a:r>
              <a:t>LDA Model Hyperparameters: </a:t>
            </a:r>
            <a:endParaRPr sz="3300"/>
          </a:p>
          <a:p>
            <a:pPr defTabSz="457200">
              <a:spcBef>
                <a:spcPts val="2000"/>
              </a:spcBef>
              <a:defRPr sz="3600">
                <a:solidFill>
                  <a:srgbClr val="090909"/>
                </a:solidFill>
                <a:latin typeface="+mn-lt"/>
                <a:ea typeface="+mn-ea"/>
                <a:cs typeface="+mn-cs"/>
                <a:sym typeface="Calibri"/>
              </a:defRPr>
            </a:pPr>
            <a:r>
              <a:t>LatentDirichletAllocation(batch_size=5, evaluate_every = 1, learning_method = 'online', max_iter=20,n_components=15, random_state=42) </a:t>
            </a:r>
          </a:p>
        </p:txBody>
      </p:sp>
      <p:pic>
        <p:nvPicPr>
          <p:cNvPr id="124" name="Picture 6" descr="Picture 6"/>
          <p:cNvPicPr>
            <a:picLocks noChangeAspect="1"/>
          </p:cNvPicPr>
          <p:nvPr/>
        </p:nvPicPr>
        <p:blipFill>
          <a:blip r:embed="rId6">
            <a:extLst/>
          </a:blip>
          <a:stretch>
            <a:fillRect/>
          </a:stretch>
        </p:blipFill>
        <p:spPr>
          <a:xfrm>
            <a:off x="16042450" y="28397020"/>
            <a:ext cx="5078788" cy="2609146"/>
          </a:xfrm>
          <a:prstGeom prst="rect">
            <a:avLst/>
          </a:prstGeom>
          <a:ln w="12700">
            <a:miter lim="400000"/>
          </a:ln>
        </p:spPr>
      </p:pic>
      <p:pic>
        <p:nvPicPr>
          <p:cNvPr id="125" name="Picture 2" descr="Picture 2"/>
          <p:cNvPicPr>
            <a:picLocks noChangeAspect="1"/>
          </p:cNvPicPr>
          <p:nvPr/>
        </p:nvPicPr>
        <p:blipFill>
          <a:blip r:embed="rId7">
            <a:extLst/>
          </a:blip>
          <a:stretch>
            <a:fillRect/>
          </a:stretch>
        </p:blipFill>
        <p:spPr>
          <a:xfrm>
            <a:off x="13573790" y="27426003"/>
            <a:ext cx="5432645" cy="2790935"/>
          </a:xfrm>
          <a:prstGeom prst="rect">
            <a:avLst/>
          </a:prstGeom>
          <a:ln w="12700">
            <a:miter lim="400000"/>
          </a:ln>
        </p:spPr>
      </p:pic>
      <p:pic>
        <p:nvPicPr>
          <p:cNvPr id="126" name="Screenshot 2023-12-07 at 1.17.17 PM.png" descr="Screenshot 2023-12-07 at 1.17.17 PM.png"/>
          <p:cNvPicPr>
            <a:picLocks noChangeAspect="1"/>
          </p:cNvPicPr>
          <p:nvPr/>
        </p:nvPicPr>
        <p:blipFill>
          <a:blip r:embed="rId8">
            <a:extLst/>
          </a:blip>
          <a:srcRect l="0" t="12165" r="1113" b="12581"/>
          <a:stretch>
            <a:fillRect/>
          </a:stretch>
        </p:blipFill>
        <p:spPr>
          <a:xfrm>
            <a:off x="644017" y="2869562"/>
            <a:ext cx="9959384" cy="1581559"/>
          </a:xfrm>
          <a:prstGeom prst="rect">
            <a:avLst/>
          </a:prstGeom>
          <a:ln w="12700">
            <a:miter lim="400000"/>
          </a:ln>
        </p:spPr>
      </p:pic>
      <p:pic>
        <p:nvPicPr>
          <p:cNvPr id="127" name="HU Logo with copyright.png" descr="HU Logo with copyright.png"/>
          <p:cNvPicPr>
            <a:picLocks noChangeAspect="1"/>
          </p:cNvPicPr>
          <p:nvPr/>
        </p:nvPicPr>
        <p:blipFill>
          <a:blip r:embed="rId9">
            <a:extLst/>
          </a:blip>
          <a:stretch>
            <a:fillRect/>
          </a:stretch>
        </p:blipFill>
        <p:spPr>
          <a:xfrm>
            <a:off x="37736808" y="1256754"/>
            <a:ext cx="5250637" cy="330094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219456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