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3219EF-16D5-4693-84EE-BC6809D96FA2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DD0929B2-2E50-448E-B2FC-53E7A876578A}">
      <dgm:prSet phldrT="[Text]"/>
      <dgm:spPr/>
      <dgm:t>
        <a:bodyPr/>
        <a:lstStyle/>
        <a:p>
          <a:r>
            <a:rPr lang="en-US" b="1" dirty="0" smtClean="0"/>
            <a:t>1980</a:t>
          </a:r>
        </a:p>
        <a:p>
          <a:r>
            <a:rPr lang="en-US" dirty="0" smtClean="0"/>
            <a:t>$2.69</a:t>
          </a:r>
          <a:endParaRPr lang="en-US" dirty="0"/>
        </a:p>
      </dgm:t>
    </dgm:pt>
    <dgm:pt modelId="{F516BC66-7E8B-4704-9750-3B0315CBE25E}" type="parTrans" cxnId="{986F0CC9-A505-4987-AA85-8B509730099C}">
      <dgm:prSet/>
      <dgm:spPr/>
      <dgm:t>
        <a:bodyPr/>
        <a:lstStyle/>
        <a:p>
          <a:endParaRPr lang="en-US"/>
        </a:p>
      </dgm:t>
    </dgm:pt>
    <dgm:pt modelId="{95108C90-D8B3-4C89-8FD9-DF4CCE343374}" type="sibTrans" cxnId="{986F0CC9-A505-4987-AA85-8B509730099C}">
      <dgm:prSet/>
      <dgm:spPr/>
      <dgm:t>
        <a:bodyPr/>
        <a:lstStyle/>
        <a:p>
          <a:endParaRPr lang="en-US"/>
        </a:p>
      </dgm:t>
    </dgm:pt>
    <dgm:pt modelId="{C7444960-F838-431F-91DD-B8D5F0A7CF62}">
      <dgm:prSet phldrT="[Text]"/>
      <dgm:spPr/>
      <dgm:t>
        <a:bodyPr/>
        <a:lstStyle/>
        <a:p>
          <a:r>
            <a:rPr lang="en-US" b="1" dirty="0" smtClean="0"/>
            <a:t>2000</a:t>
          </a:r>
        </a:p>
        <a:p>
          <a:r>
            <a:rPr lang="en-US" dirty="0" smtClean="0"/>
            <a:t>$5.39</a:t>
          </a:r>
          <a:endParaRPr lang="en-US" dirty="0"/>
        </a:p>
      </dgm:t>
    </dgm:pt>
    <dgm:pt modelId="{1086A335-71B3-4CDE-A2A4-25A96255015D}" type="parTrans" cxnId="{14431139-14DB-486F-A181-8CEAACA16E9B}">
      <dgm:prSet/>
      <dgm:spPr/>
      <dgm:t>
        <a:bodyPr/>
        <a:lstStyle/>
        <a:p>
          <a:endParaRPr lang="en-US"/>
        </a:p>
      </dgm:t>
    </dgm:pt>
    <dgm:pt modelId="{F1184FBC-16A0-40B6-AB29-0ADEAA82C81E}" type="sibTrans" cxnId="{14431139-14DB-486F-A181-8CEAACA16E9B}">
      <dgm:prSet/>
      <dgm:spPr/>
      <dgm:t>
        <a:bodyPr/>
        <a:lstStyle/>
        <a:p>
          <a:endParaRPr lang="en-US"/>
        </a:p>
      </dgm:t>
    </dgm:pt>
    <dgm:pt modelId="{77AB9434-242D-4ECF-B72A-D6313330940A}">
      <dgm:prSet phldrT="[Text]"/>
      <dgm:spPr/>
      <dgm:t>
        <a:bodyPr/>
        <a:lstStyle/>
        <a:p>
          <a:r>
            <a:rPr lang="en-US" b="1" dirty="0" smtClean="0"/>
            <a:t>2014</a:t>
          </a:r>
        </a:p>
        <a:p>
          <a:r>
            <a:rPr lang="en-US" dirty="0" smtClean="0"/>
            <a:t>$8.15</a:t>
          </a:r>
          <a:endParaRPr lang="en-US" dirty="0"/>
        </a:p>
      </dgm:t>
    </dgm:pt>
    <dgm:pt modelId="{4F21E9C5-FDB2-4A8F-B71D-F070DCB7DB58}" type="parTrans" cxnId="{64D146C4-92BD-4B8D-975E-4BD952E401E6}">
      <dgm:prSet/>
      <dgm:spPr/>
      <dgm:t>
        <a:bodyPr/>
        <a:lstStyle/>
        <a:p>
          <a:endParaRPr lang="en-US"/>
        </a:p>
      </dgm:t>
    </dgm:pt>
    <dgm:pt modelId="{556596B5-ECFF-4693-B65E-8D03351CE0E6}" type="sibTrans" cxnId="{64D146C4-92BD-4B8D-975E-4BD952E401E6}">
      <dgm:prSet/>
      <dgm:spPr/>
      <dgm:t>
        <a:bodyPr/>
        <a:lstStyle/>
        <a:p>
          <a:endParaRPr lang="en-US"/>
        </a:p>
      </dgm:t>
    </dgm:pt>
    <dgm:pt modelId="{B490AED5-55E8-45A9-80D7-5DCD8ABF91B5}" type="pres">
      <dgm:prSet presAssocID="{763219EF-16D5-4693-84EE-BC6809D96FA2}" presName="Name0" presStyleCnt="0">
        <dgm:presLayoutVars>
          <dgm:dir/>
          <dgm:resizeHandles val="exact"/>
        </dgm:presLayoutVars>
      </dgm:prSet>
      <dgm:spPr/>
    </dgm:pt>
    <dgm:pt modelId="{441BB434-031B-467E-9D71-B3C0FCDB65AA}" type="pres">
      <dgm:prSet presAssocID="{DD0929B2-2E50-448E-B2FC-53E7A876578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60BD9C-8524-4AF2-9B3A-03A8789BA4AD}" type="pres">
      <dgm:prSet presAssocID="{95108C90-D8B3-4C89-8FD9-DF4CCE34337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19B34B29-A02D-45A8-B5BA-61FC09EC886C}" type="pres">
      <dgm:prSet presAssocID="{95108C90-D8B3-4C89-8FD9-DF4CCE343374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137F0EC0-0780-457A-92DF-B0C6F6EB53B0}" type="pres">
      <dgm:prSet presAssocID="{C7444960-F838-431F-91DD-B8D5F0A7CF6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D2DFB1-DF2E-4B19-B2F6-22150AA9CFA3}" type="pres">
      <dgm:prSet presAssocID="{F1184FBC-16A0-40B6-AB29-0ADEAA82C81E}" presName="sibTrans" presStyleLbl="sibTrans2D1" presStyleIdx="1" presStyleCnt="2"/>
      <dgm:spPr/>
      <dgm:t>
        <a:bodyPr/>
        <a:lstStyle/>
        <a:p>
          <a:endParaRPr lang="en-US"/>
        </a:p>
      </dgm:t>
    </dgm:pt>
    <dgm:pt modelId="{2A69C93B-9D8F-4D59-86F0-E2AF59A04E6C}" type="pres">
      <dgm:prSet presAssocID="{F1184FBC-16A0-40B6-AB29-0ADEAA82C81E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93BE3AD9-92EB-48CC-B2CB-6188B8863118}" type="pres">
      <dgm:prSet presAssocID="{77AB9434-242D-4ECF-B72A-D6313330940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6214DB-1B0C-4E24-9F0C-BB9EAD9566FD}" type="presOf" srcId="{95108C90-D8B3-4C89-8FD9-DF4CCE343374}" destId="{19B34B29-A02D-45A8-B5BA-61FC09EC886C}" srcOrd="1" destOrd="0" presId="urn:microsoft.com/office/officeart/2005/8/layout/process1"/>
    <dgm:cxn modelId="{D3E52E3D-371C-43B3-8E32-73DA95BB6FB8}" type="presOf" srcId="{77AB9434-242D-4ECF-B72A-D6313330940A}" destId="{93BE3AD9-92EB-48CC-B2CB-6188B8863118}" srcOrd="0" destOrd="0" presId="urn:microsoft.com/office/officeart/2005/8/layout/process1"/>
    <dgm:cxn modelId="{348F7242-8552-4128-8B25-3C9F5C3BCFC9}" type="presOf" srcId="{DD0929B2-2E50-448E-B2FC-53E7A876578A}" destId="{441BB434-031B-467E-9D71-B3C0FCDB65AA}" srcOrd="0" destOrd="0" presId="urn:microsoft.com/office/officeart/2005/8/layout/process1"/>
    <dgm:cxn modelId="{756BE7AE-67CC-4E6E-A4A5-B89868F3BF64}" type="presOf" srcId="{763219EF-16D5-4693-84EE-BC6809D96FA2}" destId="{B490AED5-55E8-45A9-80D7-5DCD8ABF91B5}" srcOrd="0" destOrd="0" presId="urn:microsoft.com/office/officeart/2005/8/layout/process1"/>
    <dgm:cxn modelId="{F8893A9C-6473-498D-87CC-060560E204F3}" type="presOf" srcId="{F1184FBC-16A0-40B6-AB29-0ADEAA82C81E}" destId="{49D2DFB1-DF2E-4B19-B2F6-22150AA9CFA3}" srcOrd="0" destOrd="0" presId="urn:microsoft.com/office/officeart/2005/8/layout/process1"/>
    <dgm:cxn modelId="{14431139-14DB-486F-A181-8CEAACA16E9B}" srcId="{763219EF-16D5-4693-84EE-BC6809D96FA2}" destId="{C7444960-F838-431F-91DD-B8D5F0A7CF62}" srcOrd="1" destOrd="0" parTransId="{1086A335-71B3-4CDE-A2A4-25A96255015D}" sibTransId="{F1184FBC-16A0-40B6-AB29-0ADEAA82C81E}"/>
    <dgm:cxn modelId="{51CA5C57-B61E-4F8A-89A5-822AFFF96D82}" type="presOf" srcId="{C7444960-F838-431F-91DD-B8D5F0A7CF62}" destId="{137F0EC0-0780-457A-92DF-B0C6F6EB53B0}" srcOrd="0" destOrd="0" presId="urn:microsoft.com/office/officeart/2005/8/layout/process1"/>
    <dgm:cxn modelId="{986F0CC9-A505-4987-AA85-8B509730099C}" srcId="{763219EF-16D5-4693-84EE-BC6809D96FA2}" destId="{DD0929B2-2E50-448E-B2FC-53E7A876578A}" srcOrd="0" destOrd="0" parTransId="{F516BC66-7E8B-4704-9750-3B0315CBE25E}" sibTransId="{95108C90-D8B3-4C89-8FD9-DF4CCE343374}"/>
    <dgm:cxn modelId="{D70B664E-B7F1-47B4-9982-42818C7856B0}" type="presOf" srcId="{95108C90-D8B3-4C89-8FD9-DF4CCE343374}" destId="{F960BD9C-8524-4AF2-9B3A-03A8789BA4AD}" srcOrd="0" destOrd="0" presId="urn:microsoft.com/office/officeart/2005/8/layout/process1"/>
    <dgm:cxn modelId="{64D146C4-92BD-4B8D-975E-4BD952E401E6}" srcId="{763219EF-16D5-4693-84EE-BC6809D96FA2}" destId="{77AB9434-242D-4ECF-B72A-D6313330940A}" srcOrd="2" destOrd="0" parTransId="{4F21E9C5-FDB2-4A8F-B71D-F070DCB7DB58}" sibTransId="{556596B5-ECFF-4693-B65E-8D03351CE0E6}"/>
    <dgm:cxn modelId="{5341179E-C588-4EF7-B219-10E0C582FDAA}" type="presOf" srcId="{F1184FBC-16A0-40B6-AB29-0ADEAA82C81E}" destId="{2A69C93B-9D8F-4D59-86F0-E2AF59A04E6C}" srcOrd="1" destOrd="0" presId="urn:microsoft.com/office/officeart/2005/8/layout/process1"/>
    <dgm:cxn modelId="{9D8118FE-F9C8-43E5-8092-D8C1FB3A0A74}" type="presParOf" srcId="{B490AED5-55E8-45A9-80D7-5DCD8ABF91B5}" destId="{441BB434-031B-467E-9D71-B3C0FCDB65AA}" srcOrd="0" destOrd="0" presId="urn:microsoft.com/office/officeart/2005/8/layout/process1"/>
    <dgm:cxn modelId="{F02EB359-5A8D-48E0-BC66-8BE0C55DD41E}" type="presParOf" srcId="{B490AED5-55E8-45A9-80D7-5DCD8ABF91B5}" destId="{F960BD9C-8524-4AF2-9B3A-03A8789BA4AD}" srcOrd="1" destOrd="0" presId="urn:microsoft.com/office/officeart/2005/8/layout/process1"/>
    <dgm:cxn modelId="{D5EBC83F-FF1D-4F15-A747-087CABA2A133}" type="presParOf" srcId="{F960BD9C-8524-4AF2-9B3A-03A8789BA4AD}" destId="{19B34B29-A02D-45A8-B5BA-61FC09EC886C}" srcOrd="0" destOrd="0" presId="urn:microsoft.com/office/officeart/2005/8/layout/process1"/>
    <dgm:cxn modelId="{C918B84B-15D0-446B-A496-CDEBA9E1B037}" type="presParOf" srcId="{B490AED5-55E8-45A9-80D7-5DCD8ABF91B5}" destId="{137F0EC0-0780-457A-92DF-B0C6F6EB53B0}" srcOrd="2" destOrd="0" presId="urn:microsoft.com/office/officeart/2005/8/layout/process1"/>
    <dgm:cxn modelId="{4016F92E-5E19-4A9D-B0C1-8F721E9AA99F}" type="presParOf" srcId="{B490AED5-55E8-45A9-80D7-5DCD8ABF91B5}" destId="{49D2DFB1-DF2E-4B19-B2F6-22150AA9CFA3}" srcOrd="3" destOrd="0" presId="urn:microsoft.com/office/officeart/2005/8/layout/process1"/>
    <dgm:cxn modelId="{021E8551-7F0E-4783-945C-90FC1FE5590D}" type="presParOf" srcId="{49D2DFB1-DF2E-4B19-B2F6-22150AA9CFA3}" destId="{2A69C93B-9D8F-4D59-86F0-E2AF59A04E6C}" srcOrd="0" destOrd="0" presId="urn:microsoft.com/office/officeart/2005/8/layout/process1"/>
    <dgm:cxn modelId="{5ACE22A8-0F58-439D-BCC9-F391EF416E52}" type="presParOf" srcId="{B490AED5-55E8-45A9-80D7-5DCD8ABF91B5}" destId="{93BE3AD9-92EB-48CC-B2CB-6188B886311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BB434-031B-467E-9D71-B3C0FCDB65AA}">
      <dsp:nvSpPr>
        <dsp:cNvPr id="0" name=""/>
        <dsp:cNvSpPr/>
      </dsp:nvSpPr>
      <dsp:spPr>
        <a:xfrm>
          <a:off x="2544" y="667453"/>
          <a:ext cx="760660" cy="7986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1980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$2.69</a:t>
          </a:r>
          <a:endParaRPr lang="en-US" sz="1800" kern="1200" dirty="0"/>
        </a:p>
      </dsp:txBody>
      <dsp:txXfrm>
        <a:off x="24823" y="689732"/>
        <a:ext cx="716102" cy="754135"/>
      </dsp:txXfrm>
    </dsp:sp>
    <dsp:sp modelId="{F960BD9C-8524-4AF2-9B3A-03A8789BA4AD}">
      <dsp:nvSpPr>
        <dsp:cNvPr id="0" name=""/>
        <dsp:cNvSpPr/>
      </dsp:nvSpPr>
      <dsp:spPr>
        <a:xfrm>
          <a:off x="839271" y="972478"/>
          <a:ext cx="161260" cy="1886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839271" y="1010207"/>
        <a:ext cx="112882" cy="113185"/>
      </dsp:txXfrm>
    </dsp:sp>
    <dsp:sp modelId="{137F0EC0-0780-457A-92DF-B0C6F6EB53B0}">
      <dsp:nvSpPr>
        <dsp:cNvPr id="0" name=""/>
        <dsp:cNvSpPr/>
      </dsp:nvSpPr>
      <dsp:spPr>
        <a:xfrm>
          <a:off x="1067469" y="667453"/>
          <a:ext cx="760660" cy="7986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2000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$5.39</a:t>
          </a:r>
          <a:endParaRPr lang="en-US" sz="1800" kern="1200" dirty="0"/>
        </a:p>
      </dsp:txBody>
      <dsp:txXfrm>
        <a:off x="1089748" y="689732"/>
        <a:ext cx="716102" cy="754135"/>
      </dsp:txXfrm>
    </dsp:sp>
    <dsp:sp modelId="{49D2DFB1-DF2E-4B19-B2F6-22150AA9CFA3}">
      <dsp:nvSpPr>
        <dsp:cNvPr id="0" name=""/>
        <dsp:cNvSpPr/>
      </dsp:nvSpPr>
      <dsp:spPr>
        <a:xfrm>
          <a:off x="1904196" y="972478"/>
          <a:ext cx="161260" cy="1886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904196" y="1010207"/>
        <a:ext cx="112882" cy="113185"/>
      </dsp:txXfrm>
    </dsp:sp>
    <dsp:sp modelId="{93BE3AD9-92EB-48CC-B2CB-6188B8863118}">
      <dsp:nvSpPr>
        <dsp:cNvPr id="0" name=""/>
        <dsp:cNvSpPr/>
      </dsp:nvSpPr>
      <dsp:spPr>
        <a:xfrm>
          <a:off x="2132394" y="667453"/>
          <a:ext cx="760660" cy="7986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2014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$8.15</a:t>
          </a:r>
          <a:endParaRPr lang="en-US" sz="1800" kern="1200" dirty="0"/>
        </a:p>
      </dsp:txBody>
      <dsp:txXfrm>
        <a:off x="2154673" y="689732"/>
        <a:ext cx="716102" cy="754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VIMN_BudgetPresTemplate_Ant-4x3-NewStrip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64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 userDrawn="1"/>
        </p:nvCxnSpPr>
        <p:spPr>
          <a:xfrm rot="5400000">
            <a:off x="2354426" y="3108777"/>
            <a:ext cx="1744663" cy="1588"/>
          </a:xfrm>
          <a:prstGeom prst="line">
            <a:avLst/>
          </a:prstGeom>
          <a:ln w="19050">
            <a:solidFill>
              <a:srgbClr val="7E7E8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453295" y="2225131"/>
            <a:ext cx="5690704" cy="1813469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206990" y="5410200"/>
            <a:ext cx="5948150" cy="313018"/>
          </a:xfrm>
        </p:spPr>
        <p:txBody>
          <a:bodyPr anchor="ctr">
            <a:noAutofit/>
          </a:bodyPr>
          <a:lstStyle>
            <a:lvl1pPr algn="l">
              <a:buClr>
                <a:schemeClr val="accent1"/>
              </a:buClr>
              <a:buNone/>
              <a:defRPr sz="2000" b="1">
                <a:solidFill>
                  <a:srgbClr val="808386"/>
                </a:solidFill>
                <a:latin typeface="+mn-lt"/>
              </a:defRPr>
            </a:lvl1pPr>
            <a:lvl2pPr>
              <a:buClr>
                <a:schemeClr val="accent1"/>
              </a:buClr>
              <a:defRPr sz="13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46786" name="Picture 2" descr="C:\Users\winschk\AppData\Local\Microsoft\Windows\Temporary Internet Files\Content.Outlook\4X21IHDM\Viacom SIR Logo Two Line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" y="2268519"/>
            <a:ext cx="2846832" cy="17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713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184" y="274638"/>
            <a:ext cx="8577622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206990" y="2115403"/>
            <a:ext cx="4733499" cy="3864770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036023" y="2115326"/>
            <a:ext cx="3794077" cy="3862393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 sz="1300">
                <a:solidFill>
                  <a:schemeClr val="tx1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206990" y="1720454"/>
            <a:ext cx="4733585" cy="231176"/>
          </a:xfrm>
        </p:spPr>
        <p:txBody>
          <a:bodyPr anchor="ctr">
            <a:noAutofit/>
          </a:bodyPr>
          <a:lstStyle>
            <a:lvl1pPr algn="ctr">
              <a:buClr>
                <a:schemeClr val="accent1"/>
              </a:buClr>
              <a:buNone/>
              <a:defRPr sz="1400" b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  <a:lvl2pPr>
              <a:buClr>
                <a:schemeClr val="accent1"/>
              </a:buClr>
              <a:defRPr sz="13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5036023" y="1709080"/>
            <a:ext cx="3794077" cy="231176"/>
          </a:xfrm>
        </p:spPr>
        <p:txBody>
          <a:bodyPr anchor="ctr">
            <a:noAutofit/>
          </a:bodyPr>
          <a:lstStyle>
            <a:lvl1pPr algn="ctr">
              <a:buClr>
                <a:schemeClr val="accent1"/>
              </a:buClr>
              <a:buNone/>
              <a:defRPr sz="1400" b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  <a:lvl2pPr>
              <a:buClr>
                <a:schemeClr val="accent1"/>
              </a:buClr>
              <a:defRPr sz="13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06990" y="6059488"/>
            <a:ext cx="8732520" cy="3143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941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39" y="274638"/>
            <a:ext cx="864586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206991" y="2104030"/>
            <a:ext cx="4206240" cy="2838734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91069" y="5008727"/>
            <a:ext cx="8639031" cy="1009936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206990" y="1720454"/>
            <a:ext cx="4206240" cy="231176"/>
          </a:xfrm>
        </p:spPr>
        <p:txBody>
          <a:bodyPr anchor="ctr">
            <a:noAutofit/>
          </a:bodyPr>
          <a:lstStyle>
            <a:lvl1pPr algn="ctr">
              <a:buClr>
                <a:schemeClr val="accent1"/>
              </a:buClr>
              <a:buNone/>
              <a:defRPr sz="1400" b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  <a:lvl2pPr>
              <a:buClr>
                <a:schemeClr val="accent1"/>
              </a:buClr>
              <a:defRPr sz="13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603838" y="1709080"/>
            <a:ext cx="4206240" cy="231176"/>
          </a:xfrm>
        </p:spPr>
        <p:txBody>
          <a:bodyPr anchor="ctr">
            <a:noAutofit/>
          </a:bodyPr>
          <a:lstStyle>
            <a:lvl1pPr algn="ctr">
              <a:buClr>
                <a:schemeClr val="accent1"/>
              </a:buClr>
              <a:buNone/>
              <a:defRPr sz="1400" b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  <a:lvl2pPr>
              <a:buClr>
                <a:schemeClr val="accent1"/>
              </a:buClr>
              <a:defRPr sz="13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9"/>
          </p:nvPr>
        </p:nvSpPr>
        <p:spPr>
          <a:xfrm>
            <a:off x="4603838" y="2104030"/>
            <a:ext cx="4206240" cy="2838734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206990" y="6059488"/>
            <a:ext cx="8732520" cy="3143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50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Tab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715" y="274638"/>
            <a:ext cx="873252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715" y="1493369"/>
            <a:ext cx="8730342" cy="307777"/>
          </a:xfr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100"/>
              </a:spcBef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204715" y="1938338"/>
            <a:ext cx="8734425" cy="3029447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04715" y="5076253"/>
            <a:ext cx="8732520" cy="9286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06990" y="6059488"/>
            <a:ext cx="8732520" cy="3143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3847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ab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11" y="274638"/>
            <a:ext cx="873252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232011" y="1965987"/>
            <a:ext cx="4298950" cy="4025380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32011" y="1493369"/>
            <a:ext cx="8730342" cy="307777"/>
          </a:xfr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100"/>
              </a:spcBef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708525" y="1965987"/>
            <a:ext cx="4257675" cy="40253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06990" y="6059488"/>
            <a:ext cx="8732520" cy="3143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004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3078051" y="1725770"/>
            <a:ext cx="5641550" cy="119773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3078051" y="3225086"/>
            <a:ext cx="5641550" cy="119773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078051" y="4724401"/>
            <a:ext cx="5641550" cy="119773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448615" y="1736503"/>
            <a:ext cx="2410495" cy="1197735"/>
          </a:xfrm>
          <a:prstGeom prst="roundRect">
            <a:avLst/>
          </a:prstGeom>
          <a:solidFill>
            <a:srgbClr val="00B0F0"/>
          </a:solidFill>
        </p:spPr>
        <p:txBody>
          <a:bodyPr anchor="ctr">
            <a:normAutofit/>
          </a:bodyPr>
          <a:lstStyle>
            <a:lvl1pPr marL="0" indent="0" algn="ctr">
              <a:buClr>
                <a:schemeClr val="accent1"/>
              </a:buClr>
              <a:buNone/>
              <a:defRPr sz="1400" b="1">
                <a:solidFill>
                  <a:schemeClr val="bg1"/>
                </a:solidFill>
              </a:defRPr>
            </a:lvl1pPr>
            <a:lvl2pPr>
              <a:buClr>
                <a:schemeClr val="accent1"/>
              </a:buClr>
              <a:defRPr sz="13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448615" y="3235819"/>
            <a:ext cx="2410495" cy="1197735"/>
          </a:xfrm>
          <a:prstGeom prst="roundRect">
            <a:avLst/>
          </a:prstGeom>
          <a:solidFill>
            <a:srgbClr val="00B0F0"/>
          </a:solidFill>
        </p:spPr>
        <p:txBody>
          <a:bodyPr anchor="ctr">
            <a:normAutofit/>
          </a:bodyPr>
          <a:lstStyle>
            <a:lvl1pPr marL="0" indent="0" algn="ctr">
              <a:buClr>
                <a:schemeClr val="accent1"/>
              </a:buClr>
              <a:buNone/>
              <a:defRPr sz="1400" b="1">
                <a:solidFill>
                  <a:schemeClr val="bg1"/>
                </a:solidFill>
              </a:defRPr>
            </a:lvl1pPr>
            <a:lvl2pPr>
              <a:buClr>
                <a:schemeClr val="accent1"/>
              </a:buClr>
              <a:defRPr sz="13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448615" y="4735134"/>
            <a:ext cx="2410495" cy="1197735"/>
          </a:xfrm>
          <a:prstGeom prst="roundRect">
            <a:avLst/>
          </a:prstGeom>
          <a:solidFill>
            <a:srgbClr val="00B0F0"/>
          </a:solidFill>
        </p:spPr>
        <p:txBody>
          <a:bodyPr anchor="ctr">
            <a:normAutofit/>
          </a:bodyPr>
          <a:lstStyle>
            <a:lvl1pPr marL="0" indent="0" algn="ctr">
              <a:buClr>
                <a:schemeClr val="accent1"/>
              </a:buClr>
              <a:buNone/>
              <a:defRPr sz="1400" b="1">
                <a:solidFill>
                  <a:schemeClr val="bg1"/>
                </a:solidFill>
              </a:defRPr>
            </a:lvl1pPr>
            <a:lvl2pPr>
              <a:buClr>
                <a:schemeClr val="accent1"/>
              </a:buClr>
              <a:defRPr sz="13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0987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11" y="274638"/>
            <a:ext cx="873252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232011" y="2088110"/>
            <a:ext cx="2743200" cy="914400"/>
          </a:xfrm>
          <a:prstGeom prst="roundRect">
            <a:avLst/>
          </a:prstGeom>
          <a:solidFill>
            <a:srgbClr val="00B0F0"/>
          </a:solidFill>
        </p:spPr>
        <p:txBody>
          <a:bodyPr anchor="ctr">
            <a:normAutofit/>
          </a:bodyPr>
          <a:lstStyle>
            <a:lvl1pPr marL="0" indent="0" algn="ctr">
              <a:buClr>
                <a:schemeClr val="accent1"/>
              </a:buClr>
              <a:buNone/>
              <a:defRPr sz="1400" b="1">
                <a:solidFill>
                  <a:schemeClr val="bg1"/>
                </a:solidFill>
              </a:defRPr>
            </a:lvl1pPr>
            <a:lvl2pPr>
              <a:buClr>
                <a:schemeClr val="accent1"/>
              </a:buClr>
              <a:defRPr sz="13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3219110" y="2088110"/>
            <a:ext cx="2743200" cy="914400"/>
          </a:xfrm>
          <a:prstGeom prst="roundRect">
            <a:avLst/>
          </a:prstGeom>
          <a:solidFill>
            <a:srgbClr val="00B0F0"/>
          </a:solidFill>
        </p:spPr>
        <p:txBody>
          <a:bodyPr anchor="ctr">
            <a:normAutofit/>
          </a:bodyPr>
          <a:lstStyle>
            <a:lvl1pPr marL="0" indent="0" algn="ctr">
              <a:buClr>
                <a:schemeClr val="accent1"/>
              </a:buClr>
              <a:buNone/>
              <a:defRPr sz="1400" b="1">
                <a:solidFill>
                  <a:schemeClr val="bg1"/>
                </a:solidFill>
              </a:defRPr>
            </a:lvl1pPr>
            <a:lvl2pPr>
              <a:buClr>
                <a:schemeClr val="accent1"/>
              </a:buClr>
              <a:defRPr sz="13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6221622" y="2088110"/>
            <a:ext cx="2743200" cy="914400"/>
          </a:xfrm>
          <a:prstGeom prst="roundRect">
            <a:avLst/>
          </a:prstGeom>
          <a:solidFill>
            <a:srgbClr val="00B0F0"/>
          </a:solidFill>
        </p:spPr>
        <p:txBody>
          <a:bodyPr anchor="ctr">
            <a:normAutofit/>
          </a:bodyPr>
          <a:lstStyle>
            <a:lvl1pPr marL="0" indent="0" algn="ctr">
              <a:buClr>
                <a:schemeClr val="accent1"/>
              </a:buClr>
              <a:buNone/>
              <a:defRPr sz="1400" b="1">
                <a:solidFill>
                  <a:schemeClr val="bg1"/>
                </a:solidFill>
              </a:defRPr>
            </a:lvl1pPr>
            <a:lvl2pPr>
              <a:buClr>
                <a:schemeClr val="accent1"/>
              </a:buClr>
              <a:defRPr sz="13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32011" y="3090546"/>
            <a:ext cx="2743200" cy="3187424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3219110" y="3090546"/>
            <a:ext cx="2743200" cy="3187424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6221622" y="3090546"/>
            <a:ext cx="2743200" cy="3187424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4189" y="1493369"/>
            <a:ext cx="8730342" cy="307777"/>
          </a:xfr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100"/>
              </a:spcBef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8818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11" y="274638"/>
            <a:ext cx="873252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232011" y="2060815"/>
            <a:ext cx="4109741" cy="914400"/>
          </a:xfrm>
          <a:prstGeom prst="roundRect">
            <a:avLst/>
          </a:prstGeom>
          <a:solidFill>
            <a:srgbClr val="00B0F0"/>
          </a:solidFill>
        </p:spPr>
        <p:txBody>
          <a:bodyPr anchor="ctr">
            <a:normAutofit/>
          </a:bodyPr>
          <a:lstStyle>
            <a:lvl1pPr marL="0" indent="0" algn="ctr">
              <a:buClr>
                <a:schemeClr val="accent1"/>
              </a:buClr>
              <a:buNone/>
              <a:defRPr sz="1400" b="1">
                <a:solidFill>
                  <a:schemeClr val="bg1"/>
                </a:solidFill>
              </a:defRPr>
            </a:lvl1pPr>
            <a:lvl2pPr>
              <a:buClr>
                <a:schemeClr val="accent1"/>
              </a:buClr>
              <a:defRPr sz="13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4854790" y="2060815"/>
            <a:ext cx="4109741" cy="914400"/>
          </a:xfrm>
          <a:prstGeom prst="roundRect">
            <a:avLst/>
          </a:prstGeom>
          <a:solidFill>
            <a:srgbClr val="00B0F0"/>
          </a:solidFill>
        </p:spPr>
        <p:txBody>
          <a:bodyPr anchor="ctr">
            <a:normAutofit/>
          </a:bodyPr>
          <a:lstStyle>
            <a:lvl1pPr marL="0" indent="0" algn="ctr">
              <a:buClr>
                <a:schemeClr val="accent1"/>
              </a:buClr>
              <a:buNone/>
              <a:defRPr sz="1400" b="1">
                <a:solidFill>
                  <a:schemeClr val="bg1"/>
                </a:solidFill>
              </a:defRPr>
            </a:lvl1pPr>
            <a:lvl2pPr>
              <a:buClr>
                <a:schemeClr val="accent1"/>
              </a:buClr>
              <a:defRPr sz="13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32011" y="3090546"/>
            <a:ext cx="4109741" cy="3187424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54790" y="3090546"/>
            <a:ext cx="4109741" cy="3187424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4189" y="1493369"/>
            <a:ext cx="8730342" cy="307777"/>
          </a:xfr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100"/>
              </a:spcBef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2577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184" y="274638"/>
            <a:ext cx="82296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106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9918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6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89" y="1943084"/>
            <a:ext cx="3309586" cy="1143000"/>
          </a:xfrm>
        </p:spPr>
        <p:txBody>
          <a:bodyPr/>
          <a:lstStyle>
            <a:lvl1pPr algn="l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3891886" y="1938847"/>
            <a:ext cx="5142932" cy="258427"/>
          </a:xfrm>
        </p:spPr>
        <p:txBody>
          <a:bodyPr anchor="ctr">
            <a:noAutofit/>
          </a:bodyPr>
          <a:lstStyle>
            <a:lvl1pPr algn="l">
              <a:buClr>
                <a:schemeClr val="accent1"/>
              </a:buClr>
              <a:buNone/>
              <a:defRPr sz="2000" b="1">
                <a:solidFill>
                  <a:srgbClr val="808386"/>
                </a:solidFill>
                <a:latin typeface="+mn-lt"/>
              </a:defRPr>
            </a:lvl1pPr>
            <a:lvl2pPr>
              <a:buClr>
                <a:schemeClr val="accent1"/>
              </a:buClr>
              <a:defRPr sz="13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06990" y="6059488"/>
            <a:ext cx="8732520" cy="3143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5400000">
            <a:off x="2818458" y="2495753"/>
            <a:ext cx="1744663" cy="1588"/>
          </a:xfrm>
          <a:prstGeom prst="line">
            <a:avLst/>
          </a:prstGeom>
          <a:ln w="19050">
            <a:solidFill>
              <a:srgbClr val="7E7E8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19"/>
          <p:cNvSpPr txBox="1">
            <a:spLocks noChangeArrowheads="1"/>
          </p:cNvSpPr>
          <p:nvPr userDrawn="1"/>
        </p:nvSpPr>
        <p:spPr bwMode="auto">
          <a:xfrm>
            <a:off x="3508420" y="6457311"/>
            <a:ext cx="2198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>
              <a:defRPr/>
            </a:pPr>
            <a:r>
              <a:rPr lang="en-US" sz="1200" b="1" dirty="0" smtClean="0">
                <a:solidFill>
                  <a:srgbClr val="FFFFFF"/>
                </a:solidFill>
              </a:rPr>
              <a:t>VIACOM MEDIA NETWORKS</a:t>
            </a:r>
          </a:p>
        </p:txBody>
      </p:sp>
    </p:spTree>
    <p:extLst>
      <p:ext uri="{BB962C8B-B14F-4D97-AF65-F5344CB8AC3E}">
        <p14:creationId xmlns:p14="http://schemas.microsoft.com/office/powerpoint/2010/main" val="20951916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quare Titl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auto">
          <a:xfrm>
            <a:off x="5865550" y="2303259"/>
            <a:ext cx="3046631" cy="1986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 algn="l">
              <a:lnSpc>
                <a:spcPct val="80000"/>
              </a:lnSpc>
              <a:defRPr sz="2800" cap="all" baseline="0"/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533400"/>
            <a:ext cx="5423258" cy="5423258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9443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 Square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/>
          <p:cNvSpPr>
            <a:spLocks noGrp="1" noTextEdit="1"/>
          </p:cNvSpPr>
          <p:nvPr>
            <p:ph type="pic" sz="quarter" idx="13"/>
          </p:nvPr>
        </p:nvSpPr>
        <p:spPr>
          <a:xfrm>
            <a:off x="-1" y="533399"/>
            <a:ext cx="2715768" cy="2715768"/>
          </a:xfrm>
        </p:spPr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5865550" y="2303259"/>
            <a:ext cx="3046631" cy="1986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 algn="l">
              <a:lnSpc>
                <a:spcPct val="80000"/>
              </a:lnSpc>
              <a:defRPr sz="2800" cap="all" baseline="0"/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7" name="Picture Placeholder 5"/>
          <p:cNvSpPr>
            <a:spLocks noGrp="1" noTextEdit="1"/>
          </p:cNvSpPr>
          <p:nvPr>
            <p:ph type="pic" sz="quarter" idx="14"/>
          </p:nvPr>
        </p:nvSpPr>
        <p:spPr>
          <a:xfrm>
            <a:off x="2704562" y="533399"/>
            <a:ext cx="2715768" cy="2715768"/>
          </a:xfrm>
        </p:spPr>
      </p:sp>
      <p:sp>
        <p:nvSpPr>
          <p:cNvPr id="18" name="Picture Placeholder 5"/>
          <p:cNvSpPr>
            <a:spLocks noGrp="1" noTextEdit="1"/>
          </p:cNvSpPr>
          <p:nvPr>
            <p:ph type="pic" sz="quarter" idx="15"/>
          </p:nvPr>
        </p:nvSpPr>
        <p:spPr>
          <a:xfrm>
            <a:off x="-1" y="3250841"/>
            <a:ext cx="2715768" cy="2715768"/>
          </a:xfrm>
        </p:spPr>
      </p:sp>
      <p:sp>
        <p:nvSpPr>
          <p:cNvPr id="19" name="Picture Placeholder 5"/>
          <p:cNvSpPr>
            <a:spLocks noGrp="1" noTextEdit="1"/>
          </p:cNvSpPr>
          <p:nvPr>
            <p:ph type="pic" sz="quarter" idx="16"/>
          </p:nvPr>
        </p:nvSpPr>
        <p:spPr>
          <a:xfrm>
            <a:off x="2704562" y="3250841"/>
            <a:ext cx="2715768" cy="2715768"/>
          </a:xfrm>
        </p:spPr>
      </p:sp>
    </p:spTree>
    <p:extLst>
      <p:ext uri="{BB962C8B-B14F-4D97-AF65-F5344CB8AC3E}">
        <p14:creationId xmlns:p14="http://schemas.microsoft.com/office/powerpoint/2010/main" val="3814281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0"/>
            <a:ext cx="8229600" cy="833907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 noTextEdit="1"/>
          </p:cNvSpPr>
          <p:nvPr>
            <p:ph type="pic" sz="quarter" idx="13"/>
          </p:nvPr>
        </p:nvSpPr>
        <p:spPr>
          <a:xfrm>
            <a:off x="0" y="358238"/>
            <a:ext cx="3044825" cy="3032125"/>
          </a:xfrm>
        </p:spPr>
      </p:sp>
      <p:sp>
        <p:nvSpPr>
          <p:cNvPr id="7" name="Picture Placeholder 5"/>
          <p:cNvSpPr>
            <a:spLocks noGrp="1" noTextEdit="1"/>
          </p:cNvSpPr>
          <p:nvPr>
            <p:ph type="pic" sz="quarter" idx="14"/>
          </p:nvPr>
        </p:nvSpPr>
        <p:spPr>
          <a:xfrm>
            <a:off x="3045619" y="358238"/>
            <a:ext cx="3044825" cy="3032125"/>
          </a:xfrm>
        </p:spPr>
      </p:sp>
      <p:sp>
        <p:nvSpPr>
          <p:cNvPr id="8" name="Picture Placeholder 6"/>
          <p:cNvSpPr>
            <a:spLocks noGrp="1" noTextEdit="1"/>
          </p:cNvSpPr>
          <p:nvPr>
            <p:ph type="pic" sz="quarter" idx="15"/>
          </p:nvPr>
        </p:nvSpPr>
        <p:spPr>
          <a:xfrm>
            <a:off x="6091238" y="358238"/>
            <a:ext cx="3044825" cy="3032125"/>
          </a:xfrm>
        </p:spPr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76250" y="4417454"/>
            <a:ext cx="8281988" cy="1829359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5982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7889" y="1902140"/>
            <a:ext cx="8577622" cy="1143000"/>
          </a:xfrm>
        </p:spPr>
        <p:txBody>
          <a:bodyPr/>
          <a:lstStyle>
            <a:lvl1pPr algn="l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206990" y="3085254"/>
            <a:ext cx="5948150" cy="313018"/>
          </a:xfrm>
        </p:spPr>
        <p:txBody>
          <a:bodyPr anchor="ctr">
            <a:noAutofit/>
          </a:bodyPr>
          <a:lstStyle>
            <a:lvl1pPr algn="l">
              <a:buClr>
                <a:schemeClr val="accent1"/>
              </a:buClr>
              <a:buNone/>
              <a:defRPr sz="2000" b="1">
                <a:solidFill>
                  <a:srgbClr val="808386"/>
                </a:solidFill>
                <a:latin typeface="+mn-lt"/>
              </a:defRPr>
            </a:lvl1pPr>
            <a:lvl2pPr>
              <a:buClr>
                <a:schemeClr val="accent1"/>
              </a:buClr>
              <a:defRPr sz="13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217224" y="6513513"/>
            <a:ext cx="24812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>
              <a:defRPr/>
            </a:pPr>
            <a:r>
              <a:rPr lang="en-US" sz="1200" dirty="0" smtClean="0">
                <a:solidFill>
                  <a:srgbClr val="FFFFFF"/>
                </a:solidFill>
                <a:ea typeface="Century Gothic" pitchFamily="34" charset="0"/>
                <a:cs typeface="Century Gothic" pitchFamily="34" charset="0"/>
              </a:rPr>
              <a:t>Strategic Insights &amp; Research</a:t>
            </a:r>
          </a:p>
        </p:txBody>
      </p:sp>
    </p:spTree>
    <p:extLst>
      <p:ext uri="{BB962C8B-B14F-4D97-AF65-F5344CB8AC3E}">
        <p14:creationId xmlns:p14="http://schemas.microsoft.com/office/powerpoint/2010/main" val="92323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ith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7889" y="1902140"/>
            <a:ext cx="8577622" cy="1143000"/>
          </a:xfrm>
        </p:spPr>
        <p:txBody>
          <a:bodyPr/>
          <a:lstStyle>
            <a:lvl1pPr algn="l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206990" y="3085254"/>
            <a:ext cx="5948150" cy="313018"/>
          </a:xfrm>
        </p:spPr>
        <p:txBody>
          <a:bodyPr anchor="ctr">
            <a:noAutofit/>
          </a:bodyPr>
          <a:lstStyle>
            <a:lvl1pPr algn="l">
              <a:buClr>
                <a:schemeClr val="accent1"/>
              </a:buClr>
              <a:buNone/>
              <a:defRPr sz="2000" b="1">
                <a:solidFill>
                  <a:srgbClr val="808386"/>
                </a:solidFill>
                <a:latin typeface="+mn-lt"/>
              </a:defRPr>
            </a:lvl1pPr>
            <a:lvl2pPr>
              <a:buClr>
                <a:schemeClr val="accent1"/>
              </a:buClr>
              <a:defRPr sz="13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87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 Level 1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8434" y="2154362"/>
            <a:ext cx="7772400" cy="1470025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 userDrawn="1"/>
        </p:nvSpPr>
        <p:spPr bwMode="auto">
          <a:xfrm>
            <a:off x="8674100" y="6500813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algn="ctr">
              <a:defRPr sz="900" b="1">
                <a:solidFill>
                  <a:schemeClr val="bg1"/>
                </a:solidFill>
                <a:latin typeface="Century Gothic" charset="0"/>
              </a:defRPr>
            </a:lvl1pPr>
          </a:lstStyle>
          <a:p>
            <a:pPr>
              <a:defRPr/>
            </a:pPr>
            <a:fld id="{0D1B401D-16E4-4521-9DD6-229E13FCDB3D}" type="slidenum">
              <a:rPr lang="en-US" sz="1200" b="0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sz="1200" b="0" dirty="0">
              <a:solidFill>
                <a:srgbClr val="FFFFFF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 userDrawn="1"/>
        </p:nvSpPr>
        <p:spPr bwMode="auto">
          <a:xfrm>
            <a:off x="217224" y="6513513"/>
            <a:ext cx="24812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>
              <a:defRPr/>
            </a:pPr>
            <a:r>
              <a:rPr lang="en-US" sz="1200" dirty="0" smtClean="0">
                <a:solidFill>
                  <a:srgbClr val="FFFFFF"/>
                </a:solidFill>
                <a:ea typeface="Century Gothic" pitchFamily="34" charset="0"/>
                <a:cs typeface="Century Gothic" pitchFamily="34" charset="0"/>
              </a:rPr>
              <a:t>Strategic Insights &amp; Research</a:t>
            </a:r>
          </a:p>
        </p:txBody>
      </p:sp>
      <p:sp>
        <p:nvSpPr>
          <p:cNvPr id="9" name="TextBox 19"/>
          <p:cNvSpPr txBox="1">
            <a:spLocks noChangeArrowheads="1"/>
          </p:cNvSpPr>
          <p:nvPr userDrawn="1"/>
        </p:nvSpPr>
        <p:spPr bwMode="auto">
          <a:xfrm>
            <a:off x="3644900" y="6457311"/>
            <a:ext cx="2198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>
              <a:defRPr/>
            </a:pPr>
            <a:r>
              <a:rPr lang="en-US" sz="1200" b="1" dirty="0" smtClean="0">
                <a:solidFill>
                  <a:srgbClr val="FFFFFF"/>
                </a:solidFill>
              </a:rPr>
              <a:t>VIACOM MEDIA NETWORKS</a:t>
            </a:r>
          </a:p>
        </p:txBody>
      </p:sp>
    </p:spTree>
    <p:extLst>
      <p:ext uri="{BB962C8B-B14F-4D97-AF65-F5344CB8AC3E}">
        <p14:creationId xmlns:p14="http://schemas.microsoft.com/office/powerpoint/2010/main" val="292665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 Level 2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8434" y="2154362"/>
            <a:ext cx="7772400" cy="1470025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 userDrawn="1"/>
        </p:nvSpPr>
        <p:spPr bwMode="auto">
          <a:xfrm>
            <a:off x="8674100" y="6500813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algn="ctr">
              <a:defRPr sz="900" b="1">
                <a:solidFill>
                  <a:schemeClr val="bg1"/>
                </a:solidFill>
                <a:latin typeface="Century Gothic" charset="0"/>
              </a:defRPr>
            </a:lvl1pPr>
          </a:lstStyle>
          <a:p>
            <a:pPr>
              <a:defRPr/>
            </a:pPr>
            <a:fld id="{0D1B401D-16E4-4521-9DD6-229E13FCDB3D}" type="slidenum">
              <a:rPr lang="en-US" sz="1200" b="0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sz="1200" b="0" dirty="0">
              <a:solidFill>
                <a:srgbClr val="FFFFFF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 userDrawn="1"/>
        </p:nvSpPr>
        <p:spPr bwMode="auto">
          <a:xfrm>
            <a:off x="217224" y="6513513"/>
            <a:ext cx="24812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>
              <a:defRPr/>
            </a:pPr>
            <a:r>
              <a:rPr lang="en-US" sz="1200" dirty="0" smtClean="0">
                <a:solidFill>
                  <a:srgbClr val="FFFFFF"/>
                </a:solidFill>
                <a:ea typeface="Century Gothic" pitchFamily="34" charset="0"/>
                <a:cs typeface="Century Gothic" pitchFamily="34" charset="0"/>
              </a:rPr>
              <a:t>Strategic Insights &amp; Research</a:t>
            </a:r>
          </a:p>
        </p:txBody>
      </p:sp>
      <p:sp>
        <p:nvSpPr>
          <p:cNvPr id="9" name="TextBox 19"/>
          <p:cNvSpPr txBox="1">
            <a:spLocks noChangeArrowheads="1"/>
          </p:cNvSpPr>
          <p:nvPr userDrawn="1"/>
        </p:nvSpPr>
        <p:spPr bwMode="auto">
          <a:xfrm>
            <a:off x="3644900" y="6457311"/>
            <a:ext cx="2198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>
              <a:defRPr/>
            </a:pPr>
            <a:r>
              <a:rPr lang="en-US" sz="1200" b="1" dirty="0" smtClean="0">
                <a:solidFill>
                  <a:srgbClr val="FFFFFF"/>
                </a:solidFill>
              </a:rPr>
              <a:t>VIACOM MEDIA NETWORKS</a:t>
            </a:r>
          </a:p>
        </p:txBody>
      </p:sp>
    </p:spTree>
    <p:extLst>
      <p:ext uri="{BB962C8B-B14F-4D97-AF65-F5344CB8AC3E}">
        <p14:creationId xmlns:p14="http://schemas.microsoft.com/office/powerpoint/2010/main" val="53058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 Level 3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8434" y="2154362"/>
            <a:ext cx="7772400" cy="1470025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 userDrawn="1"/>
        </p:nvSpPr>
        <p:spPr bwMode="auto">
          <a:xfrm>
            <a:off x="8674100" y="6500813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algn="ctr">
              <a:defRPr sz="900" b="1">
                <a:solidFill>
                  <a:schemeClr val="bg1"/>
                </a:solidFill>
                <a:latin typeface="Century Gothic" charset="0"/>
              </a:defRPr>
            </a:lvl1pPr>
          </a:lstStyle>
          <a:p>
            <a:pPr>
              <a:defRPr/>
            </a:pPr>
            <a:fld id="{0D1B401D-16E4-4521-9DD6-229E13FCDB3D}" type="slidenum">
              <a:rPr lang="en-US" sz="1200" b="0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sz="1200" b="0" dirty="0">
              <a:solidFill>
                <a:srgbClr val="FFFFFF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 userDrawn="1"/>
        </p:nvSpPr>
        <p:spPr bwMode="auto">
          <a:xfrm>
            <a:off x="217224" y="6513513"/>
            <a:ext cx="24812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>
              <a:defRPr/>
            </a:pPr>
            <a:r>
              <a:rPr lang="en-US" sz="1200" dirty="0" smtClean="0">
                <a:solidFill>
                  <a:srgbClr val="FFFFFF"/>
                </a:solidFill>
                <a:ea typeface="Century Gothic" pitchFamily="34" charset="0"/>
                <a:cs typeface="Century Gothic" pitchFamily="34" charset="0"/>
              </a:rPr>
              <a:t>Strategic Insights &amp; Research</a:t>
            </a:r>
          </a:p>
        </p:txBody>
      </p:sp>
      <p:sp>
        <p:nvSpPr>
          <p:cNvPr id="9" name="TextBox 19"/>
          <p:cNvSpPr txBox="1">
            <a:spLocks noChangeArrowheads="1"/>
          </p:cNvSpPr>
          <p:nvPr userDrawn="1"/>
        </p:nvSpPr>
        <p:spPr bwMode="auto">
          <a:xfrm>
            <a:off x="3644900" y="6457311"/>
            <a:ext cx="2198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>
              <a:defRPr/>
            </a:pPr>
            <a:r>
              <a:rPr lang="en-US" sz="1200" b="1" dirty="0" smtClean="0">
                <a:solidFill>
                  <a:srgbClr val="FFFFFF"/>
                </a:solidFill>
              </a:rPr>
              <a:t>VIACOM MEDIA NETWORKS</a:t>
            </a:r>
          </a:p>
        </p:txBody>
      </p:sp>
    </p:spTree>
    <p:extLst>
      <p:ext uri="{BB962C8B-B14F-4D97-AF65-F5344CB8AC3E}">
        <p14:creationId xmlns:p14="http://schemas.microsoft.com/office/powerpoint/2010/main" val="350075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29" y="274638"/>
            <a:ext cx="8730342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181429" y="1582058"/>
            <a:ext cx="8730342" cy="4224792"/>
          </a:xfrm>
        </p:spPr>
        <p:txBody>
          <a:bodyPr/>
          <a:lstStyle>
            <a:lvl1pPr marL="137160" indent="-13716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106000"/>
              <a:defRPr b="0"/>
            </a:lvl1pPr>
            <a:lvl2pPr marL="548640" indent="-13716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106000"/>
              <a:defRPr b="0"/>
            </a:lvl2pPr>
            <a:lvl3pPr marL="914400" indent="-13716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106000"/>
              <a:defRPr b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8536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29" y="274638"/>
            <a:ext cx="8730342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9" y="2064986"/>
            <a:ext cx="8730342" cy="4224792"/>
          </a:xfrm>
        </p:spPr>
        <p:txBody>
          <a:bodyPr/>
          <a:lstStyle>
            <a:lvl1pPr marL="137160" indent="-13716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106000"/>
              <a:defRPr b="0"/>
            </a:lvl1pPr>
            <a:lvl2pPr marL="548640" indent="-13716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106000"/>
              <a:defRPr b="0"/>
            </a:lvl2pPr>
            <a:lvl3pPr marL="914400" indent="-13716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106000"/>
              <a:defRPr b="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1429" y="1493369"/>
            <a:ext cx="8730342" cy="307777"/>
          </a:xfr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100"/>
              </a:spcBef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76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3" descr="VIMN_BudgetPresTemplate_Ant-4x3-NewStrip-04.jp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4901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1775" y="274638"/>
            <a:ext cx="87328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31775" y="1600200"/>
            <a:ext cx="873283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8674100" y="6500813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algn="ctr">
              <a:defRPr sz="900" b="1">
                <a:solidFill>
                  <a:schemeClr val="bg1"/>
                </a:solidFill>
                <a:latin typeface="Century Gothic" charset="0"/>
              </a:defRPr>
            </a:lvl1pPr>
          </a:lstStyle>
          <a:p>
            <a:pPr>
              <a:defRPr/>
            </a:pPr>
            <a:fld id="{0D1B401D-16E4-4521-9DD6-229E13FCDB3D}" type="slidenum">
              <a:rPr lang="en-US" sz="1200" b="0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sz="1200" b="0" dirty="0">
              <a:solidFill>
                <a:srgbClr val="FFFFFF"/>
              </a:solidFill>
            </a:endParaRPr>
          </a:p>
        </p:txBody>
      </p:sp>
      <p:sp>
        <p:nvSpPr>
          <p:cNvPr id="1032" name="TextBox 27"/>
          <p:cNvSpPr txBox="1">
            <a:spLocks noChangeArrowheads="1"/>
          </p:cNvSpPr>
          <p:nvPr/>
        </p:nvSpPr>
        <p:spPr bwMode="auto">
          <a:xfrm>
            <a:off x="-304800" y="48006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81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 cap="none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Century Gothic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Century Gothic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Century Gothic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Century Gothic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Century Gothic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Century Gothic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Century Gothic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Century Gothic" pitchFamily="34" charset="0"/>
        </a:defRPr>
      </a:lvl9pPr>
    </p:titleStyle>
    <p:bodyStyle>
      <a:lvl1pPr marL="136525" indent="-136525" algn="l" defTabSz="457200" rtl="0" eaLnBrk="0" fontAlgn="base" hangingPunct="0">
        <a:spcBef>
          <a:spcPts val="900"/>
        </a:spcBef>
        <a:spcAft>
          <a:spcPct val="0"/>
        </a:spcAft>
        <a:buClr>
          <a:schemeClr val="accent1"/>
        </a:buClr>
        <a:buSzPct val="106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136525" algn="l" defTabSz="457200" rtl="0" eaLnBrk="0" fontAlgn="base" hangingPunct="0">
        <a:spcBef>
          <a:spcPts val="900"/>
        </a:spcBef>
        <a:spcAft>
          <a:spcPct val="0"/>
        </a:spcAft>
        <a:buClr>
          <a:schemeClr val="accent1"/>
        </a:buClr>
        <a:buSzPct val="106000"/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36525" algn="l" defTabSz="457200" rtl="0" eaLnBrk="0" fontAlgn="base" hangingPunct="0">
        <a:spcBef>
          <a:spcPts val="900"/>
        </a:spcBef>
        <a:spcAft>
          <a:spcPct val="0"/>
        </a:spcAft>
        <a:buClr>
          <a:schemeClr val="accent1"/>
        </a:buClr>
        <a:buSzPct val="106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oxofficemojo.com/" TargetMode="Externa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89" y="2286000"/>
            <a:ext cx="8577622" cy="1143000"/>
          </a:xfrm>
        </p:spPr>
        <p:txBody>
          <a:bodyPr/>
          <a:lstStyle/>
          <a:p>
            <a:r>
              <a:rPr lang="en-US" sz="4400" i="1" dirty="0" smtClean="0"/>
              <a:t>Movie </a:t>
            </a:r>
            <a:r>
              <a:rPr lang="en-US" sz="4400" i="1" dirty="0"/>
              <a:t>Database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200" i="1" dirty="0"/>
              <a:t>General Assembly Final Project</a:t>
            </a:r>
            <a:endParaRPr lang="en-US" sz="2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206990" y="3657600"/>
            <a:ext cx="5948150" cy="313018"/>
          </a:xfrm>
        </p:spPr>
        <p:txBody>
          <a:bodyPr/>
          <a:lstStyle/>
          <a:p>
            <a:r>
              <a:rPr lang="en-US" dirty="0" smtClean="0"/>
              <a:t>Kate Benjamin</a:t>
            </a:r>
            <a:endParaRPr lang="en-US" dirty="0"/>
          </a:p>
        </p:txBody>
      </p:sp>
      <p:pic>
        <p:nvPicPr>
          <p:cNvPr id="6" name="Picture 3" descr="C:\Users\benjamik\Desktop\the-dark-knight-movie-quotes-u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4418253"/>
            <a:ext cx="3065221" cy="160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benjamik\Desktop\The-Shawshank-Redemption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08178"/>
            <a:ext cx="2139268" cy="160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benjamik\Desktop\the-godfather-508d945641ae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418253"/>
            <a:ext cx="2854895" cy="160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benjamik\Desktop\spotlight-2015-directed-by-tom-mccarthy-movie-review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850" y="228600"/>
            <a:ext cx="2372150" cy="159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benjamik\Desktop\interstellar-poste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695" y="228600"/>
            <a:ext cx="2124155" cy="159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7" descr="C:\Users\benjamik\Desktop\image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648" y="4419513"/>
            <a:ext cx="2572352" cy="160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benjamik\Desktop\Wolf-of-Wallstreet-585x37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94" y="228601"/>
            <a:ext cx="2518041" cy="159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benjamik\Desktop\Jurassic_Park_logo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" b="1730"/>
          <a:stretch/>
        </p:blipFill>
        <p:spPr bwMode="auto">
          <a:xfrm>
            <a:off x="0" y="228600"/>
            <a:ext cx="2139268" cy="159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59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6184" cy="1716355"/>
          </a:xfrm>
        </p:spPr>
        <p:txBody>
          <a:bodyPr/>
          <a:lstStyle/>
          <a:p>
            <a:r>
              <a:rPr lang="en-US" dirty="0" smtClean="0"/>
              <a:t>Goals for Final Project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828800"/>
            <a:ext cx="8534400" cy="39624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676400"/>
            <a:ext cx="8449981" cy="338904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36525" indent="-136525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06000"/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136525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0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36525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06000"/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 smtClean="0"/>
          </a:p>
          <a:p>
            <a:r>
              <a:rPr lang="en-US" dirty="0" smtClean="0"/>
              <a:t>I am </a:t>
            </a:r>
            <a:r>
              <a:rPr lang="en-US" b="1" dirty="0" smtClean="0"/>
              <a:t>addressing </a:t>
            </a:r>
            <a:r>
              <a:rPr lang="en-US" dirty="0" smtClean="0"/>
              <a:t>a data-related project in my field of work.</a:t>
            </a:r>
            <a:endParaRPr lang="en-US" b="1" dirty="0" smtClean="0"/>
          </a:p>
          <a:p>
            <a:r>
              <a:rPr lang="en-US" dirty="0" smtClean="0"/>
              <a:t>My</a:t>
            </a:r>
            <a:r>
              <a:rPr lang="en-US" b="1" dirty="0" smtClean="0"/>
              <a:t> </a:t>
            </a:r>
            <a:r>
              <a:rPr lang="en-US" b="1" dirty="0"/>
              <a:t>d</a:t>
            </a:r>
            <a:r>
              <a:rPr lang="en-US" b="1" dirty="0" smtClean="0"/>
              <a:t>ata </a:t>
            </a:r>
            <a:r>
              <a:rPr lang="en-US" dirty="0" smtClean="0"/>
              <a:t>is from </a:t>
            </a:r>
            <a:r>
              <a:rPr lang="en-US" dirty="0"/>
              <a:t>Box Office Mojo </a:t>
            </a:r>
            <a:r>
              <a:rPr lang="en-US" b="1" dirty="0"/>
              <a:t>(</a:t>
            </a:r>
            <a:r>
              <a:rPr lang="en-US" b="1" dirty="0">
                <a:hlinkClick r:id="rId2"/>
              </a:rPr>
              <a:t>http://www.boxofficemojo.com</a:t>
            </a:r>
            <a:r>
              <a:rPr lang="en-US" b="1" dirty="0" smtClean="0">
                <a:hlinkClick r:id="rId2"/>
              </a:rPr>
              <a:t>/</a:t>
            </a:r>
            <a:r>
              <a:rPr lang="en-US" b="1" dirty="0" smtClean="0"/>
              <a:t>) </a:t>
            </a:r>
          </a:p>
          <a:p>
            <a:r>
              <a:rPr lang="en-US" dirty="0" smtClean="0"/>
              <a:t>My datasets </a:t>
            </a:r>
            <a:r>
              <a:rPr lang="en-US" b="1" dirty="0" smtClean="0"/>
              <a:t>include </a:t>
            </a:r>
            <a:r>
              <a:rPr lang="en-US" i="1" dirty="0" smtClean="0"/>
              <a:t>“Average Gross Per Theatre from 1980-2014” “ Average Ticket Price from 1980-2014,” “Movie Release by Season from 1980-2014,” “Studio Makeup by Year from 1980-2014,”</a:t>
            </a:r>
            <a:r>
              <a:rPr lang="en-US" b="1" dirty="0" smtClean="0"/>
              <a:t> </a:t>
            </a:r>
            <a:r>
              <a:rPr lang="en-US" dirty="0" smtClean="0"/>
              <a:t>and my largest and most valuable one, </a:t>
            </a:r>
            <a:r>
              <a:rPr lang="en-US" i="1" dirty="0" smtClean="0"/>
              <a:t>“Yearly Movie Gross from 1980-2014.”</a:t>
            </a:r>
          </a:p>
          <a:p>
            <a:r>
              <a:rPr lang="en-US" dirty="0" smtClean="0"/>
              <a:t>My </a:t>
            </a:r>
            <a:r>
              <a:rPr lang="en-US" b="1" dirty="0" smtClean="0"/>
              <a:t>dataset</a:t>
            </a:r>
            <a:r>
              <a:rPr lang="en-US" dirty="0" smtClean="0"/>
              <a:t> </a:t>
            </a:r>
            <a:r>
              <a:rPr lang="en-US" i="1" dirty="0" smtClean="0"/>
              <a:t>“Yearly </a:t>
            </a:r>
            <a:r>
              <a:rPr lang="en-US" i="1" dirty="0"/>
              <a:t>Movie </a:t>
            </a:r>
            <a:r>
              <a:rPr lang="en-US" i="1" dirty="0" smtClean="0"/>
              <a:t>Gross from 1980-2014” </a:t>
            </a:r>
            <a:r>
              <a:rPr lang="en-US" dirty="0" smtClean="0"/>
              <a:t>includes 13,113 movie title releases from 1980-2014. I ranked them by year and total gross. Included in the data is studio, total gross, opening week gross, opening day and gross per theatre. I created a new feature “2014 dollars.” This is the amount the movie would have made if it were released in 2014.  </a:t>
            </a:r>
            <a:endParaRPr lang="en-US" i="1" dirty="0"/>
          </a:p>
          <a:p>
            <a:r>
              <a:rPr lang="en-US" dirty="0" smtClean="0"/>
              <a:t>I hope to </a:t>
            </a:r>
            <a:r>
              <a:rPr lang="en-US" b="1" dirty="0" smtClean="0"/>
              <a:t>predict </a:t>
            </a:r>
            <a:r>
              <a:rPr lang="en-US" dirty="0" smtClean="0"/>
              <a:t>weekly gross of a movie based off total gross and opening week. Typically a movie stays in theatres for 3-6 weeks. </a:t>
            </a:r>
          </a:p>
          <a:p>
            <a:r>
              <a:rPr lang="en-US" dirty="0" smtClean="0"/>
              <a:t>This summer, m</a:t>
            </a:r>
            <a:r>
              <a:rPr lang="en-US" dirty="0" smtClean="0"/>
              <a:t>y </a:t>
            </a:r>
            <a:r>
              <a:rPr lang="en-US" b="1" dirty="0" smtClean="0"/>
              <a:t>team</a:t>
            </a:r>
            <a:r>
              <a:rPr lang="en-US" dirty="0" smtClean="0"/>
              <a:t> </a:t>
            </a:r>
            <a:r>
              <a:rPr lang="en-US" dirty="0" smtClean="0"/>
              <a:t>and I plan </a:t>
            </a:r>
            <a:r>
              <a:rPr lang="en-US" dirty="0" smtClean="0"/>
              <a:t>to update this dataset to include movies from </a:t>
            </a:r>
            <a:r>
              <a:rPr lang="en-US" dirty="0" smtClean="0"/>
              <a:t>2015.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306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3438" cy="743339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American Sniper </a:t>
            </a:r>
            <a:r>
              <a:rPr lang="en-US" dirty="0" smtClean="0"/>
              <a:t>was the highest grossing movie of 2014.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14300" y="6391275"/>
            <a:ext cx="5676900" cy="381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Source: Box Office Mojo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451059"/>
              </p:ext>
            </p:extLst>
          </p:nvPr>
        </p:nvGraphicFramePr>
        <p:xfrm>
          <a:off x="228600" y="838200"/>
          <a:ext cx="8516137" cy="544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918"/>
                <a:gridCol w="818432"/>
                <a:gridCol w="2534155"/>
                <a:gridCol w="1118009"/>
                <a:gridCol w="1341611"/>
                <a:gridCol w="968941"/>
                <a:gridCol w="1006071"/>
              </a:tblGrid>
              <a:tr h="35678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Rank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Studio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Movie Title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Total</a:t>
                      </a:r>
                      <a:r>
                        <a:rPr lang="en-US" sz="1000" baseline="0" dirty="0" smtClean="0"/>
                        <a:t> Gross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Opening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Theatres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Gross Per Theater</a:t>
                      </a:r>
                      <a:endParaRPr lang="en-US" sz="1000" dirty="0"/>
                    </a:p>
                  </a:txBody>
                  <a:tcPr anchor="ctr"/>
                </a:tc>
              </a:tr>
              <a:tr h="250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American Sniper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$337,209,000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$633,456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3,885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$86,798 </a:t>
                      </a:r>
                    </a:p>
                  </a:txBody>
                  <a:tcPr marL="9525" marR="9525" marT="9525" marB="0" anchor="b"/>
                </a:tc>
              </a:tr>
              <a:tr h="250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LGF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Hunger Games: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Mockingjay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Part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$336,962,000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$121,897,634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4,151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$81,176 </a:t>
                      </a:r>
                    </a:p>
                  </a:txBody>
                  <a:tcPr marL="9525" marR="9525" marT="9525" marB="0" anchor="b"/>
                </a:tc>
              </a:tr>
              <a:tr h="250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Guardians of the Galaxy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$333,176,600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$94,320,883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4,088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$81,501 </a:t>
                      </a:r>
                    </a:p>
                  </a:txBody>
                  <a:tcPr marL="9525" marR="9525" marT="9525" marB="0" anchor="b"/>
                </a:tc>
              </a:tr>
              <a:tr h="250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Captain America: The Winter Soldier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$259,766,572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$95,023,721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3,938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$65,964 </a:t>
                      </a:r>
                    </a:p>
                  </a:txBody>
                  <a:tcPr marL="9525" marR="9525" marT="9525" marB="0" anchor="b"/>
                </a:tc>
              </a:tr>
              <a:tr h="250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LEGO Movie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$257,760,692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$69,050,279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3,890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$66,262 </a:t>
                      </a:r>
                    </a:p>
                  </a:txBody>
                  <a:tcPr marL="9525" marR="9525" marT="9525" marB="0" anchor="b"/>
                </a:tc>
              </a:tr>
              <a:tr h="2924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Hobbit: The Battle of the Five Armies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$251,678,000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$54,724,334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3,875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$64,949 </a:t>
                      </a:r>
                    </a:p>
                  </a:txBody>
                  <a:tcPr marL="9525" marR="9525" marT="9525" marB="0" anchor="b"/>
                </a:tc>
              </a:tr>
              <a:tr h="250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Transformers: Age of Extinction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$245,439,076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$100,038,390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4,233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$57,982 </a:t>
                      </a:r>
                    </a:p>
                  </a:txBody>
                  <a:tcPr marL="9525" marR="9525" marT="9525" marB="0" anchor="b"/>
                </a:tc>
              </a:tr>
              <a:tr h="250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Maleficent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$241,410,378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$69,431,298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3,948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$61,148 </a:t>
                      </a:r>
                    </a:p>
                  </a:txBody>
                  <a:tcPr marL="9525" marR="9525" marT="9525" marB="0" anchor="b"/>
                </a:tc>
              </a:tr>
              <a:tr h="250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X-Men: Days of Future Past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$233,921,534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$90,823,660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$58,466 </a:t>
                      </a:r>
                    </a:p>
                  </a:txBody>
                  <a:tcPr marL="9525" marR="9525" marT="9525" marB="0" anchor="b"/>
                </a:tc>
              </a:tr>
              <a:tr h="250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 Hero 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$218,056,000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$56,215,889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3,773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$57,794 </a:t>
                      </a:r>
                    </a:p>
                  </a:txBody>
                  <a:tcPr marL="9525" marR="9525" marT="9525" marB="0" anchor="b"/>
                </a:tc>
              </a:tr>
              <a:tr h="250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Dawn of the Planet of the Apes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$208,545,589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$72,611,427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3,969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$52,544 </a:t>
                      </a:r>
                    </a:p>
                  </a:txBody>
                  <a:tcPr marL="9525" marR="9525" marT="9525" marB="0" anchor="b"/>
                </a:tc>
              </a:tr>
              <a:tr h="250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Sony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Amazing Spider-Man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$202,853,933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$91,608,337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4,324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$46,913 </a:t>
                      </a:r>
                    </a:p>
                  </a:txBody>
                  <a:tcPr marL="9525" marR="9525" marT="9525" marB="0" anchor="b"/>
                </a:tc>
              </a:tr>
              <a:tr h="250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Godzilla (2014)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$200,676,069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$93,188,384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3,952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$50,778 </a:t>
                      </a:r>
                    </a:p>
                  </a:txBody>
                  <a:tcPr marL="9525" marR="9525" marT="9525" marB="0" anchor="b"/>
                </a:tc>
              </a:tr>
              <a:tr h="250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Sony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 Jump Street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$191,719,337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$57,071,445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3,426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$55,960 </a:t>
                      </a:r>
                    </a:p>
                  </a:txBody>
                  <a:tcPr marL="9525" marR="9525" marT="9525" marB="0" anchor="b"/>
                </a:tc>
              </a:tr>
              <a:tr h="250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Teenage Mutant Ninja Turtles (2014)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$191,204,754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$65,575,105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3,980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$48,041 </a:t>
                      </a:r>
                    </a:p>
                  </a:txBody>
                  <a:tcPr marL="9525" marR="9525" marT="9525" marB="0" anchor="b"/>
                </a:tc>
              </a:tr>
              <a:tr h="250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Interstellar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$186,666,000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$47,510,360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3,561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$52,420 </a:t>
                      </a:r>
                    </a:p>
                  </a:txBody>
                  <a:tcPr marL="9525" marR="9525" marT="9525" marB="0" anchor="b"/>
                </a:tc>
              </a:tr>
              <a:tr h="250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How to Train Your Dragon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$177,002,924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$49,451,322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4,268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$41,472 </a:t>
                      </a:r>
                    </a:p>
                  </a:txBody>
                  <a:tcPr marL="9525" marR="9525" marT="9525" marB="0" anchor="b"/>
                </a:tc>
              </a:tr>
              <a:tr h="250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Gone Girl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$167,628,577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$37,513,109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3,284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$51,044 </a:t>
                      </a:r>
                    </a:p>
                  </a:txBody>
                  <a:tcPr marL="9525" marR="9525" marT="9525" marB="0" anchor="b"/>
                </a:tc>
              </a:tr>
              <a:tr h="250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LG/S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Divergent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$150,947,895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$54,607,747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3,936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$38,351 </a:t>
                      </a:r>
                    </a:p>
                  </a:txBody>
                  <a:tcPr marL="9525" marR="9525" marT="9525" marB="0" anchor="b"/>
                </a:tc>
              </a:tr>
              <a:tr h="250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Neighbors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$150,157,400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$49,033,915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3,311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$45,351 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05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Since 1980, Warner Brothers has produced roughly ¼ of all new movies, in comparison to other top studios.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" y="6391275"/>
            <a:ext cx="5676900" cy="381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Source: Box Office Mojo</a:t>
            </a:r>
          </a:p>
        </p:txBody>
      </p:sp>
      <p:pic>
        <p:nvPicPr>
          <p:cNvPr id="4099" name="Picture 3" descr="C:\Users\benjamik\Desktop\ColumbiaPicturescolumbiapictur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733" y="5122325"/>
            <a:ext cx="2302934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benjamik\Desktop\ur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38" y="5125910"/>
            <a:ext cx="2372299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benjamik\Desktop\20th_Century_Fox_Television_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261" y="5122324"/>
            <a:ext cx="2309910" cy="129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benjamik\Desktop\Warner_Bros._Pictures_intro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" r="3309"/>
          <a:stretch/>
        </p:blipFill>
        <p:spPr bwMode="auto">
          <a:xfrm>
            <a:off x="6917265" y="5125910"/>
            <a:ext cx="2226736" cy="129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944" y="1447800"/>
            <a:ext cx="5943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617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2013 was the highest grossing year for new movies, while </a:t>
            </a:r>
            <a:r>
              <a:rPr lang="en-US" smtClean="0"/>
              <a:t>2012 and </a:t>
            </a:r>
            <a:r>
              <a:rPr lang="en-US" dirty="0" smtClean="0"/>
              <a:t>2014 were unusually low.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" y="6391275"/>
            <a:ext cx="5676900" cy="381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7500" lnSpcReduction="20000"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Source: Box Office Mojo</a:t>
            </a:r>
          </a:p>
          <a:p>
            <a:r>
              <a:rPr lang="en-US" sz="900" b="1" dirty="0" smtClean="0">
                <a:solidFill>
                  <a:schemeClr val="bg1"/>
                </a:solidFill>
              </a:rPr>
              <a:t>Data unavailable for Columbia Pictures 1995 to 2008.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BV (Buena </a:t>
            </a:r>
            <a:r>
              <a:rPr lang="en-US" sz="900" b="1" dirty="0" smtClean="0">
                <a:solidFill>
                  <a:schemeClr val="bg1"/>
                </a:solidFill>
              </a:rPr>
              <a:t>Vista) stands for Walt Disney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600200"/>
            <a:ext cx="7694613" cy="449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475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149984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Summer months </a:t>
            </a:r>
            <a:r>
              <a:rPr lang="en-US" dirty="0" smtClean="0"/>
              <a:t>tend to be the most popular time for new movie releases, while the winter sees a significant drop.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" y="6391275"/>
            <a:ext cx="5676900" cy="381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Source: Box Office Mojo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724217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1746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6184" cy="9445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While the number of new movies released from 2008 to 2010 dropped significantly, total revenue was not impacted.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14300" y="6391275"/>
            <a:ext cx="5676900" cy="381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Source: Box Office Mojo</a:t>
            </a:r>
          </a:p>
          <a:p>
            <a:r>
              <a:rPr lang="en-US" sz="900" b="1" dirty="0" smtClean="0">
                <a:solidFill>
                  <a:schemeClr val="bg1"/>
                </a:solidFill>
              </a:rPr>
              <a:t>Data unavailable for 2014.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92" y="1295400"/>
            <a:ext cx="8456613" cy="494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57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6184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average movie ticket </a:t>
            </a:r>
            <a:r>
              <a:rPr lang="en-US" dirty="0"/>
              <a:t>p</a:t>
            </a:r>
            <a:r>
              <a:rPr lang="en-US" dirty="0" smtClean="0"/>
              <a:t>rice went up </a:t>
            </a:r>
            <a:r>
              <a:rPr lang="en-US" dirty="0" smtClean="0">
                <a:solidFill>
                  <a:schemeClr val="accent5"/>
                </a:solidFill>
              </a:rPr>
              <a:t>+203% </a:t>
            </a:r>
            <a:r>
              <a:rPr lang="en-US" dirty="0" smtClean="0"/>
              <a:t>from 1980 to 2014.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96557944"/>
              </p:ext>
            </p:extLst>
          </p:nvPr>
        </p:nvGraphicFramePr>
        <p:xfrm>
          <a:off x="5943600" y="1219200"/>
          <a:ext cx="28956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" y="6391275"/>
            <a:ext cx="5676900" cy="381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Source: Box Office Mojo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151813" cy="464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70489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VMN">
      <a:dk1>
        <a:srgbClr val="000000"/>
      </a:dk1>
      <a:lt1>
        <a:srgbClr val="FFFFFF"/>
      </a:lt1>
      <a:dk2>
        <a:srgbClr val="2C2B6C"/>
      </a:dk2>
      <a:lt2>
        <a:srgbClr val="919195"/>
      </a:lt2>
      <a:accent1>
        <a:srgbClr val="20B6EA"/>
      </a:accent1>
      <a:accent2>
        <a:srgbClr val="8A7DBB"/>
      </a:accent2>
      <a:accent3>
        <a:srgbClr val="EBAD47"/>
      </a:accent3>
      <a:accent4>
        <a:srgbClr val="BB59A2"/>
      </a:accent4>
      <a:accent5>
        <a:srgbClr val="88C54A"/>
      </a:accent5>
      <a:accent6>
        <a:srgbClr val="E6DC22"/>
      </a:accent6>
      <a:hlink>
        <a:srgbClr val="EE2E53"/>
      </a:hlink>
      <a:folHlink>
        <a:srgbClr val="66C6BC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2800" dirty="0" smtClean="0">
            <a:solidFill>
              <a:schemeClr val="accent1">
                <a:lumMod val="75000"/>
              </a:schemeClr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644</Words>
  <Application>Microsoft Office PowerPoint</Application>
  <PresentationFormat>On-screen Show (4:3)</PresentationFormat>
  <Paragraphs>178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1_Office Theme</vt:lpstr>
      <vt:lpstr>Movie Database General Assembly Final Project</vt:lpstr>
      <vt:lpstr>Goals for Final Project</vt:lpstr>
      <vt:lpstr>American Sniper was the highest grossing movie of 2014.</vt:lpstr>
      <vt:lpstr>Since 1980, Warner Brothers has produced roughly ¼ of all new movies, in comparison to other top studios. </vt:lpstr>
      <vt:lpstr>2013 was the highest grossing year for new movies, while 2012 and 2014 were unusually low. </vt:lpstr>
      <vt:lpstr>Summer months tend to be the most popular time for new movie releases, while the winter sees a significant drop.</vt:lpstr>
      <vt:lpstr>While the number of new movies released from 2008 to 2010 dropped significantly, total revenue was not impacted.</vt:lpstr>
      <vt:lpstr>The average movie ticket price went up +203% from 1980 to 2014. </vt:lpstr>
    </vt:vector>
  </TitlesOfParts>
  <Company>Viacom International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Database General Assembly Final Project</dc:title>
  <dc:creator>Benjamin, Katherine</dc:creator>
  <cp:lastModifiedBy>Benjamin, Katherine</cp:lastModifiedBy>
  <cp:revision>1</cp:revision>
  <dcterms:created xsi:type="dcterms:W3CDTF">2016-02-29T22:40:29Z</dcterms:created>
  <dcterms:modified xsi:type="dcterms:W3CDTF">2016-02-29T22:44:11Z</dcterms:modified>
</cp:coreProperties>
</file>