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8" r:id="rId9"/>
    <p:sldId id="269" r:id="rId10"/>
    <p:sldId id="272" r:id="rId11"/>
    <p:sldId id="270" r:id="rId12"/>
    <p:sldId id="273" r:id="rId13"/>
    <p:sldId id="271" r:id="rId14"/>
    <p:sldId id="274" r:id="rId15"/>
    <p:sldId id="266" r:id="rId16"/>
    <p:sldId id="257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1"/>
    <p:restoredTop sz="94687"/>
  </p:normalViewPr>
  <p:slideViewPr>
    <p:cSldViewPr snapToGrid="0">
      <p:cViewPr>
        <p:scale>
          <a:sx n="66" d="100"/>
          <a:sy n="66" d="100"/>
        </p:scale>
        <p:origin x="62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December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9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December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1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December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0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December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0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December 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December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1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December 3,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8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December 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6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December 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0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December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4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December 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6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December 3,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3906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withcode.com/paper/learning-deep-feature-correspondence-for#co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A1BB5E6-5BF1-D558-9F4C-B14A45EBA7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52" r="12179" b="-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4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E60AF-A921-73C4-50D5-5053FE97A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Lab #10: Deep Learning: Image Classification Study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077E1-E205-A77A-020B-63CB7C18E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701065"/>
            <a:ext cx="2937753" cy="1600225"/>
          </a:xfrm>
        </p:spPr>
        <p:txBody>
          <a:bodyPr anchor="b">
            <a:normAutofit fontScale="92500" lnSpcReduction="2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Katherine Banis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kbb5551@psu.edu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CMPSC 497-001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12/3/2024</a:t>
            </a:r>
          </a:p>
        </p:txBody>
      </p:sp>
    </p:spTree>
    <p:extLst>
      <p:ext uri="{BB962C8B-B14F-4D97-AF65-F5344CB8AC3E}">
        <p14:creationId xmlns:p14="http://schemas.microsoft.com/office/powerpoint/2010/main" val="201489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57001D76-1F3F-89EA-2CDD-1074559C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29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1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E191A-B5B5-1A29-D3B9-03FA11D46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9259-62A0-2E4B-0A54-6EB09CD1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3BEEF-FD82-9A1C-5073-54386337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Confusion Matrix – 10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on defect classes improved slightly, with 3-4 correct classifications in defect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 accuracy: 88.42%</a:t>
            </a:r>
          </a:p>
        </p:txBody>
      </p:sp>
      <p:pic>
        <p:nvPicPr>
          <p:cNvPr id="8" name="Content Placeholder 7" descr="A grid with blue and pink squares&#10;&#10;Description automatically generated">
            <a:extLst>
              <a:ext uri="{FF2B5EF4-FFF2-40B4-BE49-F238E27FC236}">
                <a16:creationId xmlns:a16="http://schemas.microsoft.com/office/drawing/2014/main" id="{5ED81EC2-E5C1-A23D-29A7-E8ACD1AE2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0" y="1335253"/>
            <a:ext cx="5686425" cy="4177968"/>
          </a:xfrm>
        </p:spPr>
      </p:pic>
    </p:spTree>
    <p:extLst>
      <p:ext uri="{BB962C8B-B14F-4D97-AF65-F5344CB8AC3E}">
        <p14:creationId xmlns:p14="http://schemas.microsoft.com/office/powerpoint/2010/main" val="162960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10 epochs">
            <a:extLst>
              <a:ext uri="{FF2B5EF4-FFF2-40B4-BE49-F238E27FC236}">
                <a16:creationId xmlns:a16="http://schemas.microsoft.com/office/drawing/2014/main" id="{B3356245-9E0B-467E-0635-84F0CEC5A8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29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4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7E99E-815E-93F1-73BC-8377C0178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75E8-A03D-4D2A-B30F-CFF80B5F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B4D17-03E2-FB02-C468-431FC2056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Confusion Matrix – 20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Bad_edge</a:t>
            </a:r>
            <a:r>
              <a:rPr lang="en-US" dirty="0"/>
              <a:t> and </a:t>
            </a:r>
            <a:r>
              <a:rPr lang="en-US" dirty="0" err="1"/>
              <a:t>bad_stitch</a:t>
            </a:r>
            <a:r>
              <a:rPr lang="en-US" dirty="0"/>
              <a:t> classifications improved slightly.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accuracy plateaued, suggesting diminishing returns after 10 epochs.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 accuracy: 89.19%</a:t>
            </a:r>
          </a:p>
        </p:txBody>
      </p:sp>
      <p:pic>
        <p:nvPicPr>
          <p:cNvPr id="6" name="Content Placeholder 5" descr="A screenshot of a grid&#10;&#10;Description automatically generated">
            <a:extLst>
              <a:ext uri="{FF2B5EF4-FFF2-40B4-BE49-F238E27FC236}">
                <a16:creationId xmlns:a16="http://schemas.microsoft.com/office/drawing/2014/main" id="{7B38D05E-4B83-0AFF-198B-61E85074B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0" y="1207496"/>
            <a:ext cx="5686425" cy="4433483"/>
          </a:xfrm>
        </p:spPr>
      </p:pic>
    </p:spTree>
    <p:extLst>
      <p:ext uri="{BB962C8B-B14F-4D97-AF65-F5344CB8AC3E}">
        <p14:creationId xmlns:p14="http://schemas.microsoft.com/office/powerpoint/2010/main" val="561329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4">
                  <a:alpha val="61000"/>
                </a:schemeClr>
              </a:gs>
              <a:gs pos="100000">
                <a:schemeClr val="accent5">
                  <a:alpha val="89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333145" y="0"/>
            <a:ext cx="6858855" cy="6857572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>
                  <a:alpha val="70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7945" y="-1686055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AC093E9B-ACA3-998D-496D-CD29204DCD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85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55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B116-9994-FDB2-C2D1-875F33E6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4D040-0DF2-9A60-AC4C-FCDD23892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Generalization</a:t>
            </a:r>
          </a:p>
          <a:p>
            <a:pPr lvl="1"/>
            <a:r>
              <a:rPr lang="en-US" dirty="0"/>
              <a:t>The model effectively classified the good class but struggled to classify the defective classes. This indicates a need for a better feature extraction and dataset balancing.</a:t>
            </a:r>
          </a:p>
          <a:p>
            <a:r>
              <a:rPr lang="en-US" dirty="0"/>
              <a:t>Impact of Training Epochs</a:t>
            </a:r>
          </a:p>
          <a:p>
            <a:pPr lvl="1"/>
            <a:r>
              <a:rPr lang="en-US" dirty="0"/>
              <a:t>Validation accuracy improved slightly between 5 and 10 epochs, but plateaued by 20 epochs.</a:t>
            </a:r>
          </a:p>
          <a:p>
            <a:pPr lvl="1"/>
            <a:r>
              <a:rPr lang="en-US" dirty="0"/>
              <a:t>Misclassifications for defect classes persisted despite an increase in epochs.</a:t>
            </a:r>
          </a:p>
          <a:p>
            <a:r>
              <a:rPr lang="en-US" dirty="0"/>
              <a:t>Failure Cases</a:t>
            </a:r>
          </a:p>
          <a:p>
            <a:pPr lvl="1"/>
            <a:r>
              <a:rPr lang="en-US" dirty="0"/>
              <a:t>Scratch and Combined defects were frequently misclassified as good.</a:t>
            </a:r>
          </a:p>
          <a:p>
            <a:pPr lvl="1"/>
            <a:r>
              <a:rPr lang="en-US" dirty="0" err="1"/>
              <a:t>Bad_stitch</a:t>
            </a:r>
            <a:r>
              <a:rPr lang="en-US" dirty="0"/>
              <a:t> showed improved accuracy with increased epochs but remained challenging.</a:t>
            </a:r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Investigate feature extraction techniques to improve classification of subtle defects.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86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A45E-99E2-84C8-4B96-B85731CF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854368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59AA4-EBFB-2ADC-6999-FAE82DBD4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848679"/>
            <a:ext cx="4846320" cy="42229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% Load training data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dirty="0" err="1">
                <a:effectLst/>
                <a:latin typeface="Helvetica Neue" panose="02000503000000020004" pitchFamily="2" charset="0"/>
              </a:rPr>
              <a:t>training_data</a:t>
            </a:r>
            <a:r>
              <a:rPr lang="en-US" dirty="0">
                <a:effectLst/>
                <a:latin typeface="Helvetica Neue" panose="02000503000000020004" pitchFamily="2" charset="0"/>
              </a:rPr>
              <a:t> = "/Users/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katherinebanis</a:t>
            </a:r>
            <a:r>
              <a:rPr lang="en-US" dirty="0">
                <a:effectLst/>
                <a:latin typeface="Helvetica Neue" panose="02000503000000020004" pitchFamily="2" charset="0"/>
              </a:rPr>
              <a:t>/Desktop/wine/test";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dirty="0" err="1">
                <a:effectLst/>
                <a:latin typeface="Helvetica Neue" panose="02000503000000020004" pitchFamily="2" charset="0"/>
              </a:rPr>
              <a:t>allImages</a:t>
            </a:r>
            <a:r>
              <a:rPr lang="en-US" dirty="0">
                <a:effectLst/>
                <a:latin typeface="Helvetica Neue" panose="02000503000000020004" pitchFamily="2" charset="0"/>
              </a:rPr>
              <a:t> =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imageDatastore</a:t>
            </a:r>
            <a:r>
              <a:rPr lang="en-US" dirty="0">
                <a:effectLst/>
                <a:latin typeface="Helvetica Neue" panose="02000503000000020004" pitchFamily="2" charset="0"/>
              </a:rPr>
              <a:t>(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training_data</a:t>
            </a:r>
            <a:r>
              <a:rPr lang="en-US" dirty="0">
                <a:effectLst/>
                <a:latin typeface="Helvetica Neue" panose="02000503000000020004" pitchFamily="2" charset="0"/>
              </a:rPr>
              <a:t>, '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IncludeSubfolders</a:t>
            </a:r>
            <a:r>
              <a:rPr lang="en-US" dirty="0">
                <a:effectLst/>
                <a:latin typeface="Helvetica Neue" panose="02000503000000020004" pitchFamily="2" charset="0"/>
              </a:rPr>
              <a:t>', true, '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LabelSource</a:t>
            </a:r>
            <a:r>
              <a:rPr lang="en-US" dirty="0">
                <a:effectLst/>
                <a:latin typeface="Helvetica Neue" panose="02000503000000020004" pitchFamily="2" charset="0"/>
              </a:rPr>
              <a:t>', '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foldernames</a:t>
            </a:r>
            <a:r>
              <a:rPr lang="en-US" dirty="0">
                <a:effectLst/>
                <a:latin typeface="Helvetica Neue" panose="02000503000000020004" pitchFamily="2" charset="0"/>
              </a:rPr>
              <a:t>’);</a:t>
            </a:r>
            <a:endParaRPr lang="en-US" dirty="0"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% Define a preprocessing function for resizing images to match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AlexNet</a:t>
            </a:r>
            <a:r>
              <a:rPr lang="en-US" dirty="0">
                <a:effectLst/>
                <a:latin typeface="Helvetica Neue" panose="02000503000000020004" pitchFamily="2" charset="0"/>
              </a:rPr>
              <a:t> input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dirty="0" err="1">
                <a:effectLst/>
                <a:latin typeface="Helvetica Neue" panose="02000503000000020004" pitchFamily="2" charset="0"/>
              </a:rPr>
              <a:t>readFunction</a:t>
            </a:r>
            <a:r>
              <a:rPr lang="en-US" dirty="0">
                <a:effectLst/>
                <a:latin typeface="Helvetica Neue" panose="02000503000000020004" pitchFamily="2" charset="0"/>
              </a:rPr>
              <a:t> = @(x)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imresize</a:t>
            </a:r>
            <a:r>
              <a:rPr lang="en-US" dirty="0">
                <a:effectLst/>
                <a:latin typeface="Helvetica Neue" panose="02000503000000020004" pitchFamily="2" charset="0"/>
              </a:rPr>
              <a:t>(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imread</a:t>
            </a:r>
            <a:r>
              <a:rPr lang="en-US" dirty="0">
                <a:effectLst/>
                <a:latin typeface="Helvetica Neue" panose="02000503000000020004" pitchFamily="2" charset="0"/>
              </a:rPr>
              <a:t>(x), [227 227]);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dirty="0" err="1">
                <a:effectLst/>
                <a:latin typeface="Helvetica Neue" panose="02000503000000020004" pitchFamily="2" charset="0"/>
              </a:rPr>
              <a:t>allImages.ReadFcn</a:t>
            </a:r>
            <a:r>
              <a:rPr lang="en-US" dirty="0">
                <a:effectLst/>
                <a:latin typeface="Helvetica Neue" panose="02000503000000020004" pitchFamily="2" charset="0"/>
              </a:rPr>
              <a:t> =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readFunction</a:t>
            </a:r>
            <a:r>
              <a:rPr lang="en-US" dirty="0">
                <a:effectLst/>
                <a:latin typeface="Helvetica Neue" panose="02000503000000020004" pitchFamily="2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% Split training and test images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dirty="0">
                <a:effectLst/>
                <a:latin typeface="Helvetica Neue" panose="02000503000000020004" pitchFamily="2" charset="0"/>
              </a:rPr>
              <a:t>[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trainingImages</a:t>
            </a:r>
            <a:r>
              <a:rPr lang="en-US" dirty="0">
                <a:effectLst/>
                <a:latin typeface="Helvetica Neue" panose="02000503000000020004" pitchFamily="2" charset="0"/>
              </a:rPr>
              <a:t>,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testImages</a:t>
            </a:r>
            <a:r>
              <a:rPr lang="en-US" dirty="0">
                <a:effectLst/>
                <a:latin typeface="Helvetica Neue" panose="02000503000000020004" pitchFamily="2" charset="0"/>
              </a:rPr>
              <a:t>] =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splitEachLabel</a:t>
            </a:r>
            <a:r>
              <a:rPr lang="en-US" dirty="0">
                <a:effectLst/>
                <a:latin typeface="Helvetica Neue" panose="02000503000000020004" pitchFamily="2" charset="0"/>
              </a:rPr>
              <a:t>(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allImages</a:t>
            </a:r>
            <a:r>
              <a:rPr lang="en-US" dirty="0">
                <a:effectLst/>
                <a:latin typeface="Helvetica Neue" panose="02000503000000020004" pitchFamily="2" charset="0"/>
              </a:rPr>
              <a:t>, 0.8, 'randomize’);</a:t>
            </a:r>
          </a:p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% Load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AlexNet</a:t>
            </a:r>
            <a:br>
              <a:rPr lang="en-US" dirty="0">
                <a:latin typeface="Helvetica Neue" panose="02000503000000020004" pitchFamily="2" charset="0"/>
              </a:rPr>
            </a:br>
            <a:r>
              <a:rPr lang="en-US" dirty="0" err="1">
                <a:effectLst/>
                <a:latin typeface="Helvetica Neue" panose="02000503000000020004" pitchFamily="2" charset="0"/>
              </a:rPr>
              <a:t>alex</a:t>
            </a:r>
            <a:r>
              <a:rPr lang="en-US" dirty="0">
                <a:effectLst/>
                <a:latin typeface="Helvetica Neue" panose="02000503000000020004" pitchFamily="2" charset="0"/>
              </a:rPr>
              <a:t> =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alexnet</a:t>
            </a:r>
            <a:r>
              <a:rPr lang="en-US" dirty="0">
                <a:effectLst/>
                <a:latin typeface="Helvetica Neue" panose="02000503000000020004" pitchFamily="2" charset="0"/>
              </a:rPr>
              <a:t>;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dirty="0">
                <a:effectLst/>
                <a:latin typeface="Helvetica Neue" panose="02000503000000020004" pitchFamily="2" charset="0"/>
              </a:rPr>
              <a:t>layers =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alex.Layers</a:t>
            </a:r>
            <a:r>
              <a:rPr lang="en-US" dirty="0">
                <a:effectLst/>
                <a:latin typeface="Helvetica Neue" panose="02000503000000020004" pitchFamily="2" charset="0"/>
              </a:rPr>
              <a:t>;</a:t>
            </a:r>
            <a:endParaRPr lang="en-US" dirty="0"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% Modify the network to match the number of classes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dirty="0" err="1">
                <a:effectLst/>
                <a:latin typeface="Helvetica Neue" panose="02000503000000020004" pitchFamily="2" charset="0"/>
              </a:rPr>
              <a:t>numClasses</a:t>
            </a:r>
            <a:r>
              <a:rPr lang="en-US" dirty="0">
                <a:effectLst/>
                <a:latin typeface="Helvetica Neue" panose="02000503000000020004" pitchFamily="2" charset="0"/>
              </a:rPr>
              <a:t> =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numel</a:t>
            </a:r>
            <a:r>
              <a:rPr lang="en-US" dirty="0">
                <a:effectLst/>
                <a:latin typeface="Helvetica Neue" panose="02000503000000020004" pitchFamily="2" charset="0"/>
              </a:rPr>
              <a:t>(categories(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trainingImages.Labels</a:t>
            </a:r>
            <a:r>
              <a:rPr lang="en-US" dirty="0">
                <a:effectLst/>
                <a:latin typeface="Helvetica Neue" panose="02000503000000020004" pitchFamily="2" charset="0"/>
              </a:rPr>
              <a:t>));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dirty="0">
                <a:effectLst/>
                <a:latin typeface="Helvetica Neue" panose="02000503000000020004" pitchFamily="2" charset="0"/>
              </a:rPr>
              <a:t>layers(23) =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fullyConnectedLayer</a:t>
            </a:r>
            <a:r>
              <a:rPr lang="en-US" dirty="0">
                <a:effectLst/>
                <a:latin typeface="Helvetica Neue" panose="02000503000000020004" pitchFamily="2" charset="0"/>
              </a:rPr>
              <a:t>(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numClasses</a:t>
            </a:r>
            <a:r>
              <a:rPr lang="en-US" dirty="0">
                <a:effectLst/>
                <a:latin typeface="Helvetica Neue" panose="02000503000000020004" pitchFamily="2" charset="0"/>
              </a:rPr>
              <a:t>, 'Name', 'fc8’);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dirty="0">
                <a:effectLst/>
                <a:latin typeface="Helvetica Neue" panose="02000503000000020004" pitchFamily="2" charset="0"/>
              </a:rPr>
              <a:t>layers(25) =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classificationLayer</a:t>
            </a:r>
            <a:r>
              <a:rPr lang="en-US" dirty="0">
                <a:effectLst/>
                <a:latin typeface="Helvetica Neue" panose="02000503000000020004" pitchFamily="2" charset="0"/>
              </a:rPr>
              <a:t>('Name', 'output’);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9643C-F3F3-1C30-FDD6-524C62192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1848679"/>
            <a:ext cx="4846320" cy="42229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% Set training options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dirty="0">
                <a:effectLst/>
                <a:latin typeface="Helvetica Neue" panose="02000503000000020004" pitchFamily="2" charset="0"/>
              </a:rPr>
              <a:t>options =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trainingOptions</a:t>
            </a:r>
            <a:r>
              <a:rPr lang="en-US" dirty="0">
                <a:effectLst/>
                <a:latin typeface="Helvetica Neue" panose="02000503000000020004" pitchFamily="2" charset="0"/>
              </a:rPr>
              <a:t>('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sgdm</a:t>
            </a:r>
            <a:r>
              <a:rPr lang="en-US" dirty="0">
                <a:effectLst/>
                <a:latin typeface="Helvetica Neue" panose="02000503000000020004" pitchFamily="2" charset="0"/>
              </a:rPr>
              <a:t>', ...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dirty="0">
                <a:effectLst/>
                <a:latin typeface="Helvetica Neue" panose="02000503000000020004" pitchFamily="2" charset="0"/>
              </a:rPr>
              <a:t>'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MiniBatchSize</a:t>
            </a:r>
            <a:r>
              <a:rPr lang="en-US" dirty="0">
                <a:effectLst/>
                <a:latin typeface="Helvetica Neue" panose="02000503000000020004" pitchFamily="2" charset="0"/>
              </a:rPr>
              <a:t>', 16, ...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dirty="0">
                <a:effectLst/>
                <a:latin typeface="Helvetica Neue" panose="02000503000000020004" pitchFamily="2" charset="0"/>
              </a:rPr>
              <a:t>'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MaxEpochs</a:t>
            </a:r>
            <a:r>
              <a:rPr lang="en-US" dirty="0">
                <a:effectLst/>
                <a:latin typeface="Helvetica Neue" panose="02000503000000020004" pitchFamily="2" charset="0"/>
              </a:rPr>
              <a:t>', 10, ...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dirty="0">
                <a:effectLst/>
                <a:latin typeface="Helvetica Neue" panose="02000503000000020004" pitchFamily="2" charset="0"/>
              </a:rPr>
              <a:t>'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InitialLearnRate</a:t>
            </a:r>
            <a:r>
              <a:rPr lang="en-US" dirty="0">
                <a:effectLst/>
                <a:latin typeface="Helvetica Neue" panose="02000503000000020004" pitchFamily="2" charset="0"/>
              </a:rPr>
              <a:t>', 0.001, ...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dirty="0">
                <a:effectLst/>
                <a:latin typeface="Helvetica Neue" panose="02000503000000020004" pitchFamily="2" charset="0"/>
              </a:rPr>
              <a:t>'Shuffle', 'every-epoch', ...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dirty="0">
                <a:effectLst/>
                <a:latin typeface="Helvetica Neue" panose="02000503000000020004" pitchFamily="2" charset="0"/>
              </a:rPr>
              <a:t>'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ValidationData</a:t>
            </a:r>
            <a:r>
              <a:rPr lang="en-US" dirty="0">
                <a:effectLst/>
                <a:latin typeface="Helvetica Neue" panose="02000503000000020004" pitchFamily="2" charset="0"/>
              </a:rPr>
              <a:t>',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testImages</a:t>
            </a:r>
            <a:r>
              <a:rPr lang="en-US" dirty="0">
                <a:effectLst/>
                <a:latin typeface="Helvetica Neue" panose="02000503000000020004" pitchFamily="2" charset="0"/>
              </a:rPr>
              <a:t>, ...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dirty="0">
                <a:effectLst/>
                <a:latin typeface="Helvetica Neue" panose="02000503000000020004" pitchFamily="2" charset="0"/>
              </a:rPr>
              <a:t>'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ValidationFrequency</a:t>
            </a:r>
            <a:r>
              <a:rPr lang="en-US" dirty="0">
                <a:effectLst/>
                <a:latin typeface="Helvetica Neue" panose="02000503000000020004" pitchFamily="2" charset="0"/>
              </a:rPr>
              <a:t>', 3, ...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dirty="0">
                <a:effectLst/>
                <a:latin typeface="Helvetica Neue" panose="02000503000000020004" pitchFamily="2" charset="0"/>
              </a:rPr>
              <a:t>'Verbose', false, ...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dirty="0">
                <a:effectLst/>
                <a:latin typeface="Helvetica Neue" panose="02000503000000020004" pitchFamily="2" charset="0"/>
              </a:rPr>
              <a:t>'Plots', 'training-progress’);</a:t>
            </a:r>
          </a:p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% Train the modified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AlexNet</a:t>
            </a:r>
            <a:br>
              <a:rPr lang="en-US" dirty="0">
                <a:latin typeface="Helvetica Neue" panose="02000503000000020004" pitchFamily="2" charset="0"/>
              </a:rPr>
            </a:br>
            <a:r>
              <a:rPr lang="en-US" dirty="0" err="1">
                <a:effectLst/>
                <a:latin typeface="Helvetica Neue" panose="02000503000000020004" pitchFamily="2" charset="0"/>
              </a:rPr>
              <a:t>wine_net</a:t>
            </a:r>
            <a:r>
              <a:rPr lang="en-US" dirty="0">
                <a:effectLst/>
                <a:latin typeface="Helvetica Neue" panose="02000503000000020004" pitchFamily="2" charset="0"/>
              </a:rPr>
              <a:t> =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trainNetwork</a:t>
            </a:r>
            <a:r>
              <a:rPr lang="en-US" dirty="0">
                <a:effectLst/>
                <a:latin typeface="Helvetica Neue" panose="02000503000000020004" pitchFamily="2" charset="0"/>
              </a:rPr>
              <a:t>(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trainingImages</a:t>
            </a:r>
            <a:r>
              <a:rPr lang="en-US" dirty="0">
                <a:effectLst/>
                <a:latin typeface="Helvetica Neue" panose="02000503000000020004" pitchFamily="2" charset="0"/>
              </a:rPr>
              <a:t>, layers, options);</a:t>
            </a:r>
          </a:p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% Evaluate the network with test images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dirty="0" err="1">
                <a:effectLst/>
                <a:latin typeface="Helvetica Neue" panose="02000503000000020004" pitchFamily="2" charset="0"/>
              </a:rPr>
              <a:t>predictedLabels</a:t>
            </a:r>
            <a:r>
              <a:rPr lang="en-US" dirty="0">
                <a:effectLst/>
                <a:latin typeface="Helvetica Neue" panose="02000503000000020004" pitchFamily="2" charset="0"/>
              </a:rPr>
              <a:t> = classify(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wine_net</a:t>
            </a:r>
            <a:r>
              <a:rPr lang="en-US" dirty="0">
                <a:effectLst/>
                <a:latin typeface="Helvetica Neue" panose="02000503000000020004" pitchFamily="2" charset="0"/>
              </a:rPr>
              <a:t>,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testImages</a:t>
            </a:r>
            <a:r>
              <a:rPr lang="en-US" dirty="0">
                <a:effectLst/>
                <a:latin typeface="Helvetica Neue" panose="02000503000000020004" pitchFamily="2" charset="0"/>
              </a:rPr>
              <a:t>);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dirty="0">
                <a:effectLst/>
                <a:latin typeface="Helvetica Neue" panose="02000503000000020004" pitchFamily="2" charset="0"/>
              </a:rPr>
              <a:t>accuracy = mean(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predictedLabels</a:t>
            </a:r>
            <a:r>
              <a:rPr lang="en-US" dirty="0">
                <a:effectLst/>
                <a:latin typeface="Helvetica Neue" panose="02000503000000020004" pitchFamily="2" charset="0"/>
              </a:rPr>
              <a:t> ==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testImages.Labels</a:t>
            </a:r>
            <a:r>
              <a:rPr lang="en-US" dirty="0">
                <a:effectLst/>
                <a:latin typeface="Helvetica Neue" panose="02000503000000020004" pitchFamily="2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% Display results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dirty="0" err="1">
                <a:effectLst/>
                <a:latin typeface="Helvetica Neue" panose="02000503000000020004" pitchFamily="2" charset="0"/>
              </a:rPr>
              <a:t>disp</a:t>
            </a:r>
            <a:r>
              <a:rPr lang="en-US" dirty="0">
                <a:effectLst/>
                <a:latin typeface="Helvetica Neue" panose="02000503000000020004" pitchFamily="2" charset="0"/>
              </a:rPr>
              <a:t>("Test Accuracy:");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dirty="0" err="1">
                <a:effectLst/>
                <a:latin typeface="Helvetica Neue" panose="02000503000000020004" pitchFamily="2" charset="0"/>
              </a:rPr>
              <a:t>disp</a:t>
            </a:r>
            <a:r>
              <a:rPr lang="en-US" dirty="0">
                <a:effectLst/>
                <a:latin typeface="Helvetica Neue" panose="02000503000000020004" pitchFamily="2" charset="0"/>
              </a:rPr>
              <a:t>(accuracy);</a:t>
            </a:r>
          </a:p>
          <a:p>
            <a:pPr marL="0" indent="0">
              <a:buNone/>
            </a:pPr>
            <a:r>
              <a:rPr lang="en-US" dirty="0">
                <a:effectLst/>
                <a:latin typeface="Helvetica Neue" panose="02000503000000020004" pitchFamily="2" charset="0"/>
              </a:rPr>
              <a:t>% Confusion chart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dirty="0" err="1">
                <a:effectLst/>
                <a:latin typeface="Helvetica Neue" panose="02000503000000020004" pitchFamily="2" charset="0"/>
              </a:rPr>
              <a:t>confusionchart</a:t>
            </a:r>
            <a:r>
              <a:rPr lang="en-US" dirty="0">
                <a:effectLst/>
                <a:latin typeface="Helvetica Neue" panose="02000503000000020004" pitchFamily="2" charset="0"/>
              </a:rPr>
              <a:t>(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testImages.Labels</a:t>
            </a:r>
            <a:r>
              <a:rPr lang="en-US" dirty="0">
                <a:effectLst/>
                <a:latin typeface="Helvetica Neue" panose="02000503000000020004" pitchFamily="2" charset="0"/>
              </a:rPr>
              <a:t>,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predictedLabels</a:t>
            </a:r>
            <a:r>
              <a:rPr lang="en-US" dirty="0">
                <a:effectLst/>
                <a:latin typeface="Helvetica Neue" panose="02000503000000020004" pitchFamily="2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87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1751-4FBE-F8DC-E447-8F93BB7C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06AF-FDD1-DA40-4331-25917D5CB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and Deep Learning Lecture #4 by Robert </a:t>
            </a:r>
            <a:r>
              <a:rPr lang="en-US" dirty="0" err="1"/>
              <a:t>Avanzato</a:t>
            </a:r>
            <a:r>
              <a:rPr lang="en-US" dirty="0"/>
              <a:t>, Penn State Abington</a:t>
            </a:r>
          </a:p>
          <a:p>
            <a:r>
              <a:rPr lang="en-US" dirty="0"/>
              <a:t>MATLAB Deep Learning Toolbox Documentation</a:t>
            </a:r>
          </a:p>
          <a:p>
            <a:r>
              <a:rPr lang="en-US" dirty="0"/>
              <a:t>Dataset: </a:t>
            </a:r>
            <a:r>
              <a:rPr lang="en-US" dirty="0">
                <a:hlinkClick r:id="rId2"/>
              </a:rPr>
              <a:t>https://paperswithcode.com/paper/learning-deep-feature-correspondence-for#code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041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B492-3FF6-E1C0-5FD3-6704516A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FEAEE-E8C2-E958-0E05-D2D173465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3. Objective</a:t>
            </a:r>
          </a:p>
          <a:p>
            <a:pPr marL="0" indent="0">
              <a:buNone/>
            </a:pPr>
            <a:r>
              <a:rPr lang="en-US" dirty="0"/>
              <a:t>4. Background and context</a:t>
            </a:r>
          </a:p>
          <a:p>
            <a:pPr marL="0" indent="0">
              <a:buNone/>
            </a:pPr>
            <a:r>
              <a:rPr lang="en-US" dirty="0"/>
              <a:t>5. Dataset</a:t>
            </a:r>
          </a:p>
          <a:p>
            <a:pPr marL="0" indent="0">
              <a:buNone/>
            </a:pPr>
            <a:r>
              <a:rPr lang="en-US" dirty="0"/>
              <a:t>6. Procedure</a:t>
            </a:r>
          </a:p>
          <a:p>
            <a:pPr marL="0" indent="0">
              <a:buNone/>
            </a:pPr>
            <a:r>
              <a:rPr lang="en-US" dirty="0"/>
              <a:t>7. Results</a:t>
            </a:r>
          </a:p>
          <a:p>
            <a:pPr marL="0" indent="0">
              <a:buNone/>
            </a:pPr>
            <a:r>
              <a:rPr lang="en-US" dirty="0"/>
              <a:t>9. Training Progress Plot</a:t>
            </a:r>
          </a:p>
          <a:p>
            <a:pPr marL="0" indent="0">
              <a:buNone/>
            </a:pPr>
            <a:r>
              <a:rPr lang="en-US" dirty="0"/>
              <a:t>10. Confusion Matrix</a:t>
            </a:r>
          </a:p>
          <a:p>
            <a:pPr marL="0" indent="0">
              <a:buNone/>
            </a:pPr>
            <a:r>
              <a:rPr lang="en-US" dirty="0"/>
              <a:t>11. Conclusion</a:t>
            </a:r>
          </a:p>
          <a:p>
            <a:pPr marL="0" indent="0">
              <a:buNone/>
            </a:pPr>
            <a:r>
              <a:rPr lang="en-US" dirty="0"/>
              <a:t>12. Appendix (MATLAB Code)</a:t>
            </a:r>
          </a:p>
          <a:p>
            <a:pPr marL="0" indent="0">
              <a:buNone/>
            </a:pPr>
            <a:r>
              <a:rPr lang="en-US" dirty="0"/>
              <a:t>13. References</a:t>
            </a:r>
          </a:p>
        </p:txBody>
      </p:sp>
    </p:spTree>
    <p:extLst>
      <p:ext uri="{BB962C8B-B14F-4D97-AF65-F5344CB8AC3E}">
        <p14:creationId xmlns:p14="http://schemas.microsoft.com/office/powerpoint/2010/main" val="64678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B4DE-C37B-4B9F-4AAE-8A6235A5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D5763-FD59-1740-DD2A-C1020887A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project was to train a deep learning model using </a:t>
            </a:r>
            <a:r>
              <a:rPr lang="en-US" dirty="0" err="1"/>
              <a:t>AlexNet</a:t>
            </a:r>
            <a:r>
              <a:rPr lang="en-US" dirty="0"/>
              <a:t> to classify images of wine bottle defects and determine the impact of varying the number of training epochs. </a:t>
            </a:r>
          </a:p>
        </p:txBody>
      </p:sp>
    </p:spTree>
    <p:extLst>
      <p:ext uri="{BB962C8B-B14F-4D97-AF65-F5344CB8AC3E}">
        <p14:creationId xmlns:p14="http://schemas.microsoft.com/office/powerpoint/2010/main" val="108570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B204-1841-C1CB-820B-AE20AB6BB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Context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8C03E-8703-1C05-C945-A49BC5B7D2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Project Motivation</a:t>
            </a:r>
          </a:p>
          <a:p>
            <a:pPr lvl="1"/>
            <a:r>
              <a:rPr lang="en-US" dirty="0"/>
              <a:t>Defect detection in manufacturing processes is critical to ensuring product quality. Automating this process using deep learning models reduces human error and enhances efficiency.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F3EFE5-9568-A6B6-5A23-492B6088A5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Potential Applications</a:t>
            </a:r>
          </a:p>
          <a:p>
            <a:pPr lvl="1"/>
            <a:r>
              <a:rPr lang="en-US" dirty="0"/>
              <a:t>Quality control in bottling industries.</a:t>
            </a:r>
          </a:p>
          <a:p>
            <a:pPr lvl="1"/>
            <a:r>
              <a:rPr lang="en-US" dirty="0"/>
              <a:t>Detection of visual defects in products.</a:t>
            </a:r>
          </a:p>
          <a:p>
            <a:pPr lvl="1"/>
            <a:r>
              <a:rPr lang="en-US" dirty="0"/>
              <a:t>Integration into real-time video inspection systems.</a:t>
            </a:r>
          </a:p>
        </p:txBody>
      </p:sp>
    </p:spTree>
    <p:extLst>
      <p:ext uri="{BB962C8B-B14F-4D97-AF65-F5344CB8AC3E}">
        <p14:creationId xmlns:p14="http://schemas.microsoft.com/office/powerpoint/2010/main" val="137131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1439-FDE4-0D2B-9340-711A5016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4D933-78D0-5ADE-2EDF-4F8F5BD07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10241280" cy="1015947"/>
          </a:xfrm>
        </p:spPr>
        <p:txBody>
          <a:bodyPr/>
          <a:lstStyle/>
          <a:p>
            <a:r>
              <a:rPr lang="en-US" dirty="0"/>
              <a:t>The dataset consists of images categorized into six classes: good, </a:t>
            </a:r>
            <a:r>
              <a:rPr lang="en-US" dirty="0" err="1"/>
              <a:t>bad_edge</a:t>
            </a:r>
            <a:r>
              <a:rPr lang="en-US" dirty="0"/>
              <a:t>, </a:t>
            </a:r>
            <a:r>
              <a:rPr lang="en-US" dirty="0" err="1"/>
              <a:t>bad_stitch</a:t>
            </a:r>
            <a:r>
              <a:rPr lang="en-US" dirty="0"/>
              <a:t>, combined, deformed, and scratch.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458BBC-637B-01CF-8791-53FEAA4C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136004"/>
              </p:ext>
            </p:extLst>
          </p:nvPr>
        </p:nvGraphicFramePr>
        <p:xfrm>
          <a:off x="1106904" y="3128210"/>
          <a:ext cx="10505976" cy="2611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996">
                  <a:extLst>
                    <a:ext uri="{9D8B030D-6E8A-4147-A177-3AD203B41FA5}">
                      <a16:colId xmlns:a16="http://schemas.microsoft.com/office/drawing/2014/main" val="2844150896"/>
                    </a:ext>
                  </a:extLst>
                </a:gridCol>
                <a:gridCol w="1750996">
                  <a:extLst>
                    <a:ext uri="{9D8B030D-6E8A-4147-A177-3AD203B41FA5}">
                      <a16:colId xmlns:a16="http://schemas.microsoft.com/office/drawing/2014/main" val="2344133952"/>
                    </a:ext>
                  </a:extLst>
                </a:gridCol>
                <a:gridCol w="1750996">
                  <a:extLst>
                    <a:ext uri="{9D8B030D-6E8A-4147-A177-3AD203B41FA5}">
                      <a16:colId xmlns:a16="http://schemas.microsoft.com/office/drawing/2014/main" val="3131668784"/>
                    </a:ext>
                  </a:extLst>
                </a:gridCol>
                <a:gridCol w="1750996">
                  <a:extLst>
                    <a:ext uri="{9D8B030D-6E8A-4147-A177-3AD203B41FA5}">
                      <a16:colId xmlns:a16="http://schemas.microsoft.com/office/drawing/2014/main" val="2552815576"/>
                    </a:ext>
                  </a:extLst>
                </a:gridCol>
                <a:gridCol w="1750996">
                  <a:extLst>
                    <a:ext uri="{9D8B030D-6E8A-4147-A177-3AD203B41FA5}">
                      <a16:colId xmlns:a16="http://schemas.microsoft.com/office/drawing/2014/main" val="592191972"/>
                    </a:ext>
                  </a:extLst>
                </a:gridCol>
                <a:gridCol w="1750996">
                  <a:extLst>
                    <a:ext uri="{9D8B030D-6E8A-4147-A177-3AD203B41FA5}">
                      <a16:colId xmlns:a16="http://schemas.microsoft.com/office/drawing/2014/main" val="3248327175"/>
                    </a:ext>
                  </a:extLst>
                </a:gridCol>
              </a:tblGrid>
              <a:tr h="644958"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Bad_edge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Bad_stitch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Deformed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82851"/>
                  </a:ext>
                </a:extLst>
              </a:tr>
              <a:tr h="19661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509958"/>
                  </a:ext>
                </a:extLst>
              </a:tr>
            </a:tbl>
          </a:graphicData>
        </a:graphic>
      </p:graphicFrame>
      <p:pic>
        <p:nvPicPr>
          <p:cNvPr id="8" name="Picture 7" descr="A close-up of a bottle cap&#10;&#10;Description automatically generated">
            <a:extLst>
              <a:ext uri="{FF2B5EF4-FFF2-40B4-BE49-F238E27FC236}">
                <a16:creationId xmlns:a16="http://schemas.microsoft.com/office/drawing/2014/main" id="{72A20360-39BB-8666-F5DE-30ED94E4C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05" y="3844810"/>
            <a:ext cx="1745678" cy="1745678"/>
          </a:xfrm>
          <a:prstGeom prst="rect">
            <a:avLst/>
          </a:prstGeom>
        </p:spPr>
      </p:pic>
      <p:pic>
        <p:nvPicPr>
          <p:cNvPr id="10" name="Picture 9" descr="A close-up of a bottle cap&#10;&#10;Description automatically generated">
            <a:extLst>
              <a:ext uri="{FF2B5EF4-FFF2-40B4-BE49-F238E27FC236}">
                <a16:creationId xmlns:a16="http://schemas.microsoft.com/office/drawing/2014/main" id="{1427B572-4794-BC6A-570E-6C076795F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450" y="3844810"/>
            <a:ext cx="1745678" cy="1745678"/>
          </a:xfrm>
          <a:prstGeom prst="rect">
            <a:avLst/>
          </a:prstGeom>
        </p:spPr>
      </p:pic>
      <p:pic>
        <p:nvPicPr>
          <p:cNvPr id="12" name="Picture 11" descr="A close-up of a bottle cap&#10;&#10;Description automatically generated">
            <a:extLst>
              <a:ext uri="{FF2B5EF4-FFF2-40B4-BE49-F238E27FC236}">
                <a16:creationId xmlns:a16="http://schemas.microsoft.com/office/drawing/2014/main" id="{8AAC6613-5A31-5FCC-F908-B1D95F947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967" y="3844810"/>
            <a:ext cx="1745678" cy="1745678"/>
          </a:xfrm>
          <a:prstGeom prst="rect">
            <a:avLst/>
          </a:prstGeom>
        </p:spPr>
      </p:pic>
      <p:pic>
        <p:nvPicPr>
          <p:cNvPr id="14" name="Picture 13" descr="A close-up of a bottle cap&#10;&#10;Description automatically generated">
            <a:extLst>
              <a:ext uri="{FF2B5EF4-FFF2-40B4-BE49-F238E27FC236}">
                <a16:creationId xmlns:a16="http://schemas.microsoft.com/office/drawing/2014/main" id="{43644350-2431-C60F-F4B3-30533B262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945" y="3844810"/>
            <a:ext cx="1718272" cy="1745678"/>
          </a:xfrm>
          <a:prstGeom prst="rect">
            <a:avLst/>
          </a:prstGeom>
        </p:spPr>
      </p:pic>
      <p:pic>
        <p:nvPicPr>
          <p:cNvPr id="16" name="Picture 15" descr="A close-up of a bottle cap&#10;&#10;Description automatically generated">
            <a:extLst>
              <a:ext uri="{FF2B5EF4-FFF2-40B4-BE49-F238E27FC236}">
                <a16:creationId xmlns:a16="http://schemas.microsoft.com/office/drawing/2014/main" id="{4E9C0327-2905-DE54-2273-55D7F9BAE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5385" y="3844810"/>
            <a:ext cx="1745678" cy="1745678"/>
          </a:xfrm>
          <a:prstGeom prst="rect">
            <a:avLst/>
          </a:prstGeom>
        </p:spPr>
      </p:pic>
      <p:pic>
        <p:nvPicPr>
          <p:cNvPr id="18" name="Picture 17" descr="A close-up of a bottle cap&#10;&#10;Description automatically generated">
            <a:extLst>
              <a:ext uri="{FF2B5EF4-FFF2-40B4-BE49-F238E27FC236}">
                <a16:creationId xmlns:a16="http://schemas.microsoft.com/office/drawing/2014/main" id="{1454F126-AE07-1779-5608-52826B0BD6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5231" y="3844809"/>
            <a:ext cx="1745678" cy="174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5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EE8F-B613-D39C-7F04-D916ED88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405D-8AF4-B3AA-9682-0686F9C9C2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Load dataset from specified folder.</a:t>
            </a:r>
          </a:p>
          <a:p>
            <a:r>
              <a:rPr lang="en-US" dirty="0"/>
              <a:t>Preprocess images by resizing them to 227x227 for </a:t>
            </a:r>
            <a:r>
              <a:rPr lang="en-US" dirty="0" err="1"/>
              <a:t>AlexNet</a:t>
            </a:r>
            <a:r>
              <a:rPr lang="en-US" dirty="0"/>
              <a:t> compatibility.</a:t>
            </a:r>
          </a:p>
          <a:p>
            <a:r>
              <a:rPr lang="en-US" dirty="0"/>
              <a:t>Train </a:t>
            </a:r>
            <a:r>
              <a:rPr lang="en-US" dirty="0" err="1"/>
              <a:t>AlexNet</a:t>
            </a:r>
            <a:r>
              <a:rPr lang="en-US" dirty="0"/>
              <a:t> on good class images with modification for single-class training.</a:t>
            </a:r>
          </a:p>
          <a:p>
            <a:r>
              <a:rPr lang="en-US" dirty="0"/>
              <a:t>Test the trained network on images from all six classes.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DC985-0A28-B888-DEAA-197C28D068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Evaluate the performance using:</a:t>
            </a:r>
          </a:p>
          <a:p>
            <a:pPr lvl="1"/>
            <a:r>
              <a:rPr lang="en-US" dirty="0"/>
              <a:t>Test accuracy</a:t>
            </a:r>
          </a:p>
          <a:p>
            <a:pPr lvl="1"/>
            <a:r>
              <a:rPr lang="en-US" dirty="0"/>
              <a:t>Confusion Matrix</a:t>
            </a:r>
          </a:p>
          <a:p>
            <a:r>
              <a:rPr lang="en-US" dirty="0"/>
              <a:t>Conduct parametric study by varying the number of epochs (5, 10, and 20).</a:t>
            </a:r>
          </a:p>
          <a:p>
            <a:r>
              <a:rPr lang="en-US" dirty="0"/>
              <a:t>Analyze the results for optimal epoch selection and real-world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56709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32B068-D1CA-80C0-A39B-95B04E4A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663B08-3A19-225F-C8CB-B527208AC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Test with Unmodified </a:t>
            </a:r>
            <a:r>
              <a:rPr lang="en-US" b="1" dirty="0" err="1"/>
              <a:t>AlexNet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Initial testing with unmodified </a:t>
            </a:r>
            <a:r>
              <a:rPr lang="en-US" dirty="0" err="1"/>
              <a:t>AlexNet</a:t>
            </a:r>
            <a:r>
              <a:rPr lang="en-US" dirty="0"/>
              <a:t> revealed a mismatch the network’s final layer and the dataset’s sic classes. The network was modified by adjusting the fully connected layer to output six categories and updating the classification layer.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9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0B977-B2C9-823E-D7DA-05979AECE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Parametric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542F-05BF-A7F4-1092-2A15870D78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was conducted for 5, 10, and 20 epochs with the following parameters:</a:t>
            </a:r>
          </a:p>
          <a:p>
            <a:pPr lvl="1"/>
            <a:r>
              <a:rPr lang="en-US" dirty="0"/>
              <a:t>Minibatch size: 16</a:t>
            </a:r>
          </a:p>
          <a:p>
            <a:pPr lvl="1"/>
            <a:r>
              <a:rPr lang="en-US" dirty="0"/>
              <a:t>Learning Rate: 0.001</a:t>
            </a:r>
          </a:p>
          <a:p>
            <a:pPr lvl="1"/>
            <a:r>
              <a:rPr lang="en-US" dirty="0"/>
              <a:t>Number of Iterations: 640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69185-9A8C-2733-FE4A-644BFD14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3098CF3-546A-C765-AE80-CBFC18ED5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588825"/>
              </p:ext>
            </p:extLst>
          </p:nvPr>
        </p:nvGraphicFramePr>
        <p:xfrm>
          <a:off x="6492241" y="3018472"/>
          <a:ext cx="5120639" cy="2581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173">
                  <a:extLst>
                    <a:ext uri="{9D8B030D-6E8A-4147-A177-3AD203B41FA5}">
                      <a16:colId xmlns:a16="http://schemas.microsoft.com/office/drawing/2014/main" val="546672290"/>
                    </a:ext>
                  </a:extLst>
                </a:gridCol>
                <a:gridCol w="2042659">
                  <a:extLst>
                    <a:ext uri="{9D8B030D-6E8A-4147-A177-3AD203B41FA5}">
                      <a16:colId xmlns:a16="http://schemas.microsoft.com/office/drawing/2014/main" val="3974195538"/>
                    </a:ext>
                  </a:extLst>
                </a:gridCol>
                <a:gridCol w="1818807">
                  <a:extLst>
                    <a:ext uri="{9D8B030D-6E8A-4147-A177-3AD203B41FA5}">
                      <a16:colId xmlns:a16="http://schemas.microsoft.com/office/drawing/2014/main" val="4112012331"/>
                    </a:ext>
                  </a:extLst>
                </a:gridCol>
              </a:tblGrid>
              <a:tr h="894946">
                <a:tc>
                  <a:txBody>
                    <a:bodyPr/>
                    <a:lstStyle/>
                    <a:p>
                      <a:r>
                        <a:rPr lang="en-US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Time (min)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67521"/>
                  </a:ext>
                </a:extLst>
              </a:tr>
              <a:tr h="60311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02309"/>
                  </a:ext>
                </a:extLst>
              </a:tr>
              <a:tr h="54474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744262"/>
                  </a:ext>
                </a:extLst>
              </a:tr>
              <a:tr h="538261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807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72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29E4-B756-E2D3-B6B2-0DC6E1B1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111328-62A1-4AEE-2999-02AAEA675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1500" y="1209300"/>
            <a:ext cx="5686425" cy="442987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DBCBA-8D53-BFDF-145F-1B84B2E0E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Confusion Matrix – 5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samples in defect classes (</a:t>
            </a:r>
            <a:r>
              <a:rPr lang="en-US" dirty="0" err="1"/>
              <a:t>bad_edge</a:t>
            </a:r>
            <a:r>
              <a:rPr lang="en-US" dirty="0"/>
              <a:t>, combined, deformation, scratch) were misclassified as good.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Bad_stitch</a:t>
            </a:r>
            <a:r>
              <a:rPr lang="en-US" dirty="0"/>
              <a:t>: 4 correctly classified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 accuracy: 87.64%</a:t>
            </a:r>
          </a:p>
        </p:txBody>
      </p:sp>
    </p:spTree>
    <p:extLst>
      <p:ext uri="{BB962C8B-B14F-4D97-AF65-F5344CB8AC3E}">
        <p14:creationId xmlns:p14="http://schemas.microsoft.com/office/powerpoint/2010/main" val="28645066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2924"/>
      </a:dk2>
      <a:lt2>
        <a:srgbClr val="E2E7E8"/>
      </a:lt2>
      <a:accent1>
        <a:srgbClr val="CA9893"/>
      </a:accent1>
      <a:accent2>
        <a:srgbClr val="BE9D7B"/>
      </a:accent2>
      <a:accent3>
        <a:srgbClr val="A9A57B"/>
      </a:accent3>
      <a:accent4>
        <a:srgbClr val="97AB6F"/>
      </a:accent4>
      <a:accent5>
        <a:srgbClr val="8AAE7E"/>
      </a:accent5>
      <a:accent6>
        <a:srgbClr val="73B17D"/>
      </a:accent6>
      <a:hlink>
        <a:srgbClr val="588C91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878</Words>
  <Application>Microsoft Macintosh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Helvetica Neue</vt:lpstr>
      <vt:lpstr>Tw Cen MT</vt:lpstr>
      <vt:lpstr>GradientRiseVTI</vt:lpstr>
      <vt:lpstr>Lab #10: Deep Learning: Image Classification Study Report</vt:lpstr>
      <vt:lpstr>Table of Contents</vt:lpstr>
      <vt:lpstr>Objective</vt:lpstr>
      <vt:lpstr>Background and Context</vt:lpstr>
      <vt:lpstr>Dataset</vt:lpstr>
      <vt:lpstr>Procedure</vt:lpstr>
      <vt:lpstr>Results</vt:lpstr>
      <vt:lpstr>Results</vt:lpstr>
      <vt:lpstr>Results</vt:lpstr>
      <vt:lpstr>PowerPoint Presentation</vt:lpstr>
      <vt:lpstr>Results</vt:lpstr>
      <vt:lpstr>PowerPoint Presentation</vt:lpstr>
      <vt:lpstr>Results</vt:lpstr>
      <vt:lpstr>PowerPoint Presentation</vt:lpstr>
      <vt:lpstr>Conclusion</vt:lpstr>
      <vt:lpstr>Code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Banis, Katherine Rose</dc:creator>
  <cp:lastModifiedBy>Banis, Katherine Rose</cp:lastModifiedBy>
  <cp:revision>2</cp:revision>
  <dcterms:created xsi:type="dcterms:W3CDTF">2024-12-02T22:39:45Z</dcterms:created>
  <dcterms:modified xsi:type="dcterms:W3CDTF">2024-12-04T01:30:28Z</dcterms:modified>
</cp:coreProperties>
</file>