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9" r:id="rId4"/>
    <p:sldId id="266" r:id="rId5"/>
    <p:sldId id="258" r:id="rId6"/>
    <p:sldId id="260" r:id="rId7"/>
    <p:sldId id="261" r:id="rId8"/>
    <p:sldId id="262" r:id="rId9"/>
    <p:sldId id="264" r:id="rId10"/>
    <p:sldId id="263" r:id="rId11"/>
    <p:sldId id="265" r:id="rId12"/>
    <p:sldId id="267" r:id="rId13"/>
    <p:sldId id="268" r:id="rId14"/>
    <p:sldId id="269" r:id="rId15"/>
    <p:sldId id="270" r:id="rId16"/>
    <p:sldId id="276" r:id="rId17"/>
    <p:sldId id="271" r:id="rId18"/>
    <p:sldId id="273" r:id="rId19"/>
    <p:sldId id="272" r:id="rId20"/>
    <p:sldId id="274" r:id="rId21"/>
    <p:sldId id="277" r:id="rId22"/>
    <p:sldId id="275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665" autoAdjust="0"/>
  </p:normalViewPr>
  <p:slideViewPr>
    <p:cSldViewPr snapToGrid="0">
      <p:cViewPr varScale="1">
        <p:scale>
          <a:sx n="53" d="100"/>
          <a:sy n="53" d="100"/>
        </p:scale>
        <p:origin x="139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1B091-4048-4360-B068-4E4D44CFBA3C}" type="datetimeFigureOut">
              <a:rPr lang="pt-BR" smtClean="0"/>
              <a:t>22/11/2016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FF98F-FD7B-43BF-9FAB-0B5DD9B2D2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93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“Bom</a:t>
            </a:r>
            <a:r>
              <a:rPr lang="pt-BR" baseline="0" dirty="0" smtClean="0"/>
              <a:t> dia”, cumprimentar os membros da banca e os presentes.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027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Gerenciador</a:t>
            </a:r>
            <a:r>
              <a:rPr lang="pt-BR" baseline="0" dirty="0" smtClean="0"/>
              <a:t> elimina os </a:t>
            </a:r>
            <a:r>
              <a:rPr lang="pt-BR" baseline="0" dirty="0" err="1" smtClean="0"/>
              <a:t>sugestores</a:t>
            </a:r>
            <a:r>
              <a:rPr lang="pt-BR" baseline="0" dirty="0" smtClean="0"/>
              <a:t> com baixo fitness (unidade de medida de adaptação).</a:t>
            </a:r>
          </a:p>
          <a:p>
            <a:r>
              <a:rPr lang="pt-BR" baseline="0" dirty="0" smtClean="0"/>
              <a:t>Gerenciador reproduz os </a:t>
            </a:r>
            <a:r>
              <a:rPr lang="pt-BR" baseline="0" dirty="0" err="1" smtClean="0"/>
              <a:t>sugestores</a:t>
            </a:r>
            <a:r>
              <a:rPr lang="pt-BR" baseline="0" dirty="0" smtClean="0"/>
              <a:t> remanescentes.</a:t>
            </a:r>
          </a:p>
          <a:p>
            <a:r>
              <a:rPr lang="pt-BR" baseline="0" dirty="0" smtClean="0"/>
              <a:t>Gerenciador </a:t>
            </a:r>
            <a:r>
              <a:rPr lang="pt-BR" baseline="0" dirty="0" err="1" smtClean="0"/>
              <a:t>muta</a:t>
            </a:r>
            <a:r>
              <a:rPr lang="pt-BR" baseline="0" dirty="0" smtClean="0"/>
              <a:t> o código genético dos </a:t>
            </a:r>
            <a:r>
              <a:rPr lang="pt-BR" baseline="0" dirty="0" err="1" smtClean="0"/>
              <a:t>sugestores</a:t>
            </a:r>
            <a:r>
              <a:rPr lang="pt-BR" baseline="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733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Interface apresenta sugestões.</a:t>
            </a:r>
          </a:p>
          <a:p>
            <a:r>
              <a:rPr lang="pt-BR" dirty="0" smtClean="0"/>
              <a:t>Se o usuário selecionar uma.</a:t>
            </a:r>
          </a:p>
          <a:p>
            <a:r>
              <a:rPr lang="pt-BR" dirty="0" smtClean="0"/>
              <a:t>Preenche</a:t>
            </a:r>
            <a:r>
              <a:rPr lang="pt-BR" baseline="0" dirty="0" smtClean="0"/>
              <a:t> com a sugestão.</a:t>
            </a:r>
          </a:p>
          <a:p>
            <a:r>
              <a:rPr lang="pt-BR" baseline="0" dirty="0" smtClean="0"/>
              <a:t>Notifica o gerenciador.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817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Sugestor</a:t>
            </a:r>
            <a:r>
              <a:rPr lang="pt-BR" baseline="0" dirty="0" smtClean="0"/>
              <a:t> concatena as estruturas SQL de seu código.</a:t>
            </a:r>
          </a:p>
          <a:p>
            <a:r>
              <a:rPr lang="pt-BR" baseline="0" dirty="0" err="1" smtClean="0"/>
              <a:t>Sugestor</a:t>
            </a:r>
            <a:r>
              <a:rPr lang="pt-BR" baseline="0" dirty="0" smtClean="0"/>
              <a:t> executa o SQL.</a:t>
            </a:r>
          </a:p>
          <a:p>
            <a:r>
              <a:rPr lang="pt-BR" baseline="0" dirty="0" err="1" smtClean="0"/>
              <a:t>Sugestor</a:t>
            </a:r>
            <a:r>
              <a:rPr lang="pt-BR" baseline="0" dirty="0" smtClean="0"/>
              <a:t> incrementa o contador de uso.</a:t>
            </a:r>
          </a:p>
          <a:p>
            <a:r>
              <a:rPr lang="pt-BR" baseline="0" dirty="0" err="1" smtClean="0"/>
              <a:t>Sugestor</a:t>
            </a:r>
            <a:r>
              <a:rPr lang="pt-BR" baseline="0" dirty="0" smtClean="0"/>
              <a:t> encaminha a sugestão para a interface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265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Descrição: Estagnação de forma que os objetos no ambiente não retornem resultados positivos.</a:t>
            </a:r>
          </a:p>
          <a:p>
            <a:r>
              <a:rPr lang="pt-BR" dirty="0" smtClean="0"/>
              <a:t>Causa:</a:t>
            </a:r>
            <a:r>
              <a:rPr lang="pt-BR" baseline="0" dirty="0" smtClean="0"/>
              <a:t>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Modelagem ruim do código genético.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Tratativa: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Alterar manualmente o código genético.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412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Descrição: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Sugestões inadequadas ou impróprias.</a:t>
            </a:r>
            <a:endParaRPr lang="pt-BR" dirty="0" smtClean="0"/>
          </a:p>
          <a:p>
            <a:r>
              <a:rPr lang="pt-BR" dirty="0" smtClean="0"/>
              <a:t>Causa:</a:t>
            </a:r>
            <a:r>
              <a:rPr lang="pt-BR" baseline="0" dirty="0" smtClean="0"/>
              <a:t>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Limitação nos ciclos de uso simulado.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Tratativa: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Executar uso simulado com inputs diferentes dos iniciais.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134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672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GerenciadorE</a:t>
            </a:r>
            <a:r>
              <a:rPr lang="pt-BR" baseline="0" dirty="0" err="1" smtClean="0"/>
              <a:t>vo</a:t>
            </a:r>
            <a:r>
              <a:rPr lang="pt-BR" baseline="0" dirty="0" smtClean="0"/>
              <a:t>: Classe genérica para execução de software evolutivo.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err="1" smtClean="0"/>
              <a:t>EntidadeEvo</a:t>
            </a:r>
            <a:r>
              <a:rPr lang="pt-BR" baseline="0" dirty="0" smtClean="0"/>
              <a:t>: Interface de funcionamento para as entidades referentes à um possível problema.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Classes auxiliares: </a:t>
            </a:r>
            <a:r>
              <a:rPr lang="pt-BR" baseline="0" dirty="0" err="1" smtClean="0"/>
              <a:t>Collections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Functions</a:t>
            </a:r>
            <a:r>
              <a:rPr lang="pt-BR" baseline="0" dirty="0" smtClean="0"/>
              <a:t> para legibilidade e simplificação do código.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084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problema do caixeiro Viajante</a:t>
            </a:r>
            <a:r>
              <a:rPr lang="pt-BR" baseline="0" dirty="0" smtClean="0"/>
              <a:t> e a</a:t>
            </a:r>
            <a:r>
              <a:rPr lang="pt-BR" dirty="0" smtClean="0"/>
              <a:t> solução proposta.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GerenciadorCaixeiro</a:t>
            </a:r>
            <a:r>
              <a:rPr lang="pt-BR" dirty="0" smtClean="0"/>
              <a:t>:</a:t>
            </a:r>
            <a:r>
              <a:rPr lang="pt-BR" baseline="0" dirty="0" smtClean="0"/>
              <a:t> não muito importante, </a:t>
            </a:r>
            <a:r>
              <a:rPr lang="pt-BR" baseline="0" dirty="0" err="1" smtClean="0"/>
              <a:t>gerenciadorEvo</a:t>
            </a:r>
            <a:r>
              <a:rPr lang="pt-BR" baseline="0" dirty="0" smtClean="0"/>
              <a:t> para caixeiro.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err="1" smtClean="0"/>
              <a:t>EntidadeCaixeiro</a:t>
            </a:r>
            <a:r>
              <a:rPr lang="pt-BR" baseline="0" dirty="0" smtClean="0"/>
              <a:t>: Solução do problema.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Classes </a:t>
            </a:r>
            <a:r>
              <a:rPr lang="pt-BR" baseline="0" dirty="0" err="1" smtClean="0"/>
              <a:t>auxiliaries</a:t>
            </a:r>
            <a:r>
              <a:rPr lang="pt-BR" baseline="0" dirty="0" smtClean="0"/>
              <a:t>: Posição, por exemplo.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644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Intenção,</a:t>
            </a:r>
            <a:r>
              <a:rPr lang="pt-BR" baseline="0" dirty="0" smtClean="0"/>
              <a:t> funcionamento, falha e motivo.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3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Análise proposta, análise</a:t>
            </a:r>
            <a:r>
              <a:rPr lang="pt-BR" baseline="0" dirty="0" smtClean="0"/>
              <a:t> final, resultados.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727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Dedicamos esse trabalho a todos os professores, que durante os últimos quatro anos nos orientaram e guiaram em rumo ao conhecimento.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423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9574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Método de busca. Não funcional</a:t>
            </a:r>
            <a:r>
              <a:rPr lang="pt-BR" baseline="0" dirty="0" smtClean="0"/>
              <a:t> para determinados problemas, instável e nem sempre otimizado.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549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implementação de um usuário simulado.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uso</a:t>
            </a:r>
            <a:r>
              <a:rPr lang="pt-BR" baseline="0" dirty="0" smtClean="0"/>
              <a:t> de um código genético não vetorial.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143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“Vamos</a:t>
            </a:r>
            <a:r>
              <a:rPr lang="pt-BR" baseline="0" dirty="0" smtClean="0"/>
              <a:t> apresentar alguns conceitos necessário para o entendimento da implementação que foi feita, os conceitos estão melhores embasados e referenciados na documentação, especialmente na fundamentação teórica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674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Inteligência artificial:</a:t>
            </a:r>
            <a:r>
              <a:rPr lang="pt-BR" baseline="0" dirty="0" smtClean="0"/>
              <a:t> Construtos com capacidades imitando a inteligência humana (Identificar rostos, prever ações, tomar decisões).</a:t>
            </a:r>
          </a:p>
          <a:p>
            <a:endParaRPr lang="pt-BR" baseline="0" dirty="0" smtClean="0"/>
          </a:p>
          <a:p>
            <a:r>
              <a:rPr lang="pt-BR" baseline="0" dirty="0" smtClean="0"/>
              <a:t>Software Evolutivo: Método de busca guiada baseada nos conceitos de Darwin (A sobrevivência do mais apto, hereditariedade de características, aleatoriedade de reprodução). E é esse o enfoque do trabalho.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22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Autocomplete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sugestões plausíveis apareçam conforme o usuário digita algo, por exemplo você escreve (‘C’ pode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receber como sugestão: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‘Casa’,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‘Carro’, ‘Compras’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343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Programação Orientada a Objetos: P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aradigma de programação de computadores, que usa de conceitos voltados à Objetos e Classes como elementos centrais para representar e processar os dados usados nos softwares.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Java: linguagem de programação de todo um ambiente de desenvolvimento e execução de programas que exibe as finalidades proporcionadas pela orientação à objetos e pela extrema portabilidade do código produzido.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240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UML: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Unified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Linguagem de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Modelagem Unificada. Serve pra ‘desenhar’ um software.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SQL: </a:t>
            </a:r>
            <a:r>
              <a:rPr lang="pt-BR" b="0" dirty="0" err="1" smtClean="0">
                <a:effectLst/>
              </a:rPr>
              <a:t>Structured</a:t>
            </a:r>
            <a:r>
              <a:rPr lang="pt-BR" b="0" dirty="0" smtClean="0">
                <a:effectLst/>
              </a:rPr>
              <a:t> Query </a:t>
            </a:r>
            <a:r>
              <a:rPr lang="pt-BR" b="0" dirty="0" err="1" smtClean="0">
                <a:effectLst/>
              </a:rPr>
              <a:t>Language</a:t>
            </a:r>
            <a:r>
              <a:rPr lang="pt-BR" b="0" dirty="0" smtClean="0">
                <a:effectLst/>
              </a:rPr>
              <a:t>, Linguagem de Consulta Estruturada.</a:t>
            </a:r>
            <a:r>
              <a:rPr lang="pt-BR" b="0" baseline="0" dirty="0" smtClean="0">
                <a:effectLst/>
              </a:rPr>
              <a:t> Serve pra garantir a persistência dos dados aproveitando melhor o espaço.</a:t>
            </a:r>
            <a:endParaRPr lang="pt-BR" b="0" dirty="0">
              <a:effectLst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75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“Vamos</a:t>
            </a:r>
            <a:r>
              <a:rPr lang="pt-BR" baseline="0" dirty="0" smtClean="0"/>
              <a:t> apresentar o planejamento feito para a implementação</a:t>
            </a:r>
            <a:r>
              <a:rPr lang="pt-BR" dirty="0" smtClean="0"/>
              <a:t>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565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Interface de uso: Gerência</a:t>
            </a:r>
            <a:r>
              <a:rPr lang="pt-BR" baseline="0" dirty="0" smtClean="0"/>
              <a:t> as iterações do usuário com o sistema em si.</a:t>
            </a:r>
            <a:endParaRPr lang="pt-BR" dirty="0" smtClean="0"/>
          </a:p>
          <a:p>
            <a:r>
              <a:rPr lang="pt-BR" dirty="0" smtClean="0"/>
              <a:t>Usuário&lt;Simulado&gt;: Usa o sistema</a:t>
            </a:r>
            <a:r>
              <a:rPr lang="pt-BR" baseline="0" dirty="0" smtClean="0"/>
              <a:t> (digitando/escolhendo sugestão)</a:t>
            </a:r>
            <a:endParaRPr lang="pt-BR" dirty="0" smtClean="0"/>
          </a:p>
          <a:p>
            <a:r>
              <a:rPr lang="pt-BR" dirty="0" err="1" smtClean="0"/>
              <a:t>Sugestor</a:t>
            </a:r>
            <a:r>
              <a:rPr lang="pt-BR" dirty="0" smtClean="0"/>
              <a:t>: Representa um</a:t>
            </a:r>
            <a:r>
              <a:rPr lang="pt-BR" baseline="0" dirty="0" smtClean="0"/>
              <a:t> solução possível para a busca de sugestões. É gerenciado</a:t>
            </a:r>
            <a:endParaRPr lang="pt-BR" dirty="0" smtClean="0"/>
          </a:p>
          <a:p>
            <a:r>
              <a:rPr lang="pt-BR" dirty="0" smtClean="0"/>
              <a:t>Gerenciador: Executa a lista de </a:t>
            </a:r>
            <a:r>
              <a:rPr lang="pt-BR" dirty="0" err="1" smtClean="0"/>
              <a:t>sugestores</a:t>
            </a:r>
            <a:r>
              <a:rPr lang="pt-BR" dirty="0" smtClean="0"/>
              <a:t> ativos, elimina os que não apresentam bons</a:t>
            </a:r>
            <a:r>
              <a:rPr lang="pt-BR" baseline="0" dirty="0" smtClean="0"/>
              <a:t> resultados, reproduz os que apresentam, normaliza o código dos </a:t>
            </a:r>
            <a:r>
              <a:rPr lang="pt-BR" baseline="0" dirty="0" err="1" smtClean="0"/>
              <a:t>sugestores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F98F-FD7B-43BF-9FAB-0B5DD9B2D2F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32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6E4E-32F9-4E97-B129-1BFE62BDDD40}" type="datetimeFigureOut">
              <a:rPr lang="pt-BR" smtClean="0"/>
              <a:t>22/11/2016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2D8-87B3-4BC3-A73B-40A0C607A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72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6E4E-32F9-4E97-B129-1BFE62BDDD40}" type="datetimeFigureOut">
              <a:rPr lang="pt-BR" smtClean="0"/>
              <a:t>22/11/2016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2D8-87B3-4BC3-A73B-40A0C607A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4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6E4E-32F9-4E97-B129-1BFE62BDDD40}" type="datetimeFigureOut">
              <a:rPr lang="pt-BR" smtClean="0"/>
              <a:t>22/11/2016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2D8-87B3-4BC3-A73B-40A0C607A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19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6E4E-32F9-4E97-B129-1BFE62BDDD40}" type="datetimeFigureOut">
              <a:rPr lang="pt-BR" smtClean="0"/>
              <a:t>22/11/2016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2D8-87B3-4BC3-A73B-40A0C607A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9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6E4E-32F9-4E97-B129-1BFE62BDDD40}" type="datetimeFigureOut">
              <a:rPr lang="pt-BR" smtClean="0"/>
              <a:t>22/11/2016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2D8-87B3-4BC3-A73B-40A0C607A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68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6E4E-32F9-4E97-B129-1BFE62BDDD40}" type="datetimeFigureOut">
              <a:rPr lang="pt-BR" smtClean="0"/>
              <a:t>22/11/2016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2D8-87B3-4BC3-A73B-40A0C607A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1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6E4E-32F9-4E97-B129-1BFE62BDDD40}" type="datetimeFigureOut">
              <a:rPr lang="pt-BR" smtClean="0"/>
              <a:t>22/11/2016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2D8-87B3-4BC3-A73B-40A0C607A317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3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6E4E-32F9-4E97-B129-1BFE62BDDD40}" type="datetimeFigureOut">
              <a:rPr lang="pt-BR" smtClean="0"/>
              <a:t>22/11/2016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2D8-87B3-4BC3-A73B-40A0C607A317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1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6E4E-32F9-4E97-B129-1BFE62BDDD40}" type="datetimeFigureOut">
              <a:rPr lang="pt-BR" smtClean="0"/>
              <a:t>22/11/2016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2D8-87B3-4BC3-A73B-40A0C607A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96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6E4E-32F9-4E97-B129-1BFE62BDDD40}" type="datetimeFigureOut">
              <a:rPr lang="pt-BR" smtClean="0"/>
              <a:t>22/11/2016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2D8-87B3-4BC3-A73B-40A0C607A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82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6E4E-32F9-4E97-B129-1BFE62BDDD40}" type="datetimeFigureOut">
              <a:rPr lang="pt-BR" smtClean="0"/>
              <a:t>22/11/2016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2D8-87B3-4BC3-A73B-40A0C607A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1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7326E4E-32F9-4E97-B129-1BFE62BDDD40}" type="datetimeFigureOut">
              <a:rPr lang="pt-BR" smtClean="0"/>
              <a:t>22/11/2016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D72D8-87B3-4BC3-A73B-40A0C607A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06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Protótipo de sistema</a:t>
            </a:r>
            <a:br>
              <a:rPr lang="pt-BR" dirty="0" smtClean="0"/>
            </a:br>
            <a:r>
              <a:rPr lang="pt-BR" dirty="0" smtClean="0"/>
              <a:t>Autocomplete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Por </a:t>
            </a:r>
          </a:p>
          <a:p>
            <a:r>
              <a:rPr lang="pt-BR" dirty="0" smtClean="0"/>
              <a:t>Gustavo Henrique Spiess</a:t>
            </a:r>
          </a:p>
          <a:p>
            <a:r>
              <a:rPr lang="pt-BR" dirty="0" smtClean="0"/>
              <a:t>Lucas Gabriel da Costa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0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4376230" cy="4351337"/>
          </a:xfrm>
        </p:spPr>
        <p:txBody>
          <a:bodyPr/>
          <a:lstStyle/>
          <a:p>
            <a:r>
              <a:rPr lang="pt-BR" dirty="0" smtClean="0"/>
              <a:t>Escopo </a:t>
            </a:r>
          </a:p>
          <a:p>
            <a:pPr lvl="1"/>
            <a:r>
              <a:rPr lang="pt-BR" dirty="0" smtClean="0"/>
              <a:t>Diagramas de Atividade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944" y="1956365"/>
            <a:ext cx="5038273" cy="422377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914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4376230" cy="4351337"/>
          </a:xfrm>
        </p:spPr>
        <p:txBody>
          <a:bodyPr/>
          <a:lstStyle/>
          <a:p>
            <a:r>
              <a:rPr lang="pt-BR" dirty="0" smtClean="0"/>
              <a:t>Escopo </a:t>
            </a:r>
          </a:p>
          <a:p>
            <a:pPr lvl="1"/>
            <a:r>
              <a:rPr lang="pt-BR" dirty="0" smtClean="0"/>
              <a:t>Diagramas de Atividade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432" y="1629177"/>
            <a:ext cx="3640733" cy="496241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0590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4376230" cy="4351337"/>
          </a:xfrm>
        </p:spPr>
        <p:txBody>
          <a:bodyPr/>
          <a:lstStyle/>
          <a:p>
            <a:r>
              <a:rPr lang="pt-BR" dirty="0" smtClean="0"/>
              <a:t>Escopo </a:t>
            </a:r>
          </a:p>
          <a:p>
            <a:pPr lvl="1"/>
            <a:r>
              <a:rPr lang="pt-BR" dirty="0" smtClean="0"/>
              <a:t>Diagramas de Atividade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080" y="1484994"/>
            <a:ext cx="3235934" cy="503894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422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4376230" cy="4351337"/>
          </a:xfrm>
        </p:spPr>
        <p:txBody>
          <a:bodyPr/>
          <a:lstStyle/>
          <a:p>
            <a:r>
              <a:rPr lang="pt-BR" dirty="0" smtClean="0"/>
              <a:t>Riscos do projeto</a:t>
            </a:r>
          </a:p>
          <a:p>
            <a:pPr lvl="1"/>
            <a:r>
              <a:rPr lang="pt-BR" dirty="0"/>
              <a:t>Não conseguir forçar a evolução, pela na natureza da mesma.</a:t>
            </a:r>
          </a:p>
          <a:p>
            <a:pPr lvl="1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626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4376230" cy="4351337"/>
          </a:xfrm>
        </p:spPr>
        <p:txBody>
          <a:bodyPr/>
          <a:lstStyle/>
          <a:p>
            <a:r>
              <a:rPr lang="pt-BR" dirty="0" smtClean="0"/>
              <a:t>Riscos do projeto</a:t>
            </a:r>
          </a:p>
          <a:p>
            <a:pPr lvl="1"/>
            <a:r>
              <a:rPr lang="pt-BR" dirty="0"/>
              <a:t>A aplicação pode não evoluir para um lado desejável.</a:t>
            </a:r>
          </a:p>
          <a:p>
            <a:pPr lvl="1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959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176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4376230" cy="4351337"/>
          </a:xfrm>
        </p:spPr>
        <p:txBody>
          <a:bodyPr/>
          <a:lstStyle/>
          <a:p>
            <a:r>
              <a:rPr lang="pt-BR" dirty="0" err="1" smtClean="0"/>
              <a:t>Package</a:t>
            </a:r>
            <a:r>
              <a:rPr lang="pt-BR" dirty="0" smtClean="0"/>
              <a:t> Evo</a:t>
            </a:r>
          </a:p>
          <a:p>
            <a:pPr lvl="1"/>
            <a:r>
              <a:rPr lang="en-US" dirty="0" err="1" smtClean="0"/>
              <a:t>GerenciadorEvo</a:t>
            </a:r>
            <a:endParaRPr lang="en-US" dirty="0" smtClean="0"/>
          </a:p>
          <a:p>
            <a:pPr lvl="1"/>
            <a:r>
              <a:rPr lang="en-US" dirty="0" err="1" smtClean="0"/>
              <a:t>EntidadeEvo</a:t>
            </a:r>
            <a:endParaRPr lang="en-US" dirty="0" smtClean="0"/>
          </a:p>
          <a:p>
            <a:pPr lvl="1"/>
            <a:r>
              <a:rPr lang="en-US" dirty="0" smtClean="0"/>
              <a:t>Classes auxiliaries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4376230" cy="4351337"/>
          </a:xfrm>
        </p:spPr>
        <p:txBody>
          <a:bodyPr/>
          <a:lstStyle/>
          <a:p>
            <a:r>
              <a:rPr lang="pt-BR" dirty="0" err="1" smtClean="0"/>
              <a:t>Package</a:t>
            </a:r>
            <a:r>
              <a:rPr lang="pt-BR" dirty="0" smtClean="0"/>
              <a:t> Caixeiro</a:t>
            </a:r>
          </a:p>
          <a:p>
            <a:pPr lvl="1"/>
            <a:r>
              <a:rPr lang="en-US" dirty="0" err="1" smtClean="0"/>
              <a:t>Gerenciador</a:t>
            </a:r>
            <a:r>
              <a:rPr lang="pt-BR" dirty="0" smtClean="0"/>
              <a:t>Caixeiro</a:t>
            </a:r>
            <a:endParaRPr lang="en-US" dirty="0" smtClean="0"/>
          </a:p>
          <a:p>
            <a:pPr lvl="1"/>
            <a:r>
              <a:rPr lang="en-US" dirty="0" err="1" smtClean="0"/>
              <a:t>Entidade</a:t>
            </a:r>
            <a:r>
              <a:rPr lang="pt-BR" dirty="0" smtClean="0"/>
              <a:t>Caixeiro</a:t>
            </a:r>
            <a:endParaRPr lang="en-US" dirty="0" smtClean="0"/>
          </a:p>
          <a:p>
            <a:pPr lvl="1"/>
            <a:r>
              <a:rPr lang="en-US" dirty="0" smtClean="0"/>
              <a:t>Classes auxiliaries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37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4376230" cy="4351337"/>
          </a:xfrm>
        </p:spPr>
        <p:txBody>
          <a:bodyPr/>
          <a:lstStyle/>
          <a:p>
            <a:r>
              <a:rPr lang="pt-BR" dirty="0" err="1" smtClean="0"/>
              <a:t>Package</a:t>
            </a:r>
            <a:r>
              <a:rPr lang="pt-BR" dirty="0" smtClean="0"/>
              <a:t> </a:t>
            </a:r>
            <a:r>
              <a:rPr lang="pt-BR" dirty="0" err="1" smtClean="0"/>
              <a:t>SubAlgEvo</a:t>
            </a:r>
            <a:endParaRPr lang="pt-BR" dirty="0" smtClean="0"/>
          </a:p>
          <a:p>
            <a:pPr lvl="1"/>
            <a:r>
              <a:rPr lang="en-US" dirty="0" err="1" smtClean="0"/>
              <a:t>Gerenciador</a:t>
            </a:r>
            <a:r>
              <a:rPr lang="pt-BR" dirty="0" err="1" smtClean="0"/>
              <a:t>SubAlgEvo</a:t>
            </a:r>
            <a:endParaRPr lang="en-US" dirty="0" smtClean="0"/>
          </a:p>
          <a:p>
            <a:pPr lvl="1"/>
            <a:r>
              <a:rPr lang="en-US" dirty="0" err="1" smtClean="0"/>
              <a:t>Entidade</a:t>
            </a:r>
            <a:r>
              <a:rPr lang="pt-BR" dirty="0" err="1" smtClean="0"/>
              <a:t>SubAlgEvo</a:t>
            </a:r>
            <a:endParaRPr lang="en-US" dirty="0" smtClean="0"/>
          </a:p>
          <a:p>
            <a:pPr lvl="1"/>
            <a:r>
              <a:rPr lang="en-US" dirty="0" smtClean="0"/>
              <a:t>Classes </a:t>
            </a:r>
            <a:r>
              <a:rPr lang="en-US" dirty="0" err="1" smtClean="0"/>
              <a:t>auxiliares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517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4376230" cy="4351337"/>
          </a:xfrm>
        </p:spPr>
        <p:txBody>
          <a:bodyPr/>
          <a:lstStyle/>
          <a:p>
            <a:r>
              <a:rPr lang="pt-BR" dirty="0" err="1" smtClean="0"/>
              <a:t>Package</a:t>
            </a:r>
            <a:r>
              <a:rPr lang="pt-BR" dirty="0" smtClean="0"/>
              <a:t> Matrix</a:t>
            </a:r>
          </a:p>
          <a:p>
            <a:pPr lvl="1"/>
            <a:r>
              <a:rPr lang="en-US" dirty="0" err="1" smtClean="0"/>
              <a:t>GerenciadorMatrix</a:t>
            </a:r>
            <a:endParaRPr lang="en-US" dirty="0" smtClean="0"/>
          </a:p>
          <a:p>
            <a:pPr lvl="1"/>
            <a:r>
              <a:rPr lang="pt-BR" dirty="0" err="1" smtClean="0"/>
              <a:t>Sugestor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38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Agradecimentos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27583" y="2506663"/>
            <a:ext cx="8521148" cy="4351337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Dedicamos esse trabalho a todos os professores, que durante os últimos quatro anos nos orientaram e guiaram em rumo ao conhecimento.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160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485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4376230" cy="4351337"/>
          </a:xfrm>
        </p:spPr>
        <p:txBody>
          <a:bodyPr/>
          <a:lstStyle/>
          <a:p>
            <a:r>
              <a:rPr lang="pt-BR" dirty="0" smtClean="0"/>
              <a:t>Software evolutivo</a:t>
            </a:r>
            <a:endParaRPr lang="pt-BR" dirty="0"/>
          </a:p>
          <a:p>
            <a:pPr lvl="1"/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224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4376230" cy="4351337"/>
          </a:xfrm>
        </p:spPr>
        <p:txBody>
          <a:bodyPr/>
          <a:lstStyle/>
          <a:p>
            <a:r>
              <a:rPr lang="pt-BR" dirty="0" smtClean="0"/>
              <a:t>Implementações futuras</a:t>
            </a:r>
          </a:p>
          <a:p>
            <a:r>
              <a:rPr lang="pt-BR" dirty="0" smtClean="0"/>
              <a:t>Análises alternativas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847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6" y="1691321"/>
            <a:ext cx="10515601" cy="451069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766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O que é inteligência artificial?</a:t>
            </a:r>
          </a:p>
          <a:p>
            <a:r>
              <a:rPr lang="pt-BR" dirty="0" smtClean="0"/>
              <a:t>O que é um software evolutivo?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2" r="525" b="16570"/>
          <a:stretch/>
        </p:blipFill>
        <p:spPr>
          <a:xfrm>
            <a:off x="6026728" y="1828799"/>
            <a:ext cx="5334000" cy="398384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759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O que é um </a:t>
            </a:r>
            <a:r>
              <a:rPr lang="pt-BR" dirty="0" err="1" smtClean="0"/>
              <a:t>autocomplete</a:t>
            </a:r>
            <a:r>
              <a:rPr lang="pt-BR" dirty="0" smtClean="0"/>
              <a:t>?</a:t>
            </a:r>
            <a:endParaRPr lang="pt-BR" dirty="0" smtClean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193" y="2277267"/>
            <a:ext cx="5330534" cy="355368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4429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O que é programação orientada a objetos?</a:t>
            </a:r>
          </a:p>
          <a:p>
            <a:r>
              <a:rPr lang="pt-BR" dirty="0" smtClean="0"/>
              <a:t>O que é Java?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37939"/>
            <a:ext cx="5181600" cy="313306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2853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2746212" cy="4351337"/>
          </a:xfrm>
        </p:spPr>
        <p:txBody>
          <a:bodyPr/>
          <a:lstStyle/>
          <a:p>
            <a:r>
              <a:rPr lang="pt-BR" dirty="0" smtClean="0"/>
              <a:t>O que é UML?</a:t>
            </a:r>
          </a:p>
          <a:p>
            <a:r>
              <a:rPr lang="pt-BR" dirty="0" smtClean="0"/>
              <a:t>O que é SQL?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040" y="1828799"/>
            <a:ext cx="8098098" cy="420093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59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38" y="2146852"/>
            <a:ext cx="9324777" cy="382359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6957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4575012" cy="4351337"/>
          </a:xfrm>
        </p:spPr>
        <p:txBody>
          <a:bodyPr/>
          <a:lstStyle/>
          <a:p>
            <a:r>
              <a:rPr lang="pt-BR" dirty="0" smtClean="0"/>
              <a:t>Escopo</a:t>
            </a:r>
          </a:p>
          <a:p>
            <a:pPr lvl="1"/>
            <a:r>
              <a:rPr lang="pt-BR" dirty="0" smtClean="0"/>
              <a:t>Diagrama de Caso de Uso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747044"/>
            <a:ext cx="10515600" cy="362096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801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Personalizada 1">
      <a:dk1>
        <a:srgbClr val="121429"/>
      </a:dk1>
      <a:lt1>
        <a:srgbClr val="DFEBF5"/>
      </a:lt1>
      <a:dk2>
        <a:srgbClr val="000000"/>
      </a:dk2>
      <a:lt2>
        <a:srgbClr val="FFFFFF"/>
      </a:lt2>
      <a:accent1>
        <a:srgbClr val="BFBFBF"/>
      </a:accent1>
      <a:accent2>
        <a:srgbClr val="A5A5A5"/>
      </a:accent2>
      <a:accent3>
        <a:srgbClr val="7F7F7F"/>
      </a:accent3>
      <a:accent4>
        <a:srgbClr val="595959"/>
      </a:accent4>
      <a:accent5>
        <a:srgbClr val="3F3F3F"/>
      </a:accent5>
      <a:accent6>
        <a:srgbClr val="262626"/>
      </a:accent6>
      <a:hlink>
        <a:srgbClr val="0E57C4"/>
      </a:hlink>
      <a:folHlink>
        <a:srgbClr val="70369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1777</TotalTime>
  <Words>787</Words>
  <Application>Microsoft Office PowerPoint</Application>
  <PresentationFormat>Widescreen</PresentationFormat>
  <Paragraphs>134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 2</vt:lpstr>
      <vt:lpstr>HDOfficeLightV0</vt:lpstr>
      <vt:lpstr>Protótipo de sistema Autocomplete</vt:lpstr>
      <vt:lpstr>Agradecimentos</vt:lpstr>
      <vt:lpstr>Introdução</vt:lpstr>
      <vt:lpstr>Introdução</vt:lpstr>
      <vt:lpstr>Introdução</vt:lpstr>
      <vt:lpstr>Introdução</vt:lpstr>
      <vt:lpstr>Introdução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Implementação</vt:lpstr>
      <vt:lpstr>Implementação</vt:lpstr>
      <vt:lpstr>Implementação</vt:lpstr>
      <vt:lpstr>Implementação</vt:lpstr>
      <vt:lpstr>Implementação</vt:lpstr>
      <vt:lpstr>Conclusões</vt:lpstr>
      <vt:lpstr>Conclusões</vt:lpstr>
      <vt:lpstr>Conclusões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Protótipo de sistema Autocomplete</dc:title>
  <dc:creator>Gustavo Henrique Spiess</dc:creator>
  <cp:lastModifiedBy>Gustavo Henrique Spiess</cp:lastModifiedBy>
  <cp:revision>26</cp:revision>
  <dcterms:created xsi:type="dcterms:W3CDTF">2016-11-02T16:40:38Z</dcterms:created>
  <dcterms:modified xsi:type="dcterms:W3CDTF">2016-11-22T22:53:18Z</dcterms:modified>
</cp:coreProperties>
</file>