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3775" autoAdjust="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80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1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1109D-F82A-200C-C1A1-70DCF3EDC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/>
              <a:t>复投分析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21AE5-FC05-7E1A-3E00-A896D877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zh-CN" altLang="en-US"/>
          </a:p>
        </p:txBody>
      </p:sp>
      <p:pic>
        <p:nvPicPr>
          <p:cNvPr id="14" name="Picture 3" descr="正在海上航行的船">
            <a:extLst>
              <a:ext uri="{FF2B5EF4-FFF2-40B4-BE49-F238E27FC236}">
                <a16:creationId xmlns:a16="http://schemas.microsoft.com/office/drawing/2014/main" id="{21EBE2DF-6816-E8DA-B5AA-697102C2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3" r="16504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DBEEB-3351-DFB8-76CE-E9767066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41" y="2925754"/>
            <a:ext cx="9144000" cy="1344168"/>
          </a:xfrm>
        </p:spPr>
        <p:txBody>
          <a:bodyPr/>
          <a:lstStyle/>
          <a:p>
            <a:r>
              <a:rPr lang="zh-CN" altLang="en-US" dirty="0"/>
              <a:t>假设：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6BD0D-363C-432A-AE32-509475D95755}"/>
              </a:ext>
            </a:extLst>
          </p:cNvPr>
          <p:cNvSpPr txBox="1"/>
          <p:nvPr/>
        </p:nvSpPr>
        <p:spPr>
          <a:xfrm>
            <a:off x="1652288" y="3952675"/>
            <a:ext cx="8875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当联营期内每个门店总收入分成达到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万时，会将这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万复投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出资额固定在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投资人首次出资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万于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ACJA-0028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门店。每当此门店总收入分成达到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万时，公司便将这一万进行复投。第一次复投于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LKVR-0014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门店、与池子里的其他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万投于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LKVR-0014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门店。当投资人的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万收入分成占比在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LKVR-0014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门店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再次达到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万时，会进行这条线的复投、并投于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SJXS-0007</a:t>
            </a:r>
            <a:endParaRPr lang="zh-CN" altLang="en-US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AE695C-1D6E-DB97-851E-CF552409A570}"/>
              </a:ext>
            </a:extLst>
          </p:cNvPr>
          <p:cNvSpPr txBox="1">
            <a:spLocks/>
          </p:cNvSpPr>
          <p:nvPr/>
        </p:nvSpPr>
        <p:spPr>
          <a:xfrm>
            <a:off x="1517904" y="1243911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例子：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9214B-6E58-8E58-1735-F1E2EA947EFB}"/>
              </a:ext>
            </a:extLst>
          </p:cNvPr>
          <p:cNvSpPr txBox="1"/>
          <p:nvPr/>
        </p:nvSpPr>
        <p:spPr>
          <a:xfrm>
            <a:off x="1660575" y="2127207"/>
            <a:ext cx="7662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此算法基于门店</a:t>
            </a:r>
            <a:r>
              <a:rPr lang="en-US" altLang="zh-CN" dirty="0">
                <a:solidFill>
                  <a:schemeClr val="tx2"/>
                </a:solidFill>
              </a:rPr>
              <a:t>ACJA-0028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en-US" altLang="zh-CN" dirty="0">
                <a:solidFill>
                  <a:schemeClr val="tx2"/>
                </a:solidFill>
              </a:rPr>
              <a:t>LKVR-0014</a:t>
            </a:r>
            <a:r>
              <a:rPr lang="zh-CN" altLang="en-US" dirty="0">
                <a:solidFill>
                  <a:schemeClr val="tx2"/>
                </a:solidFill>
              </a:rPr>
              <a:t>、和</a:t>
            </a:r>
            <a:r>
              <a:rPr lang="en-US" altLang="zh-CN" dirty="0">
                <a:solidFill>
                  <a:schemeClr val="tx2"/>
                </a:solidFill>
              </a:rPr>
              <a:t>SJXS-0007</a:t>
            </a:r>
            <a:r>
              <a:rPr lang="zh-CN" altLang="en-US" dirty="0">
                <a:solidFill>
                  <a:schemeClr val="tx2"/>
                </a:solidFill>
              </a:rPr>
              <a:t>的真实数据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三个门店的总收入分成在</a:t>
            </a:r>
            <a:r>
              <a:rPr lang="en-US" altLang="zh-CN" dirty="0">
                <a:solidFill>
                  <a:schemeClr val="tx2"/>
                </a:solidFill>
              </a:rPr>
              <a:t>38</a:t>
            </a:r>
            <a:r>
              <a:rPr lang="zh-CN" altLang="en-US" dirty="0">
                <a:solidFill>
                  <a:schemeClr val="tx2"/>
                </a:solidFill>
              </a:rPr>
              <a:t>万到</a:t>
            </a:r>
            <a:r>
              <a:rPr lang="en-US" altLang="zh-CN" dirty="0">
                <a:solidFill>
                  <a:schemeClr val="tx2"/>
                </a:solidFill>
              </a:rPr>
              <a:t>44</a:t>
            </a:r>
            <a:r>
              <a:rPr lang="zh-CN" altLang="en-US" dirty="0">
                <a:solidFill>
                  <a:schemeClr val="tx2"/>
                </a:solidFill>
              </a:rPr>
              <a:t>万中间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1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0F69C9-981B-F797-510B-782B1EA4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9336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6000" spc="-50"/>
              <a:t>第一家门店复投总次数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3A75C-233B-7B8A-BD6F-C4A6B401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81" y="610898"/>
            <a:ext cx="6382641" cy="5210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48E375-4864-8C85-3B7B-60AA578C4228}"/>
              </a:ext>
            </a:extLst>
          </p:cNvPr>
          <p:cNvSpPr txBox="1"/>
          <p:nvPr/>
        </p:nvSpPr>
        <p:spPr>
          <a:xfrm>
            <a:off x="1175904" y="4056842"/>
            <a:ext cx="393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在联营期间</a:t>
            </a:r>
            <a:endParaRPr lang="en-US" altLang="zh-CN" dirty="0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收入分成可支持</a:t>
            </a:r>
            <a:r>
              <a:rPr lang="en-US" altLang="zh-CN" dirty="0">
                <a:solidFill>
                  <a:schemeClr val="tx2"/>
                </a:solidFill>
                <a:ea typeface="Cambria" panose="02040503050406030204" pitchFamily="18" charset="0"/>
              </a:rPr>
              <a:t>38</a:t>
            </a:r>
            <a:r>
              <a:rPr lang="zh-CN" altLang="en-US" dirty="0">
                <a:solidFill>
                  <a:schemeClr val="tx2"/>
                </a:solidFill>
              </a:rPr>
              <a:t>次复投</a:t>
            </a:r>
            <a:endParaRPr lang="en-US" altLang="zh-CN" dirty="0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平均每次复投间隔</a:t>
            </a:r>
            <a:r>
              <a:rPr lang="en-US" altLang="zh-CN" dirty="0">
                <a:solidFill>
                  <a:schemeClr val="tx2"/>
                </a:solidFill>
                <a:ea typeface="Cambria" panose="02040503050406030204" pitchFamily="18" charset="0"/>
              </a:rPr>
              <a:t>19.2</a:t>
            </a:r>
            <a:r>
              <a:rPr lang="zh-CN" altLang="en-US" dirty="0">
                <a:solidFill>
                  <a:schemeClr val="tx2"/>
                </a:solidFill>
              </a:rPr>
              <a:t>天</a:t>
            </a:r>
            <a:endParaRPr lang="en-US" altLang="zh-CN" dirty="0">
              <a:solidFill>
                <a:schemeClr val="tx2"/>
              </a:solidFill>
              <a:ea typeface="Cambria" panose="02040503050406030204" pitchFamily="18" charset="0"/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联营期结束后</a:t>
            </a:r>
            <a:endParaRPr lang="en-US" altLang="zh-CN" dirty="0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总收入分成为</a:t>
            </a:r>
            <a:r>
              <a:rPr lang="en-US" altLang="zh-CN" dirty="0">
                <a:solidFill>
                  <a:schemeClr val="tx2"/>
                </a:solidFill>
                <a:ea typeface="Cambria" panose="02040503050406030204" pitchFamily="18" charset="0"/>
              </a:rPr>
              <a:t>381635.8</a:t>
            </a:r>
            <a:r>
              <a:rPr lang="zh-CN" altLang="en-US" dirty="0">
                <a:solidFill>
                  <a:schemeClr val="tx2"/>
                </a:solidFill>
              </a:rPr>
              <a:t>元</a:t>
            </a:r>
            <a:endParaRPr lang="en-US" altLang="zh-CN" dirty="0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复投后余</a:t>
            </a:r>
            <a:r>
              <a:rPr lang="en-US" altLang="zh-CN" dirty="0">
                <a:solidFill>
                  <a:schemeClr val="tx2"/>
                </a:solidFill>
                <a:ea typeface="Cambria" panose="02040503050406030204" pitchFamily="18" charset="0"/>
              </a:rPr>
              <a:t>1635.8</a:t>
            </a:r>
            <a:r>
              <a:rPr lang="zh-CN" altLang="en-US" dirty="0">
                <a:solidFill>
                  <a:schemeClr val="tx2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7289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C70B-AD62-4633-F8DB-EA01F67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97" y="850321"/>
            <a:ext cx="9144000" cy="1344168"/>
          </a:xfrm>
        </p:spPr>
        <p:txBody>
          <a:bodyPr/>
          <a:lstStyle/>
          <a:p>
            <a:r>
              <a:rPr lang="zh-CN" altLang="en-US" dirty="0"/>
              <a:t>在第一次复投后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470EE-530D-BC46-2E08-BC88015D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0" y="1837251"/>
            <a:ext cx="8221222" cy="714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34FA83-8D3F-BD42-B242-00CA05AD0ABE}"/>
              </a:ext>
            </a:extLst>
          </p:cNvPr>
          <p:cNvSpPr txBox="1"/>
          <p:nvPr/>
        </p:nvSpPr>
        <p:spPr>
          <a:xfrm>
            <a:off x="2197108" y="2892325"/>
            <a:ext cx="692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投资人在第二家门店的占比（在</a:t>
            </a:r>
            <a:r>
              <a:rPr lang="en-US" altLang="zh-CN" sz="1600" dirty="0"/>
              <a:t>1</a:t>
            </a:r>
            <a:r>
              <a:rPr lang="zh-CN" altLang="en-US" sz="1600" dirty="0"/>
              <a:t>万：</a:t>
            </a:r>
            <a:r>
              <a:rPr lang="en-US" altLang="zh-CN" sz="1600" dirty="0"/>
              <a:t>32</a:t>
            </a:r>
            <a:r>
              <a:rPr lang="zh-CN" altLang="en-US" sz="1600" dirty="0"/>
              <a:t>万的假设下）为</a:t>
            </a:r>
            <a:r>
              <a:rPr lang="en-US" altLang="zh-CN" sz="1600" dirty="0"/>
              <a:t>0.03125</a:t>
            </a:r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LKVR-0014</a:t>
            </a:r>
            <a:r>
              <a:rPr lang="zh-CN" altLang="en-US" sz="1600" dirty="0"/>
              <a:t>的示例中，此占比只支持一次复投</a:t>
            </a:r>
            <a:endParaRPr lang="en-US" altLang="zh-CN" sz="1600" dirty="0"/>
          </a:p>
          <a:p>
            <a:r>
              <a:rPr lang="zh-CN" altLang="en-US" sz="1600" dirty="0"/>
              <a:t>平均复投时间间隔</a:t>
            </a:r>
            <a:r>
              <a:rPr lang="en-US" altLang="zh-CN" sz="1600" dirty="0"/>
              <a:t>572</a:t>
            </a:r>
            <a:r>
              <a:rPr lang="zh-CN" altLang="en-US" sz="1600" dirty="0"/>
              <a:t>天</a:t>
            </a:r>
            <a:endParaRPr lang="en-US" altLang="zh-CN" sz="16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671272F-B4BA-570A-1794-B83A6464AA53}"/>
              </a:ext>
            </a:extLst>
          </p:cNvPr>
          <p:cNvSpPr txBox="1">
            <a:spLocks/>
          </p:cNvSpPr>
          <p:nvPr/>
        </p:nvSpPr>
        <p:spPr>
          <a:xfrm>
            <a:off x="1248397" y="3685302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用第二家门店的盈利复投后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221664-A1F5-E392-82D7-81F2F93C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5" y="4557521"/>
            <a:ext cx="7747731" cy="5438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390987-5DFE-E92B-54DC-A6EDC2F47FC6}"/>
              </a:ext>
            </a:extLst>
          </p:cNvPr>
          <p:cNvSpPr txBox="1"/>
          <p:nvPr/>
        </p:nvSpPr>
        <p:spPr>
          <a:xfrm>
            <a:off x="2197108" y="5301524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投资人在此条线的第三家门店的占比（在</a:t>
            </a:r>
            <a:r>
              <a:rPr lang="en-US" altLang="zh-CN" sz="1600" dirty="0"/>
              <a:t>1</a:t>
            </a:r>
            <a:r>
              <a:rPr lang="zh-CN" altLang="en-US" sz="1600" dirty="0"/>
              <a:t>万：</a:t>
            </a:r>
            <a:r>
              <a:rPr lang="en-US" altLang="zh-CN" sz="1600" dirty="0"/>
              <a:t>32</a:t>
            </a:r>
            <a:r>
              <a:rPr lang="zh-CN" altLang="en-US" sz="1600" dirty="0"/>
              <a:t>万的假设下）同样为</a:t>
            </a:r>
            <a:r>
              <a:rPr lang="en-US" altLang="zh-CN" sz="1600" dirty="0"/>
              <a:t>0.03125</a:t>
            </a:r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SJXS-0007</a:t>
            </a:r>
            <a:r>
              <a:rPr lang="zh-CN" altLang="en-US" sz="1600" dirty="0"/>
              <a:t>的示例中，此占比只支持一次复投</a:t>
            </a:r>
            <a:endParaRPr lang="en-US" altLang="zh-CN" sz="1600" dirty="0"/>
          </a:p>
          <a:p>
            <a:r>
              <a:rPr lang="zh-CN" altLang="en-US" sz="1600" dirty="0"/>
              <a:t>平均复投时间间隔</a:t>
            </a:r>
            <a:r>
              <a:rPr lang="en-US" altLang="zh-CN" sz="1600" dirty="0"/>
              <a:t>538</a:t>
            </a:r>
            <a:r>
              <a:rPr lang="zh-CN" altLang="en-US" sz="1600" dirty="0"/>
              <a:t>天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1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DB5A419C-D579-714B-EF83-E40FC034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7232" y="839187"/>
            <a:ext cx="5070169" cy="275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8F7C89-9E92-85CF-4DDD-F04BAC62CC63}"/>
              </a:ext>
            </a:extLst>
          </p:cNvPr>
          <p:cNvSpPr txBox="1"/>
          <p:nvPr/>
        </p:nvSpPr>
        <p:spPr>
          <a:xfrm>
            <a:off x="5950279" y="835913"/>
            <a:ext cx="61535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假设，</a:t>
            </a:r>
            <a:endParaRPr lang="en-US" altLang="zh-CN" dirty="0"/>
          </a:p>
          <a:p>
            <a:r>
              <a:rPr lang="zh-CN" altLang="en-US" dirty="0"/>
              <a:t>门店联营期：</a:t>
            </a:r>
            <a:r>
              <a:rPr lang="en-US" altLang="zh-CN" dirty="0"/>
              <a:t>730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 dirty="0"/>
              <a:t>投资人联营期：</a:t>
            </a:r>
            <a:r>
              <a:rPr lang="en-US" altLang="zh-CN" dirty="0"/>
              <a:t>1800</a:t>
            </a:r>
            <a:r>
              <a:rPr lang="zh-CN" altLang="en-US" dirty="0"/>
              <a:t>天 （</a:t>
            </a:r>
            <a:r>
              <a:rPr lang="en-US" altLang="zh-CN" dirty="0"/>
              <a:t>5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每家门店出资额：</a:t>
            </a:r>
            <a:r>
              <a:rPr lang="en-US" altLang="zh-CN" dirty="0"/>
              <a:t>32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投资人总资金：</a:t>
            </a:r>
            <a:r>
              <a:rPr lang="en-US" altLang="zh-CN" dirty="0"/>
              <a:t>1</a:t>
            </a:r>
            <a:r>
              <a:rPr lang="zh-CN" altLang="en-US" dirty="0"/>
              <a:t>亿</a:t>
            </a:r>
            <a:endParaRPr lang="en-US" altLang="zh-CN" dirty="0"/>
          </a:p>
          <a:p>
            <a:r>
              <a:rPr lang="zh-CN" altLang="en-US" dirty="0"/>
              <a:t>每家门店最高总回款：</a:t>
            </a:r>
            <a:r>
              <a:rPr lang="en-US" altLang="zh-CN" dirty="0"/>
              <a:t>40</a:t>
            </a:r>
            <a:r>
              <a:rPr lang="zh-CN" altLang="en-US" dirty="0"/>
              <a:t>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438577-F7CB-7FBC-EA46-A84D894FDA10}"/>
              </a:ext>
            </a:extLst>
          </p:cNvPr>
          <p:cNvSpPr txBox="1"/>
          <p:nvPr/>
        </p:nvSpPr>
        <p:spPr>
          <a:xfrm>
            <a:off x="4511857" y="3151106"/>
            <a:ext cx="6154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一个投资人初始可投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470D65-BD43-3DBB-DE8C-6B26AF5C9CB2}"/>
                  </a:ext>
                </a:extLst>
              </p:cNvPr>
              <p:cNvSpPr txBox="1"/>
              <p:nvPr/>
            </p:nvSpPr>
            <p:spPr>
              <a:xfrm>
                <a:off x="6328144" y="3062062"/>
                <a:ext cx="1202830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亿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万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=312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家</m:t>
                    </m:r>
                  </m:oMath>
                </a14:m>
                <a:r>
                  <a:rPr lang="zh-CN" altLang="en-US" sz="1200" b="0" dirty="0"/>
                  <a:t>门店</a:t>
                </a:r>
                <a:endParaRPr lang="en-US" altLang="zh-CN" sz="1200" b="0" dirty="0"/>
              </a:p>
              <a:p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470D65-BD43-3DBB-DE8C-6B26AF5C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44" y="3062062"/>
                <a:ext cx="1202830" cy="526298"/>
              </a:xfrm>
              <a:prstGeom prst="rect">
                <a:avLst/>
              </a:prstGeom>
              <a:blipFill>
                <a:blip r:embed="rId3"/>
                <a:stretch>
                  <a:fillRect l="-3046" t="-3448" r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5C8ED49-0CED-642C-2C49-D49ADC445E85}"/>
              </a:ext>
            </a:extLst>
          </p:cNvPr>
          <p:cNvSpPr txBox="1"/>
          <p:nvPr/>
        </p:nvSpPr>
        <p:spPr>
          <a:xfrm>
            <a:off x="3380463" y="4259888"/>
            <a:ext cx="6154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每次复投后，投资人在新门店的占比为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E17EE0-74C7-3B86-C77A-9530488AF37A}"/>
              </a:ext>
            </a:extLst>
          </p:cNvPr>
          <p:cNvSpPr txBox="1"/>
          <p:nvPr/>
        </p:nvSpPr>
        <p:spPr>
          <a:xfrm>
            <a:off x="1492740" y="3712298"/>
            <a:ext cx="6559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以</a:t>
            </a:r>
            <a:r>
              <a:rPr lang="en-US" altLang="zh-CN" sz="1200" dirty="0"/>
              <a:t>1</a:t>
            </a:r>
            <a:r>
              <a:rPr lang="zh-CN" altLang="en-US" sz="1200" dirty="0"/>
              <a:t>万作为复投最小额度，一家初始门店在</a:t>
            </a:r>
            <a:r>
              <a:rPr lang="en-US" altLang="zh-CN" sz="1200" dirty="0"/>
              <a:t>730</a:t>
            </a:r>
            <a:r>
              <a:rPr lang="zh-CN" altLang="en-US" sz="1200" dirty="0"/>
              <a:t>天内能复投总次数为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392AE8-E9AE-4C47-244C-8AFC93E1BF43}"/>
                  </a:ext>
                </a:extLst>
              </p:cNvPr>
              <p:cNvSpPr txBox="1"/>
              <p:nvPr/>
            </p:nvSpPr>
            <p:spPr>
              <a:xfrm>
                <a:off x="3641875" y="3605243"/>
                <a:ext cx="6154614" cy="650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万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万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次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:endParaRPr lang="en-US" altLang="zh-CN" sz="12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392AE8-E9AE-4C47-244C-8AFC93E1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875" y="3605243"/>
                <a:ext cx="6154614" cy="650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3F13FBCE-2AE9-C0CA-D83B-27F96E745A2F}"/>
              </a:ext>
            </a:extLst>
          </p:cNvPr>
          <p:cNvSpPr txBox="1"/>
          <p:nvPr/>
        </p:nvSpPr>
        <p:spPr>
          <a:xfrm>
            <a:off x="8646077" y="3654785"/>
            <a:ext cx="43059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每家门店平均</a:t>
            </a:r>
            <a:r>
              <a:rPr lang="en-US" altLang="zh-CN" sz="1200" dirty="0"/>
              <a:t>,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370C46C-788A-14AE-49F9-4C6E4E34F624}"/>
                  </a:ext>
                </a:extLst>
              </p:cNvPr>
              <p:cNvSpPr txBox="1"/>
              <p:nvPr/>
            </p:nvSpPr>
            <p:spPr>
              <a:xfrm>
                <a:off x="9897402" y="3643931"/>
                <a:ext cx="1025922" cy="262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730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altLang="zh-CN" sz="1200" dirty="0"/>
                  <a:t>=18.25</a:t>
                </a:r>
                <a:r>
                  <a:rPr lang="zh-CN" altLang="en-US" sz="1200" dirty="0"/>
                  <a:t>天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次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370C46C-788A-14AE-49F9-4C6E4E34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402" y="3643931"/>
                <a:ext cx="1025922" cy="262316"/>
              </a:xfrm>
              <a:prstGeom prst="rect">
                <a:avLst/>
              </a:prstGeom>
              <a:blipFill>
                <a:blip r:embed="rId5"/>
                <a:stretch>
                  <a:fillRect l="-3571" t="-2326" r="-7143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47D4252-AD2C-02F7-832C-886F895F338D}"/>
                  </a:ext>
                </a:extLst>
              </p:cNvPr>
              <p:cNvSpPr txBox="1"/>
              <p:nvPr/>
            </p:nvSpPr>
            <p:spPr>
              <a:xfrm>
                <a:off x="6328144" y="4227878"/>
                <a:ext cx="912109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万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万</m:t>
                        </m:r>
                      </m:den>
                    </m:f>
                  </m:oMath>
                </a14:m>
                <a:r>
                  <a:rPr lang="en-US" altLang="zh-CN" sz="1200" b="0" dirty="0"/>
                  <a:t>=0.03125</a:t>
                </a:r>
              </a:p>
              <a:p>
                <a:endParaRPr lang="zh-CN" altLang="en-US" sz="12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47D4252-AD2C-02F7-832C-886F895F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44" y="4227878"/>
                <a:ext cx="912109" cy="516680"/>
              </a:xfrm>
              <a:prstGeom prst="rect">
                <a:avLst/>
              </a:prstGeom>
              <a:blipFill>
                <a:blip r:embed="rId6"/>
                <a:stretch>
                  <a:fillRect l="-4000" t="-3571" r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B1043246-92C0-3233-4F81-BC530DDAA3C9}"/>
              </a:ext>
            </a:extLst>
          </p:cNvPr>
          <p:cNvSpPr txBox="1"/>
          <p:nvPr/>
        </p:nvSpPr>
        <p:spPr>
          <a:xfrm>
            <a:off x="8102929" y="4236341"/>
            <a:ext cx="6533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每家门店平均复投次数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DF795CE-D885-9252-534D-8B0B8ACC83BA}"/>
                  </a:ext>
                </a:extLst>
              </p:cNvPr>
              <p:cNvSpPr txBox="1"/>
              <p:nvPr/>
            </p:nvSpPr>
            <p:spPr>
              <a:xfrm>
                <a:off x="9847618" y="4224541"/>
                <a:ext cx="1469954" cy="705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∗730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天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∗0.03125</m:t>
                        </m:r>
                      </m:den>
                    </m:f>
                  </m:oMath>
                </a14:m>
                <a:r>
                  <a:rPr lang="en-US" altLang="zh-CN" sz="1200" b="0" dirty="0"/>
                  <a:t>=584</a:t>
                </a:r>
                <a:r>
                  <a:rPr lang="zh-CN" altLang="en-US" sz="1200" b="0" dirty="0"/>
                  <a:t>天</a:t>
                </a:r>
                <a:r>
                  <a:rPr lang="en-US" altLang="zh-CN" sz="1200" b="0" dirty="0"/>
                  <a:t>/</a:t>
                </a:r>
                <a:r>
                  <a:rPr lang="zh-CN" altLang="en-US" sz="1200" b="0" dirty="0"/>
                  <a:t>次</a:t>
                </a:r>
                <a:endParaRPr lang="en-US" altLang="zh-CN" sz="1200" b="0" dirty="0"/>
              </a:p>
              <a:p>
                <a:endParaRPr lang="en-US" altLang="zh-CN" sz="1200" dirty="0"/>
              </a:p>
              <a:p>
                <a:endParaRPr lang="zh-CN" altLang="en-US" sz="12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DF795CE-D885-9252-534D-8B0B8ACC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618" y="4224541"/>
                <a:ext cx="1469954" cy="705514"/>
              </a:xfrm>
              <a:prstGeom prst="rect">
                <a:avLst/>
              </a:prstGeom>
              <a:blipFill>
                <a:blip r:embed="rId7"/>
                <a:stretch>
                  <a:fillRect l="-2479" t="-2586" r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8D8A6C-4496-42F4-6255-A50257A44CF8}"/>
                  </a:ext>
                </a:extLst>
              </p:cNvPr>
              <p:cNvSpPr txBox="1"/>
              <p:nvPr/>
            </p:nvSpPr>
            <p:spPr>
              <a:xfrm>
                <a:off x="4389964" y="4817523"/>
                <a:ext cx="1445909" cy="674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1800−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18.25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584</m:t>
                        </m:r>
                      </m:den>
                    </m:f>
                  </m:oMath>
                </a14:m>
                <a:r>
                  <a:rPr lang="en-US" altLang="zh-CN" b="0" dirty="0"/>
                  <a:t>=3</a:t>
                </a:r>
                <a:r>
                  <a:rPr lang="zh-CN" altLang="en-US" b="0" dirty="0"/>
                  <a:t>代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8D8A6C-4496-42F4-6255-A50257A44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64" y="4817523"/>
                <a:ext cx="1445909" cy="674480"/>
              </a:xfrm>
              <a:prstGeom prst="rect">
                <a:avLst/>
              </a:prstGeom>
              <a:blipFill>
                <a:blip r:embed="rId8"/>
                <a:stretch>
                  <a:fillRect l="-3797" t="-2703" r="-9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A058A1FA-2EC3-591B-E357-E0FDF64121AF}"/>
              </a:ext>
            </a:extLst>
          </p:cNvPr>
          <p:cNvSpPr txBox="1"/>
          <p:nvPr/>
        </p:nvSpPr>
        <p:spPr>
          <a:xfrm>
            <a:off x="1123790" y="4872607"/>
            <a:ext cx="543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通过计算，前</a:t>
            </a:r>
            <a:r>
              <a:rPr lang="en-US" altLang="zh-CN" sz="1200" dirty="0"/>
              <a:t>20</a:t>
            </a:r>
            <a:r>
              <a:rPr lang="zh-CN" altLang="en-US" sz="1200" dirty="0"/>
              <a:t>条分支在五年时间最多可产生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9D9C3B-1C96-4573-9803-20541F4A6BFB}"/>
              </a:ext>
            </a:extLst>
          </p:cNvPr>
          <p:cNvSpPr txBox="1"/>
          <p:nvPr/>
        </p:nvSpPr>
        <p:spPr>
          <a:xfrm>
            <a:off x="6158757" y="4843796"/>
            <a:ext cx="7377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后</a:t>
            </a:r>
            <a:r>
              <a:rPr lang="en-US" altLang="zh-CN" sz="1200" dirty="0"/>
              <a:t>20</a:t>
            </a:r>
            <a:r>
              <a:rPr lang="zh-CN" altLang="en-US" sz="1200" dirty="0"/>
              <a:t>条分支在五年时间最多可产生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E11519D-C0A2-EE68-76B5-B0E2895C7C5B}"/>
                  </a:ext>
                </a:extLst>
              </p:cNvPr>
              <p:cNvSpPr txBox="1"/>
              <p:nvPr/>
            </p:nvSpPr>
            <p:spPr>
              <a:xfrm>
                <a:off x="8717580" y="4771356"/>
                <a:ext cx="7377722" cy="76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1800−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18.25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584</m:t>
                        </m:r>
                      </m:den>
                    </m:f>
                  </m:oMath>
                </a14:m>
                <a:r>
                  <a:rPr lang="en-US" altLang="zh-CN" b="0" dirty="0"/>
                  <a:t>=2</a:t>
                </a:r>
                <a:r>
                  <a:rPr lang="zh-CN" altLang="en-US" b="0" dirty="0"/>
                  <a:t>代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E11519D-C0A2-EE68-76B5-B0E2895C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80" y="4771356"/>
                <a:ext cx="7377722" cy="766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8EAA39-AD2D-AB16-038A-0384ACCFA2A2}"/>
                  </a:ext>
                </a:extLst>
              </p:cNvPr>
              <p:cNvSpPr txBox="1"/>
              <p:nvPr/>
            </p:nvSpPr>
            <p:spPr>
              <a:xfrm>
                <a:off x="6013398" y="5694341"/>
                <a:ext cx="22616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312∗40∗2.5=31200</m:t>
                    </m:r>
                  </m:oMath>
                </a14:m>
                <a:r>
                  <a:rPr lang="zh-CN" altLang="en-US" sz="1600" dirty="0"/>
                  <a:t>次</a:t>
                </a: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8EAA39-AD2D-AB16-038A-0384ACCF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8" y="5694341"/>
                <a:ext cx="2261645" cy="246221"/>
              </a:xfrm>
              <a:prstGeom prst="rect">
                <a:avLst/>
              </a:prstGeom>
              <a:blipFill>
                <a:blip r:embed="rId10"/>
                <a:stretch>
                  <a:fillRect l="-2965" t="-24390" r="-4582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614282A-0FA0-BDFC-624A-B48E76189C06}"/>
              </a:ext>
            </a:extLst>
          </p:cNvPr>
          <p:cNvSpPr/>
          <p:nvPr/>
        </p:nvSpPr>
        <p:spPr>
          <a:xfrm>
            <a:off x="1760850" y="5637407"/>
            <a:ext cx="8905621" cy="7906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5A0489-9A7E-A45D-269B-73A84037B0DC}"/>
              </a:ext>
            </a:extLst>
          </p:cNvPr>
          <p:cNvSpPr txBox="1"/>
          <p:nvPr/>
        </p:nvSpPr>
        <p:spPr>
          <a:xfrm>
            <a:off x="1839872" y="5688599"/>
            <a:ext cx="540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</a:t>
            </a:r>
            <a:r>
              <a:rPr lang="en-US" altLang="zh-CN" sz="1600" dirty="0"/>
              <a:t>1</a:t>
            </a:r>
            <a:r>
              <a:rPr lang="zh-CN" altLang="en-US" sz="1600" dirty="0"/>
              <a:t>万为最小复投额，总复投次数约为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635C1E5-C53F-BA5B-DB58-0EE356043E84}"/>
              </a:ext>
            </a:extLst>
          </p:cNvPr>
          <p:cNvSpPr txBox="1"/>
          <p:nvPr/>
        </p:nvSpPr>
        <p:spPr>
          <a:xfrm>
            <a:off x="1856348" y="6005738"/>
            <a:ext cx="8104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以</a:t>
            </a:r>
            <a:r>
              <a:rPr lang="en-US" altLang="zh-CN" sz="1600" dirty="0"/>
              <a:t>1</a:t>
            </a:r>
            <a:r>
              <a:rPr lang="zh-CN" altLang="en-US" sz="1600" dirty="0"/>
              <a:t>块为最小复投额，总复投次数约为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5845676-9644-62EF-CF93-4CF397E6BE07}"/>
                  </a:ext>
                </a:extLst>
              </p:cNvPr>
              <p:cNvSpPr txBox="1"/>
              <p:nvPr/>
            </p:nvSpPr>
            <p:spPr>
              <a:xfrm>
                <a:off x="5613740" y="5995091"/>
                <a:ext cx="81045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312∗400000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∗2.5=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3.12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亿</m:t>
                    </m:r>
                  </m:oMath>
                </a14:m>
                <a:r>
                  <a:rPr lang="zh-CN" altLang="en-US" sz="1600" dirty="0"/>
                  <a:t>次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5845676-9644-62EF-CF93-4CF397E6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40" y="5995091"/>
                <a:ext cx="8104554" cy="338554"/>
              </a:xfrm>
              <a:prstGeom prst="rect">
                <a:avLst/>
              </a:prstGeom>
              <a:blipFill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F0B66C35-3876-98B5-03E7-18ABF3CC1E77}"/>
              </a:ext>
            </a:extLst>
          </p:cNvPr>
          <p:cNvSpPr txBox="1"/>
          <p:nvPr/>
        </p:nvSpPr>
        <p:spPr>
          <a:xfrm>
            <a:off x="8556569" y="5674163"/>
            <a:ext cx="199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记账数据量为：</a:t>
            </a:r>
            <a:r>
              <a:rPr lang="en-US" altLang="zh-CN" sz="1400" dirty="0"/>
              <a:t>1.56GB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71F7F8D-29F1-3942-7512-F1F838338A5C}"/>
              </a:ext>
            </a:extLst>
          </p:cNvPr>
          <p:cNvSpPr txBox="1"/>
          <p:nvPr/>
        </p:nvSpPr>
        <p:spPr>
          <a:xfrm>
            <a:off x="8556569" y="6024427"/>
            <a:ext cx="8104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记账数据量为：</a:t>
            </a:r>
            <a:r>
              <a:rPr lang="en-US" altLang="zh-CN" sz="1400" dirty="0"/>
              <a:t>15600GB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EE56D0-90C3-CCD7-79F4-3E736E3B6F8A}"/>
                  </a:ext>
                </a:extLst>
              </p:cNvPr>
              <p:cNvSpPr txBox="1"/>
              <p:nvPr/>
            </p:nvSpPr>
            <p:spPr>
              <a:xfrm>
                <a:off x="5613740" y="5701750"/>
                <a:ext cx="25737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312∗40∗2.5=31200</m:t>
                    </m:r>
                  </m:oMath>
                </a14:m>
                <a:r>
                  <a:rPr lang="zh-CN" altLang="en-US" sz="1600" dirty="0"/>
                  <a:t>次</a:t>
                </a: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EE56D0-90C3-CCD7-79F4-3E736E3B6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40" y="5701750"/>
                <a:ext cx="2573710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74115D65-59AD-D491-B75B-6FA6FE93EA6B}"/>
              </a:ext>
            </a:extLst>
          </p:cNvPr>
          <p:cNvSpPr txBox="1"/>
          <p:nvPr/>
        </p:nvSpPr>
        <p:spPr>
          <a:xfrm>
            <a:off x="266153" y="155119"/>
            <a:ext cx="59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以单个投资人、五年联营期的视角来看</a:t>
            </a:r>
          </a:p>
        </p:txBody>
      </p:sp>
    </p:spTree>
    <p:extLst>
      <p:ext uri="{BB962C8B-B14F-4D97-AF65-F5344CB8AC3E}">
        <p14:creationId xmlns:p14="http://schemas.microsoft.com/office/powerpoint/2010/main" val="113491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560D929-0525-EF0B-BB97-C4F4ADF9E19E}"/>
              </a:ext>
            </a:extLst>
          </p:cNvPr>
          <p:cNvSpPr/>
          <p:nvPr/>
        </p:nvSpPr>
        <p:spPr>
          <a:xfrm>
            <a:off x="3674224" y="4797267"/>
            <a:ext cx="4843551" cy="48852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07E27E4-BE3C-4E51-40E0-9A461993F6FC}"/>
              </a:ext>
            </a:extLst>
          </p:cNvPr>
          <p:cNvSpPr/>
          <p:nvPr/>
        </p:nvSpPr>
        <p:spPr>
          <a:xfrm>
            <a:off x="7875355" y="1007168"/>
            <a:ext cx="3384613" cy="8818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CBE8C-6D8E-CE4B-09A1-F3553C86F6C7}"/>
                  </a:ext>
                </a:extLst>
              </p:cNvPr>
              <p:cNvSpPr txBox="1"/>
              <p:nvPr/>
            </p:nvSpPr>
            <p:spPr>
              <a:xfrm>
                <a:off x="3674224" y="4797267"/>
                <a:ext cx="5461000" cy="108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最大复投次数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CBE8C-6D8E-CE4B-09A1-F3553C86F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4" y="4797267"/>
                <a:ext cx="5461000" cy="1082540"/>
              </a:xfrm>
              <a:prstGeom prst="rect">
                <a:avLst/>
              </a:prstGeom>
              <a:blipFill>
                <a:blip r:embed="rId2"/>
                <a:stretch>
                  <a:fillRect l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443A6B-C672-AAD3-79F1-E5666CC5BD93}"/>
                  </a:ext>
                </a:extLst>
              </p:cNvPr>
              <p:cNvSpPr txBox="1"/>
              <p:nvPr/>
            </p:nvSpPr>
            <p:spPr>
              <a:xfrm>
                <a:off x="7875355" y="1094977"/>
                <a:ext cx="4529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/>
                  <a:t> = </a:t>
                </a:r>
                <a:r>
                  <a:rPr lang="zh-CN" altLang="en-US" sz="1400" dirty="0"/>
                  <a:t>此</a:t>
                </a:r>
                <a:r>
                  <a:rPr lang="zh-CN" altLang="en-US" sz="1400" b="0" dirty="0"/>
                  <a:t>投资人在相应门店的投资占比</a:t>
                </a:r>
                <a:endParaRPr lang="en-US" altLang="zh-CN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/>
                  <a:t> = </a:t>
                </a:r>
                <a:r>
                  <a:rPr lang="zh-CN" altLang="en-US" sz="1400" b="0" dirty="0"/>
                  <a:t>为</a:t>
                </a:r>
                <a:r>
                  <a:rPr lang="en-US" altLang="zh-CN" sz="1400" b="0" dirty="0" err="1"/>
                  <a:t>i</a:t>
                </a:r>
                <a:r>
                  <a:rPr lang="zh-CN" altLang="en-US" sz="1400" b="0" dirty="0"/>
                  <a:t>门店的总回款</a:t>
                </a:r>
                <a:endParaRPr lang="en-US" altLang="zh-CN" sz="1400" b="0" dirty="0"/>
              </a:p>
              <a:p>
                <a:r>
                  <a:rPr lang="en-US" altLang="zh-CN" sz="1400" dirty="0"/>
                  <a:t>s</a:t>
                </a:r>
                <a:r>
                  <a:rPr lang="en-US" altLang="zh-CN" sz="1400" b="0" dirty="0"/>
                  <a:t> = </a:t>
                </a:r>
                <a:r>
                  <a:rPr lang="zh-CN" altLang="en-US" sz="1400" b="0" dirty="0"/>
                  <a:t>复投最低额度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443A6B-C672-AAD3-79F1-E5666CC5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55" y="1094977"/>
                <a:ext cx="4529667" cy="738664"/>
              </a:xfrm>
              <a:prstGeom prst="rect">
                <a:avLst/>
              </a:prstGeom>
              <a:blipFill>
                <a:blip r:embed="rId3"/>
                <a:stretch>
                  <a:fillRect l="-404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0EC0E02-1C98-27CA-FF45-94D92FF17027}"/>
              </a:ext>
            </a:extLst>
          </p:cNvPr>
          <p:cNvSpPr txBox="1"/>
          <p:nvPr/>
        </p:nvSpPr>
        <p:spPr>
          <a:xfrm>
            <a:off x="1740024" y="1691368"/>
            <a:ext cx="518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对于某一个投资人来说，</a:t>
            </a:r>
            <a:r>
              <a:rPr lang="en-US" altLang="zh-CN" dirty="0"/>
              <a:t>ta</a:t>
            </a:r>
            <a:r>
              <a:rPr lang="zh-CN" altLang="en-US" dirty="0"/>
              <a:t>可复投的最大次数为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C87958-A8D9-87BC-08F1-44672CBC8A4C}"/>
                  </a:ext>
                </a:extLst>
              </p:cNvPr>
              <p:cNvSpPr txBox="1"/>
              <p:nvPr/>
            </p:nvSpPr>
            <p:spPr>
              <a:xfrm>
                <a:off x="2301661" y="2427345"/>
                <a:ext cx="7392879" cy="1286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C87958-A8D9-87BC-08F1-44672CBC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61" y="2427345"/>
                <a:ext cx="7392879" cy="128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2C79ED6-9E37-C176-E95E-ABE07A077758}"/>
              </a:ext>
            </a:extLst>
          </p:cNvPr>
          <p:cNvSpPr txBox="1"/>
          <p:nvPr/>
        </p:nvSpPr>
        <p:spPr>
          <a:xfrm>
            <a:off x="1754820" y="3950703"/>
            <a:ext cx="6267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对于所有门店、所有投资人加起来可复投的最大次数为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F130E-00B8-81E8-B0B7-30E00DFAF3C4}"/>
              </a:ext>
            </a:extLst>
          </p:cNvPr>
          <p:cNvSpPr txBox="1"/>
          <p:nvPr/>
        </p:nvSpPr>
        <p:spPr>
          <a:xfrm>
            <a:off x="810846" y="192369"/>
            <a:ext cx="6201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以所有投资人、总复投门店数量来看</a:t>
            </a:r>
          </a:p>
        </p:txBody>
      </p:sp>
    </p:spTree>
    <p:extLst>
      <p:ext uri="{BB962C8B-B14F-4D97-AF65-F5344CB8AC3E}">
        <p14:creationId xmlns:p14="http://schemas.microsoft.com/office/powerpoint/2010/main" val="4190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D5700A82-7C47-F05D-5B86-DB3C8DDEE970}"/>
              </a:ext>
            </a:extLst>
          </p:cNvPr>
          <p:cNvSpPr/>
          <p:nvPr/>
        </p:nvSpPr>
        <p:spPr>
          <a:xfrm>
            <a:off x="1811867" y="4527049"/>
            <a:ext cx="8160564" cy="886565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28155-DCD6-31D3-970E-97018008F848}"/>
              </a:ext>
            </a:extLst>
          </p:cNvPr>
          <p:cNvSpPr txBox="1"/>
          <p:nvPr/>
        </p:nvSpPr>
        <p:spPr>
          <a:xfrm>
            <a:off x="1134533" y="952269"/>
            <a:ext cx="9643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假设，我们准备投资</a:t>
            </a:r>
            <a:r>
              <a:rPr lang="en-US" altLang="zh-CN" dirty="0"/>
              <a:t>3</a:t>
            </a:r>
            <a:r>
              <a:rPr lang="zh-CN" altLang="en-US" dirty="0"/>
              <a:t>万家门店，以每家门店在联营期间能最高收回</a:t>
            </a:r>
            <a:r>
              <a:rPr lang="en-US" altLang="zh-CN" dirty="0"/>
              <a:t>40</a:t>
            </a:r>
            <a:r>
              <a:rPr lang="zh-CN" altLang="en-US" dirty="0"/>
              <a:t>万的回款来算。</a:t>
            </a:r>
            <a:endParaRPr lang="en-US" altLang="zh-CN" dirty="0"/>
          </a:p>
          <a:p>
            <a:r>
              <a:rPr lang="zh-CN" altLang="en-US" dirty="0"/>
              <a:t>如果以</a:t>
            </a:r>
            <a:r>
              <a:rPr lang="en-US" altLang="zh-CN" dirty="0"/>
              <a:t>1</a:t>
            </a:r>
            <a:r>
              <a:rPr lang="zh-CN" altLang="en-US" dirty="0"/>
              <a:t>万作为复投最小额度，那我们能进行最大可复投操作的次数是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A369-9028-1DEA-2662-A1A4DB16516E}"/>
                  </a:ext>
                </a:extLst>
              </p:cNvPr>
              <p:cNvSpPr txBox="1"/>
              <p:nvPr/>
            </p:nvSpPr>
            <p:spPr>
              <a:xfrm>
                <a:off x="4402666" y="1865314"/>
                <a:ext cx="6096000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30000∗400000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r>
                  <a:rPr lang="en-US" altLang="zh-CN" b="0" dirty="0"/>
                  <a:t>=1200000</a:t>
                </a:r>
                <a:r>
                  <a:rPr lang="zh-CN" altLang="en-US" b="0" dirty="0"/>
                  <a:t>次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A369-9028-1DEA-2662-A1A4DB16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6" y="1865314"/>
                <a:ext cx="6096000" cy="485774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D5167B6-B7B1-A650-C195-DAEA836AFE99}"/>
              </a:ext>
            </a:extLst>
          </p:cNvPr>
          <p:cNvSpPr txBox="1"/>
          <p:nvPr/>
        </p:nvSpPr>
        <p:spPr>
          <a:xfrm>
            <a:off x="1219199" y="2946400"/>
            <a:ext cx="806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以每次复投都会产生新的数据，平均每份数据</a:t>
            </a:r>
            <a:r>
              <a:rPr lang="en-US" altLang="zh-CN" dirty="0"/>
              <a:t>50k</a:t>
            </a:r>
            <a:r>
              <a:rPr lang="zh-CN" altLang="en-US" dirty="0"/>
              <a:t>来算，我们最多需要：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8CD3A5-7DF4-29E2-D4A1-8025E1F7B0DA}"/>
                  </a:ext>
                </a:extLst>
              </p:cNvPr>
              <p:cNvSpPr txBox="1"/>
              <p:nvPr/>
            </p:nvSpPr>
            <p:spPr>
              <a:xfrm>
                <a:off x="3488266" y="356240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1200000∗50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60gb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8CD3A5-7DF4-29E2-D4A1-8025E1F7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6" y="356240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811CC42-F0AC-A569-6841-9AA1C0172130}"/>
              </a:ext>
            </a:extLst>
          </p:cNvPr>
          <p:cNvSpPr txBox="1"/>
          <p:nvPr/>
        </p:nvSpPr>
        <p:spPr>
          <a:xfrm>
            <a:off x="1811865" y="4958388"/>
            <a:ext cx="83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如果以</a:t>
            </a:r>
            <a:r>
              <a:rPr lang="en-US" altLang="zh-CN" b="1" dirty="0"/>
              <a:t>1</a:t>
            </a:r>
            <a:r>
              <a:rPr lang="zh-CN" altLang="en-US" b="1" dirty="0"/>
              <a:t>块作为复投的最小额度，每投资</a:t>
            </a:r>
            <a:r>
              <a:rPr lang="en-US" altLang="zh-CN" b="1" dirty="0"/>
              <a:t>3</a:t>
            </a:r>
            <a:r>
              <a:rPr lang="zh-CN" altLang="en-US" b="1" dirty="0"/>
              <a:t>万家门店，最多产生 </a:t>
            </a:r>
            <a:r>
              <a:rPr lang="en-US" altLang="zh-CN" b="1" dirty="0"/>
              <a:t>600000gb</a:t>
            </a:r>
            <a:r>
              <a:rPr lang="zh-CN" altLang="en-US" b="1" dirty="0"/>
              <a:t>的数据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644E7-CA7F-34D0-F554-5FBD736F7D27}"/>
              </a:ext>
            </a:extLst>
          </p:cNvPr>
          <p:cNvSpPr txBox="1"/>
          <p:nvPr/>
        </p:nvSpPr>
        <p:spPr>
          <a:xfrm>
            <a:off x="1808578" y="4527049"/>
            <a:ext cx="7674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如果以</a:t>
            </a:r>
            <a:r>
              <a:rPr lang="en-US" altLang="zh-CN" b="1" dirty="0"/>
              <a:t>1</a:t>
            </a:r>
            <a:r>
              <a:rPr lang="zh-CN" altLang="en-US" b="1" dirty="0"/>
              <a:t>万作为复投的最小额度，每投资</a:t>
            </a:r>
            <a:r>
              <a:rPr lang="en-US" altLang="zh-CN" b="1" dirty="0"/>
              <a:t>3</a:t>
            </a:r>
            <a:r>
              <a:rPr lang="zh-CN" altLang="en-US" b="1" dirty="0"/>
              <a:t>万家门店，最多产生 </a:t>
            </a:r>
            <a:r>
              <a:rPr lang="en-US" altLang="zh-CN" b="1" dirty="0"/>
              <a:t>60gb</a:t>
            </a:r>
            <a:r>
              <a:rPr lang="zh-CN" altLang="en-US" b="1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314312670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2E8"/>
      </a:lt2>
      <a:accent1>
        <a:srgbClr val="81AC84"/>
      </a:accent1>
      <a:accent2>
        <a:srgbClr val="75AB8F"/>
      </a:accent2>
      <a:accent3>
        <a:srgbClr val="80A9A5"/>
      </a:accent3>
      <a:accent4>
        <a:srgbClr val="7FA7BA"/>
      </a:accent4>
      <a:accent5>
        <a:srgbClr val="93A0C5"/>
      </a:accent5>
      <a:accent6>
        <a:srgbClr val="887FBA"/>
      </a:accent6>
      <a:hlink>
        <a:srgbClr val="AE69A9"/>
      </a:hlink>
      <a:folHlink>
        <a:srgbClr val="7F7F7F"/>
      </a:folHlink>
    </a:clrScheme>
    <a:fontScheme name="Custom 166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726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Arial</vt:lpstr>
      <vt:lpstr>Avenir Next LT Pro</vt:lpstr>
      <vt:lpstr>Cambria</vt:lpstr>
      <vt:lpstr>Cambria Math</vt:lpstr>
      <vt:lpstr>PrismaticVTI</vt:lpstr>
      <vt:lpstr>复投分析</vt:lpstr>
      <vt:lpstr>假设：</vt:lpstr>
      <vt:lpstr>第一家门店复投总次数</vt:lpstr>
      <vt:lpstr>在第一次复投后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复投分析</dc:title>
  <dc:creator>yangxiao@sznumaexchange.partner.onmschina.cn</dc:creator>
  <cp:lastModifiedBy>yangxiao@sznumaexchange.partner.onmschina.cn</cp:lastModifiedBy>
  <cp:revision>5</cp:revision>
  <dcterms:created xsi:type="dcterms:W3CDTF">2023-04-11T01:31:58Z</dcterms:created>
  <dcterms:modified xsi:type="dcterms:W3CDTF">2023-04-13T05:45:54Z</dcterms:modified>
</cp:coreProperties>
</file>