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9" r:id="rId6"/>
    <p:sldId id="259" r:id="rId7"/>
    <p:sldId id="264" r:id="rId8"/>
    <p:sldId id="270" r:id="rId9"/>
    <p:sldId id="272" r:id="rId10"/>
    <p:sldId id="260" r:id="rId11"/>
    <p:sldId id="265" r:id="rId12"/>
    <p:sldId id="266" r:id="rId13"/>
    <p:sldId id="261" r:id="rId14"/>
    <p:sldId id="267" r:id="rId15"/>
    <p:sldId id="262" r:id="rId16"/>
    <p:sldId id="263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8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D2D1-A209-4775-BBF8-703CF2741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Suppression of Acoustic Noise in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A39C6-4C01-4A56-8F83-5D784B90A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u="sng" dirty="0"/>
              <a:t>Katherine </a:t>
            </a:r>
            <a:r>
              <a:rPr lang="en-US" u="sng" dirty="0" err="1"/>
              <a:t>yun</a:t>
            </a:r>
            <a:r>
              <a:rPr lang="en-US" dirty="0"/>
              <a:t> and </a:t>
            </a:r>
            <a:r>
              <a:rPr lang="en-US" dirty="0" err="1"/>
              <a:t>hongyi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216667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AB37-7FDC-43D4-8D24-32A8AF81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- Wiener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EF07-9E7E-40D1-872B-A79EE9EE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Training Phase</a:t>
            </a:r>
          </a:p>
          <a:p>
            <a:r>
              <a:rPr lang="en-US" dirty="0"/>
              <a:t>Use clean signal and noise</a:t>
            </a:r>
          </a:p>
          <a:p>
            <a:r>
              <a:rPr lang="en-US" dirty="0"/>
              <a:t>Power spectrum of clean signal and noise: not available in real-time application</a:t>
            </a:r>
          </a:p>
          <a:p>
            <a:r>
              <a:rPr lang="en-US" dirty="0"/>
              <a:t>Offline</a:t>
            </a:r>
          </a:p>
          <a:p>
            <a:r>
              <a:rPr lang="en-US" dirty="0"/>
              <a:t>5 or more trials of noise and human speeches</a:t>
            </a:r>
          </a:p>
          <a:p>
            <a:r>
              <a:rPr lang="en-US" dirty="0"/>
              <a:t>Three types of noise: crowd noise, helicopter noise, engine noise</a:t>
            </a:r>
          </a:p>
        </p:txBody>
      </p:sp>
    </p:spTree>
    <p:extLst>
      <p:ext uri="{BB962C8B-B14F-4D97-AF65-F5344CB8AC3E}">
        <p14:creationId xmlns:p14="http://schemas.microsoft.com/office/powerpoint/2010/main" val="390872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953A-8869-4F63-AB1D-2278A179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- Wiener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45BC-972E-4AF2-821B-DB9AC795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Android App</a:t>
            </a:r>
          </a:p>
          <a:p>
            <a:r>
              <a:rPr lang="en-US" dirty="0"/>
              <a:t>Online</a:t>
            </a:r>
          </a:p>
          <a:p>
            <a:r>
              <a:rPr lang="en-US" dirty="0"/>
              <a:t>Load trained filter coefficients for each type of noise</a:t>
            </a:r>
          </a:p>
          <a:p>
            <a:r>
              <a:rPr lang="en-US" dirty="0"/>
              <a:t>Convoluted with real-time speech data</a:t>
            </a:r>
          </a:p>
          <a:p>
            <a:r>
              <a:rPr lang="en-US" dirty="0"/>
              <a:t>Similar to the bandpass filter in Lab 2</a:t>
            </a:r>
          </a:p>
        </p:txBody>
      </p:sp>
    </p:spTree>
    <p:extLst>
      <p:ext uri="{BB962C8B-B14F-4D97-AF65-F5344CB8AC3E}">
        <p14:creationId xmlns:p14="http://schemas.microsoft.com/office/powerpoint/2010/main" val="268515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3970-6076-46BA-8969-4395CAB7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–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D164-B67C-4E60-B8B3-5FCE85BA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Two Options:</a:t>
            </a:r>
          </a:p>
          <a:p>
            <a:r>
              <a:rPr lang="en-US" dirty="0"/>
              <a:t>General noise remover, based on spectrum subtraction</a:t>
            </a:r>
          </a:p>
          <a:p>
            <a:r>
              <a:rPr lang="en-US" dirty="0"/>
              <a:t>Specific noise remover, based on trained Wiener filters</a:t>
            </a:r>
          </a:p>
          <a:p>
            <a:pPr marL="0" indent="0">
              <a:buNone/>
            </a:pPr>
            <a:r>
              <a:rPr lang="en-US" dirty="0"/>
              <a:t>---   Crowd noise</a:t>
            </a:r>
          </a:p>
          <a:p>
            <a:pPr marL="0" indent="0">
              <a:buNone/>
            </a:pPr>
            <a:r>
              <a:rPr lang="en-US" dirty="0"/>
              <a:t>---   Helicopter noise</a:t>
            </a:r>
          </a:p>
          <a:p>
            <a:pPr marL="0" indent="0">
              <a:buNone/>
            </a:pPr>
            <a:r>
              <a:rPr lang="en-US" dirty="0"/>
              <a:t>---   Engine noise</a:t>
            </a:r>
          </a:p>
        </p:txBody>
      </p:sp>
    </p:spTree>
    <p:extLst>
      <p:ext uri="{BB962C8B-B14F-4D97-AF65-F5344CB8AC3E}">
        <p14:creationId xmlns:p14="http://schemas.microsoft.com/office/powerpoint/2010/main" val="86356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5F0E-40AA-485B-91A1-78B88C4B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+ TEST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C67A-DB3E-4624-8CB7-9D05D30D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Week of 04/08 Goal</a:t>
            </a:r>
          </a:p>
          <a:p>
            <a:r>
              <a:rPr lang="en-US" dirty="0"/>
              <a:t>Finish the user interface, with the options and buttons to all types of noise removers</a:t>
            </a:r>
          </a:p>
          <a:p>
            <a:r>
              <a:rPr lang="en-US" dirty="0"/>
              <a:t>Working general noise remover</a:t>
            </a:r>
          </a:p>
        </p:txBody>
      </p:sp>
    </p:spTree>
    <p:extLst>
      <p:ext uri="{BB962C8B-B14F-4D97-AF65-F5344CB8AC3E}">
        <p14:creationId xmlns:p14="http://schemas.microsoft.com/office/powerpoint/2010/main" val="266017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84D6-9A7B-4711-B23C-719117C8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+ TEST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E2C8-8064-4D5A-8244-B60D039C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Week of 04/15 Test and Verification</a:t>
            </a:r>
          </a:p>
          <a:p>
            <a:r>
              <a:rPr lang="en-US" dirty="0"/>
              <a:t>Users can use the entry interface to select different modes of noise removal</a:t>
            </a:r>
          </a:p>
          <a:p>
            <a:r>
              <a:rPr lang="en-US" dirty="0"/>
              <a:t>Users can use the general noise remover in noisy environments and check the functionality of noise reduction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9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79E2-F944-411B-9AAF-AE5D2D48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+ TEST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A128-F38C-490D-86AD-D5394A99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Week of 04/22 Goal</a:t>
            </a:r>
          </a:p>
          <a:p>
            <a:r>
              <a:rPr lang="en-US" dirty="0"/>
              <a:t>Finish the offline training of the Wiener filters for the three types of noise</a:t>
            </a:r>
          </a:p>
          <a:p>
            <a:pPr marL="0" indent="0">
              <a:buNone/>
            </a:pPr>
            <a:r>
              <a:rPr lang="en-US" dirty="0"/>
              <a:t>Week of 04/22 Test and Verification</a:t>
            </a:r>
          </a:p>
          <a:p>
            <a:r>
              <a:rPr lang="en-US" dirty="0"/>
              <a:t>Apply the filters to noisy speeches and check output sound qualities, in python</a:t>
            </a:r>
          </a:p>
          <a:p>
            <a:r>
              <a:rPr lang="en-US" dirty="0"/>
              <a:t>Compare the spectrums of the output signals and clean signals, generated by python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D428-0574-4F8D-9A5C-7D763B5C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+ TEST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DF41-10AF-43FB-8F5A-A80697A3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Week of 04/29 Goal</a:t>
            </a:r>
          </a:p>
          <a:p>
            <a:r>
              <a:rPr lang="en-US" dirty="0"/>
              <a:t>Online Wiener filters working</a:t>
            </a:r>
          </a:p>
          <a:p>
            <a:pPr marL="0" indent="0">
              <a:buNone/>
            </a:pPr>
            <a:r>
              <a:rPr lang="en-US" dirty="0"/>
              <a:t>Week of 04/29 Test and Verification</a:t>
            </a:r>
          </a:p>
          <a:p>
            <a:r>
              <a:rPr lang="en-US" dirty="0"/>
              <a:t>Users can choose each of the specific noise removers and use that in the corresponding environment (can be simulated by soundtracks)</a:t>
            </a:r>
          </a:p>
          <a:p>
            <a:r>
              <a:rPr lang="en-US" dirty="0"/>
              <a:t>Users can check for the attenuation of background noise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7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A753-F0FE-4623-BFB1-9152C123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Assigned Project demo</a:t>
            </a:r>
          </a:p>
        </p:txBody>
      </p:sp>
      <p:pic>
        <p:nvPicPr>
          <p:cNvPr id="4" name="helicopter">
            <a:hlinkClick r:id="" action="ppaction://media"/>
            <a:extLst>
              <a:ext uri="{FF2B5EF4-FFF2-40B4-BE49-F238E27FC236}">
                <a16:creationId xmlns:a16="http://schemas.microsoft.com/office/drawing/2014/main" id="{E32BD6D2-D2D8-4352-B69E-A0BFE66D2106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572421" y="2468792"/>
            <a:ext cx="406400" cy="406400"/>
          </a:xfrm>
        </p:spPr>
      </p:pic>
      <p:pic>
        <p:nvPicPr>
          <p:cNvPr id="5" name="helicopter_new">
            <a:hlinkClick r:id="" action="ppaction://media"/>
            <a:extLst>
              <a:ext uri="{FF2B5EF4-FFF2-40B4-BE49-F238E27FC236}">
                <a16:creationId xmlns:a16="http://schemas.microsoft.com/office/drawing/2014/main" id="{D109DAAF-8074-4927-A1CF-0C6CA445642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483189" y="2468792"/>
            <a:ext cx="406400" cy="406400"/>
          </a:xfrm>
          <a:prstGeom prst="rect">
            <a:avLst/>
          </a:prstGeom>
        </p:spPr>
      </p:pic>
      <p:pic>
        <p:nvPicPr>
          <p:cNvPr id="6" name="test_audio">
            <a:hlinkClick r:id="" action="ppaction://media"/>
            <a:extLst>
              <a:ext uri="{FF2B5EF4-FFF2-40B4-BE49-F238E27FC236}">
                <a16:creationId xmlns:a16="http://schemas.microsoft.com/office/drawing/2014/main" id="{7EBA649F-D0E4-4B71-A5D4-6038022FDDB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572421" y="4567386"/>
            <a:ext cx="406400" cy="40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021D0F-8B78-403F-96F8-75DA3F8F61E8}"/>
              </a:ext>
            </a:extLst>
          </p:cNvPr>
          <p:cNvSpPr txBox="1"/>
          <p:nvPr/>
        </p:nvSpPr>
        <p:spPr>
          <a:xfrm>
            <a:off x="1366887" y="1819373"/>
            <a:ext cx="771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Helicopter Noise (before and after)			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E0DC1-6EF6-4420-9971-82DDC93891F1}"/>
              </a:ext>
            </a:extLst>
          </p:cNvPr>
          <p:cNvSpPr txBox="1"/>
          <p:nvPr/>
        </p:nvSpPr>
        <p:spPr>
          <a:xfrm>
            <a:off x="1366886" y="3536623"/>
            <a:ext cx="771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Crowd Noise (before and after)				</a:t>
            </a:r>
          </a:p>
        </p:txBody>
      </p:sp>
      <p:pic>
        <p:nvPicPr>
          <p:cNvPr id="10" name="download">
            <a:hlinkClick r:id="" action="ppaction://media"/>
            <a:extLst>
              <a:ext uri="{FF2B5EF4-FFF2-40B4-BE49-F238E27FC236}">
                <a16:creationId xmlns:a16="http://schemas.microsoft.com/office/drawing/2014/main" id="{6334BB0F-8E06-4F8C-999B-9A1C8B02A972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483189" y="4562182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0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1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9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1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16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1B43-4643-4177-8824-B459DC37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E5958-1B9B-448F-A651-516342A2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Boll, S.F. </a:t>
            </a:r>
            <a:r>
              <a:rPr lang="en-US" sz="2000" i="1" dirty="0"/>
              <a:t>Suppression of Acoustic Noise in Speech using Spectral Subtraction</a:t>
            </a:r>
            <a:r>
              <a:rPr lang="en-US" sz="2000" dirty="0"/>
              <a:t>. IEEE Transactions on Acoustics, Speech, and Signal Processing (27), pp. 113-120, 1979.</a:t>
            </a:r>
          </a:p>
          <a:p>
            <a:r>
              <a:rPr lang="en-US" sz="2000" dirty="0" err="1"/>
              <a:t>Berouti</a:t>
            </a:r>
            <a:r>
              <a:rPr lang="en-US" sz="2000" dirty="0"/>
              <a:t>, M., Schwartz, R., and </a:t>
            </a:r>
            <a:r>
              <a:rPr lang="en-US" sz="2000" dirty="0" err="1"/>
              <a:t>Makoul</a:t>
            </a:r>
            <a:r>
              <a:rPr lang="en-US" sz="2000" dirty="0"/>
              <a:t> J. </a:t>
            </a:r>
            <a:r>
              <a:rPr lang="en-US" sz="2000" i="1" dirty="0"/>
              <a:t>Enhancement of speech corrupted by additive noise.</a:t>
            </a:r>
            <a:r>
              <a:rPr lang="en-US" sz="2000" dirty="0"/>
              <a:t> IEEE Transactions on Acoustics, Speech, and Signal Processing, pp. 208-211, 1979.</a:t>
            </a:r>
          </a:p>
          <a:p>
            <a:r>
              <a:rPr lang="en-US" sz="2000" dirty="0" err="1"/>
              <a:t>Paulraj</a:t>
            </a:r>
            <a:r>
              <a:rPr lang="en-US" sz="2000" dirty="0"/>
              <a:t>, A., </a:t>
            </a:r>
            <a:r>
              <a:rPr lang="en-US" sz="2000" dirty="0" err="1"/>
              <a:t>Roychowdhury</a:t>
            </a:r>
            <a:r>
              <a:rPr lang="en-US" sz="2000" dirty="0"/>
              <a:t>, V., and Schaper, C., (editors). </a:t>
            </a:r>
            <a:r>
              <a:rPr lang="en-US" sz="2000" i="1" dirty="0"/>
              <a:t>Communications, Computations, Control and Signal Processing</a:t>
            </a:r>
            <a:r>
              <a:rPr lang="en-US" sz="2000" dirty="0"/>
              <a:t>. Kluwer Academic Publishers, 1997.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7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CAAA-90EF-431A-B562-BAD96234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B15D-0780-4067-917C-D07E1B7B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Implementation of Boll’s 1979 model [1] </a:t>
            </a:r>
          </a:p>
          <a:p>
            <a:pPr lvl="1"/>
            <a:r>
              <a:rPr lang="en-US" dirty="0"/>
              <a:t>Suppression of Acoustic Noise using Spectral Subtraction</a:t>
            </a:r>
          </a:p>
          <a:p>
            <a:pPr lvl="1"/>
            <a:r>
              <a:rPr lang="en-US" dirty="0"/>
              <a:t>Further improve the model based on </a:t>
            </a:r>
            <a:r>
              <a:rPr lang="en-US" dirty="0" err="1"/>
              <a:t>Berouti’s</a:t>
            </a:r>
            <a:r>
              <a:rPr lang="en-US" dirty="0"/>
              <a:t> modification [2]</a:t>
            </a:r>
          </a:p>
          <a:p>
            <a:r>
              <a:rPr lang="en-US" dirty="0"/>
              <a:t>Implementation of Wiener Filter [3]</a:t>
            </a:r>
          </a:p>
          <a:p>
            <a:pPr lvl="1"/>
            <a:r>
              <a:rPr lang="en-US" dirty="0"/>
              <a:t> Reduce specific kind of noise </a:t>
            </a:r>
          </a:p>
          <a:p>
            <a:r>
              <a:rPr lang="en-US" dirty="0"/>
              <a:t>System-related Design</a:t>
            </a:r>
          </a:p>
          <a:p>
            <a:pPr lvl="1"/>
            <a:r>
              <a:rPr lang="en-US" dirty="0"/>
              <a:t>Algorithm implementation (e.g. 50% overlap, online/offline Wi</a:t>
            </a:r>
            <a:r>
              <a:rPr lang="en-US" altLang="zh-CN" dirty="0"/>
              <a:t>e</a:t>
            </a:r>
            <a:r>
              <a:rPr lang="en-US" dirty="0"/>
              <a:t>ner filter)</a:t>
            </a:r>
          </a:p>
          <a:p>
            <a:pPr lvl="1"/>
            <a:r>
              <a:rPr lang="en-US" dirty="0"/>
              <a:t>User interface</a:t>
            </a:r>
          </a:p>
          <a:p>
            <a:r>
              <a:rPr lang="en-US" dirty="0"/>
              <a:t>Milestones and Test Verification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3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87F5-0B30-4CBA-BCCE-F4AD087B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840055" cy="1478570"/>
          </a:xfrm>
        </p:spPr>
        <p:txBody>
          <a:bodyPr/>
          <a:lstStyle/>
          <a:p>
            <a:r>
              <a:rPr lang="en-US" dirty="0"/>
              <a:t>Background Research – Spectrum subtraction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9BA30-5E88-4585-AC77-D64313082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4589" y="1762925"/>
                <a:ext cx="9905999" cy="3541714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Additive Noise Model</a:t>
                </a:r>
              </a:p>
              <a:p>
                <a:pPr lvl="1"/>
                <a:r>
                  <a:rPr lang="en-US" dirty="0"/>
                  <a:t>Input x(k) = s(k) + n(k)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= 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sz="2000" dirty="0"/>
                  <a:t>Spectral Subtraction Estimator</a:t>
                </a:r>
              </a:p>
              <a:p>
                <a:pPr lvl="1"/>
                <a:r>
                  <a:rPr lang="en-US" dirty="0"/>
                  <a:t>Replacing the noise spectrum with spectra which can be measured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= [|X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|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>
                    <a:sym typeface="Wingdings" panose="05000000000000000000" pitchFamily="2" charset="2"/>
                  </a:rPr>
                  <a:t> = E{|N(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)|}</a:t>
                </a:r>
                <a:endParaRPr lang="en-US" dirty="0"/>
              </a:p>
              <a:p>
                <a:r>
                  <a:rPr lang="en-US" sz="2000" dirty="0"/>
                  <a:t>Half-wave Rectification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 = [|X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|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/>
                  <a:t>if |X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/>
                  <a:t>)|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 = 0 otherwise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9BA30-5E88-4585-AC77-D64313082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4589" y="1762925"/>
                <a:ext cx="9905999" cy="3541714"/>
              </a:xfrm>
              <a:blipFill>
                <a:blip r:embed="rId2"/>
                <a:stretch>
                  <a:fillRect l="-923" t="-1549" b="-2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22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CAC2-9B14-44F2-B512-58A7B596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09559" cy="1478570"/>
          </a:xfrm>
        </p:spPr>
        <p:txBody>
          <a:bodyPr/>
          <a:lstStyle/>
          <a:p>
            <a:r>
              <a:rPr lang="en-US" dirty="0"/>
              <a:t>Background Research – Spectrum subtraction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E58F7-D952-46C7-BC63-86759FA3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14" y="1794164"/>
            <a:ext cx="5143500" cy="426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F32797-0219-46B4-9BC2-325CF512DECA}"/>
                  </a:ext>
                </a:extLst>
              </p:cNvPr>
              <p:cNvSpPr txBox="1"/>
              <p:nvPr/>
            </p:nvSpPr>
            <p:spPr>
              <a:xfrm>
                <a:off x="6283354" y="1794164"/>
                <a:ext cx="5035232" cy="182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Half-wave Rectification:</a:t>
                </a:r>
              </a:p>
              <a:p>
                <a:r>
                  <a:rPr lang="en-US" sz="2800" dirty="0"/>
                  <a:t>	 If |X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800" dirty="0"/>
                  <a:t>)| &lt;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, that frequency bin is very likely to be noise-dominated.</a:t>
                </a:r>
                <a:r>
                  <a:rPr lang="en-US" dirty="0">
                    <a:sym typeface="Wingdings" panose="05000000000000000000" pitchFamily="2" charset="2"/>
                  </a:rPr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F32797-0219-46B4-9BC2-325CF512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354" y="1794164"/>
                <a:ext cx="5035232" cy="1829796"/>
              </a:xfrm>
              <a:prstGeom prst="rect">
                <a:avLst/>
              </a:prstGeom>
              <a:blipFill>
                <a:blip r:embed="rId3"/>
                <a:stretch>
                  <a:fillRect l="-2542" t="-3333" r="-24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6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B285-DBE8-4E0C-BA02-9373FF05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468950" cy="1478570"/>
          </a:xfrm>
        </p:spPr>
        <p:txBody>
          <a:bodyPr/>
          <a:lstStyle/>
          <a:p>
            <a:r>
              <a:rPr lang="en-US" dirty="0"/>
              <a:t>Background Research – Spectrum subtraction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295276-BBDD-4499-8A3D-D23A46C82A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Residual Noise Reduction</a:t>
                </a:r>
              </a:p>
              <a:p>
                <a:pPr lvl="1"/>
                <a:r>
                  <a:rPr lang="en-US" sz="2400" dirty="0">
                    <a:sym typeface="Wingdings" panose="05000000000000000000" pitchFamily="2" charset="2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/>
                  <a:t>| = min{</a:t>
                </a:r>
                <a:r>
                  <a:rPr lang="en-US" sz="2400" dirty="0">
                    <a:sym typeface="Wingdings" panose="05000000000000000000" pitchFamily="2" charset="2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/>
                  <a:t>| i = i-1, i, i+1}, for </a:t>
                </a:r>
                <a:r>
                  <a:rPr lang="en-US" sz="2400" dirty="0">
                    <a:sym typeface="Wingdings" panose="05000000000000000000" pitchFamily="2" charset="2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/>
                  <a:t>| &lt; max |Nr(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𝑗𝑤</m:t>
                        </m:r>
                      </m:sup>
                    </m:sSup>
                  </m:oMath>
                </a14:m>
                <a:r>
                  <a:rPr lang="en-US" sz="2400" dirty="0"/>
                  <a:t>)|</a:t>
                </a:r>
              </a:p>
              <a:p>
                <a:pPr lvl="1"/>
                <a:r>
                  <a:rPr lang="en-US" sz="2400" dirty="0"/>
                  <a:t>Where Nr = N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(noise residual)</a:t>
                </a:r>
              </a:p>
              <a:p>
                <a:r>
                  <a:rPr lang="en-US" dirty="0"/>
                  <a:t>Additional Signal Attenuation during Nonspeech Activity</a:t>
                </a:r>
              </a:p>
              <a:p>
                <a:pPr lvl="1"/>
                <a:r>
                  <a:rPr lang="en-US" sz="2400" dirty="0"/>
                  <a:t>The output is set to an attenuated version of the input</a:t>
                </a:r>
              </a:p>
              <a:p>
                <a:r>
                  <a:rPr lang="en-US" dirty="0"/>
                  <a:t>Need some time to collect statistics about the noise spectrum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295276-BBDD-4499-8A3D-D23A46C82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59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23E-326C-475B-8420-A150CC81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Research - Wiener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25975-2A2D-4F31-9B97-2CBB18FF7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Noisy Signal: </a:t>
                </a:r>
                <a:r>
                  <a:rPr lang="en-US" b="1" dirty="0"/>
                  <a:t>y</a:t>
                </a:r>
                <a:r>
                  <a:rPr lang="en-US" dirty="0"/>
                  <a:t>, Clean Signal: </a:t>
                </a:r>
                <a:r>
                  <a:rPr lang="en-US" b="1" dirty="0"/>
                  <a:t>x</a:t>
                </a:r>
                <a:r>
                  <a:rPr lang="en-US" dirty="0"/>
                  <a:t>, Filter: </a:t>
                </a:r>
                <a:r>
                  <a:rPr lang="en-US" b="1" dirty="0"/>
                  <a:t>h</a:t>
                </a:r>
              </a:p>
              <a:p>
                <a:r>
                  <a:rPr lang="en-US" dirty="0"/>
                  <a:t>Output of the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𝒉𝒂𝒕</m:t>
                        </m:r>
                      </m:sub>
                    </m:sSub>
                  </m:oMath>
                </a14:m>
                <a:r>
                  <a:rPr lang="en-US" dirty="0"/>
                  <a:t> = convolution of </a:t>
                </a:r>
                <a:r>
                  <a:rPr lang="en-US" b="1" dirty="0"/>
                  <a:t>y </a:t>
                </a:r>
                <a:r>
                  <a:rPr lang="en-US" dirty="0"/>
                  <a:t>and </a:t>
                </a:r>
                <a:r>
                  <a:rPr lang="en-US" b="1" dirty="0"/>
                  <a:t>h</a:t>
                </a:r>
                <a:endParaRPr lang="en-US" dirty="0"/>
              </a:p>
              <a:p>
                <a:r>
                  <a:rPr lang="en-US" dirty="0"/>
                  <a:t>Minimize the mean squared error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𝒉𝒂𝒕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dirty="0"/>
                  <a:t>Transform to frequency domain: H(f)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𝒀𝒀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𝑿𝒀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cross power spectrum of </a:t>
                </a:r>
                <a:r>
                  <a:rPr lang="en-US" b="1" dirty="0"/>
                  <a:t>x </a:t>
                </a:r>
                <a:r>
                  <a:rPr lang="en-US" dirty="0"/>
                  <a:t>and </a:t>
                </a:r>
                <a:r>
                  <a:rPr lang="en-US" b="1" dirty="0"/>
                  <a:t>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power spectrum of </a:t>
                </a:r>
                <a:r>
                  <a:rPr lang="en-US" b="1" dirty="0"/>
                  <a:t>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25975-2A2D-4F31-9B97-2CBB18FF7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2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581E-61D8-43D4-B9E6-724AB755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Research - Wiener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20D9-C90D-4C96-9E6D-ADB4E73E1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Noise is uncorrelated to speech signals</a:t>
                </a:r>
              </a:p>
              <a:p>
                <a:r>
                  <a:rPr lang="en-US" dirty="0"/>
                  <a:t>Simplified as H(f)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𝑿𝑿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𝑵𝑵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𝑵𝑵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noise power spectrum</a:t>
                </a:r>
              </a:p>
              <a:p>
                <a:r>
                  <a:rPr lang="en-US" dirty="0"/>
                  <a:t>Human voices have similar power spectrums</a:t>
                </a:r>
              </a:p>
              <a:p>
                <a:r>
                  <a:rPr lang="en-US" dirty="0"/>
                  <a:t>Use several trails to pretrain filters for a specific type of noise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20D9-C90D-4C96-9E6D-ADB4E73E1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76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56CA-10F5-4955-9379-0AD6B25B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– Spectrum subtraction</a:t>
            </a:r>
          </a:p>
        </p:txBody>
      </p:sp>
      <p:pic>
        <p:nvPicPr>
          <p:cNvPr id="1026" name="Picture 2" descr="https://lh6.googleusercontent.com/DratwB9bO4OT_r8k3g76bRucTlFM6N6xq-uAiwSOEmT1_31j8I9RxMRQTTy7lJsM2rk-BChMoR69KRiYX8P-ffbT7m5BwO2-iFYHlpAoFrMBTJSrEwDzMk3L617EwE9S1UtVTk7_">
            <a:extLst>
              <a:ext uri="{FF2B5EF4-FFF2-40B4-BE49-F238E27FC236}">
                <a16:creationId xmlns:a16="http://schemas.microsoft.com/office/drawing/2014/main" id="{BE8A7202-C7B0-462F-B1EA-A1BE4F00B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69" y="1651869"/>
            <a:ext cx="2178749" cy="49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00262-5CD6-4EA1-8B5C-394757695476}"/>
              </a:ext>
            </a:extLst>
          </p:cNvPr>
          <p:cNvSpPr txBox="1"/>
          <p:nvPr/>
        </p:nvSpPr>
        <p:spPr>
          <a:xfrm>
            <a:off x="3702029" y="1651869"/>
            <a:ext cx="71756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Implementation of Boll’s algorithm and its modification on Android tablet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Several things to consider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Real-time noise suppression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50% overlap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Buffer to store previous data frames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/>
              <a:t>Need to introduce a delay of one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Runtime limitation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66E4-6CFE-4A16-B331-E68B36BE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– Spectrum subtraction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73646-B07E-46A4-8797-8F6EF172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644938"/>
            <a:ext cx="5250151" cy="4519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05690-A173-4D42-A54C-F0D7F2783DAD}"/>
              </a:ext>
            </a:extLst>
          </p:cNvPr>
          <p:cNvSpPr txBox="1"/>
          <p:nvPr/>
        </p:nvSpPr>
        <p:spPr>
          <a:xfrm>
            <a:off x="6687127" y="1644938"/>
            <a:ext cx="4360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50%-Overlapping Frames: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data samples are used in two consecutive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for one-frame delay and buffering</a:t>
            </a:r>
          </a:p>
        </p:txBody>
      </p:sp>
    </p:spTree>
    <p:extLst>
      <p:ext uri="{BB962C8B-B14F-4D97-AF65-F5344CB8AC3E}">
        <p14:creationId xmlns:p14="http://schemas.microsoft.com/office/powerpoint/2010/main" val="889924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146</TotalTime>
  <Words>870</Words>
  <Application>Microsoft Office PowerPoint</Application>
  <PresentationFormat>Widescreen</PresentationFormat>
  <Paragraphs>105</Paragraphs>
  <Slides>18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宋体</vt:lpstr>
      <vt:lpstr>Arial</vt:lpstr>
      <vt:lpstr>Cambria Math</vt:lpstr>
      <vt:lpstr>Trebuchet MS</vt:lpstr>
      <vt:lpstr>Tw Cen MT</vt:lpstr>
      <vt:lpstr>Wingdings</vt:lpstr>
      <vt:lpstr>Circuit</vt:lpstr>
      <vt:lpstr>Suppression of Acoustic Noise in Speech</vt:lpstr>
      <vt:lpstr>Introduction</vt:lpstr>
      <vt:lpstr>Background Research – Spectrum subtraction</vt:lpstr>
      <vt:lpstr>Background Research – Spectrum subtraction</vt:lpstr>
      <vt:lpstr>Background Research – Spectrum subtraction</vt:lpstr>
      <vt:lpstr>Background Research - Wiener Filter</vt:lpstr>
      <vt:lpstr>Background Research - Wiener Filter</vt:lpstr>
      <vt:lpstr>System Design – Spectrum subtraction</vt:lpstr>
      <vt:lpstr>System Design – Spectrum subtraction</vt:lpstr>
      <vt:lpstr>System Design - Wiener Filter</vt:lpstr>
      <vt:lpstr>System Design - Wiener Filter</vt:lpstr>
      <vt:lpstr>System Design – User interface</vt:lpstr>
      <vt:lpstr>Milestones + TEST Verification</vt:lpstr>
      <vt:lpstr>Milestones + TEST Verification</vt:lpstr>
      <vt:lpstr>Milestones + TEST Verification</vt:lpstr>
      <vt:lpstr>Milestones + TEST Verification</vt:lpstr>
      <vt:lpstr>Assigned Project 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Suppression of Acoustic Noise in Speech</dc:title>
  <dc:creator>Katherine Yun</dc:creator>
  <cp:lastModifiedBy>Katherine Yun</cp:lastModifiedBy>
  <cp:revision>18</cp:revision>
  <dcterms:created xsi:type="dcterms:W3CDTF">2019-03-23T20:49:18Z</dcterms:created>
  <dcterms:modified xsi:type="dcterms:W3CDTF">2019-03-27T17:54:50Z</dcterms:modified>
</cp:coreProperties>
</file>