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73" d="100"/>
          <a:sy n="73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ED62-8ED6-49F4-9D57-42D8FBF294E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8CD3-EC76-40CC-93DD-0970ECBE5E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Georgia" pitchFamily="18" charset="0"/>
              </a:rPr>
              <a:t>Wake Panel Method </a:t>
            </a:r>
            <a:endParaRPr lang="en-US" sz="5400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0600"/>
            <a:ext cx="7467600" cy="1524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Kat Hernandez </a:t>
            </a:r>
          </a:p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May 1, 2014</a:t>
            </a:r>
          </a:p>
          <a:p>
            <a:pPr algn="r"/>
            <a:r>
              <a:rPr lang="en-US" b="1" dirty="0" smtClean="0">
                <a:solidFill>
                  <a:schemeClr val="tx2"/>
                </a:solidFill>
                <a:latin typeface="Cambria" pitchFamily="18" charset="0"/>
              </a:rPr>
              <a:t>MAE 6226 Final Project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Enforcing the </a:t>
            </a:r>
            <a:r>
              <a:rPr lang="en-US" b="1" dirty="0" err="1" smtClean="0">
                <a:latin typeface="Georgia" pitchFamily="18" charset="0"/>
              </a:rPr>
              <a:t>Kutta</a:t>
            </a:r>
            <a:r>
              <a:rPr lang="en-US" b="1" dirty="0" smtClean="0">
                <a:latin typeface="Georgia" pitchFamily="18" charset="0"/>
              </a:rPr>
              <a:t> Condition with a wake panel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Need zero circulation at the stagnation point 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 descr="EnforcingK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596" y="2438400"/>
            <a:ext cx="9033404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(Source: Katz 2001)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5105400"/>
            <a:ext cx="1600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Building the linear system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Doublet Matrix, A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[N+1] x [N+1]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RHS, 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Free stream conditions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Unknown 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 strength of doublets 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4" name="Picture 3" descr="Matrix_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361952"/>
            <a:ext cx="7315200" cy="2301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Solving linear system &amp; plotting stream lines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</a:t>
            </a:r>
            <a:r>
              <a:rPr lang="en-US" dirty="0" err="1" smtClean="0"/>
              <a:t>linalg.solve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Plot stream lines by </a:t>
            </a:r>
            <a:r>
              <a:rPr lang="en-US" dirty="0" err="1" smtClean="0"/>
              <a:t>obtaing</a:t>
            </a:r>
            <a:r>
              <a:rPr lang="en-US" dirty="0" smtClean="0"/>
              <a:t> </a:t>
            </a:r>
            <a:r>
              <a:rPr lang="en-US" dirty="0" err="1" smtClean="0"/>
              <a:t>u,v</a:t>
            </a:r>
            <a:r>
              <a:rPr lang="en-US" dirty="0" smtClean="0"/>
              <a:t> velocity components as done in lesson 11 challenge task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Results 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4" name="Picture 3" descr="alpha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497222" cy="2172003"/>
          </a:xfrm>
          <a:prstGeom prst="rect">
            <a:avLst/>
          </a:prstGeom>
        </p:spPr>
      </p:pic>
      <p:pic>
        <p:nvPicPr>
          <p:cNvPr id="5" name="Picture 4" descr="alpha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91000"/>
            <a:ext cx="7620000" cy="1917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Georgia" pitchFamily="18" charset="0"/>
              </a:rPr>
              <a:t>Thank You!</a:t>
            </a:r>
            <a:endParaRPr lang="en-US" sz="54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 Techniques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mbria" pitchFamily="18" charset="0"/>
              </a:rPr>
              <a:t>Spatial wake relaxation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Cambria" pitchFamily="18" charset="0"/>
              </a:rPr>
              <a:t>Time stepping method 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eorgia" pitchFamily="18" charset="0"/>
              </a:rPr>
              <a:t>Applications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4" name="Content Placeholder 3" descr="B4Rela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2971800" cy="2302560"/>
          </a:xfrm>
        </p:spPr>
      </p:pic>
      <p:pic>
        <p:nvPicPr>
          <p:cNvPr id="5" name="Picture 4" descr="afterrela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38600"/>
            <a:ext cx="2903220" cy="2286000"/>
          </a:xfrm>
          <a:prstGeom prst="rect">
            <a:avLst/>
          </a:prstGeom>
        </p:spPr>
      </p:pic>
      <p:pic>
        <p:nvPicPr>
          <p:cNvPr id="6" name="Picture 5" descr="roterwak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2870" y="1905000"/>
            <a:ext cx="373113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Rotor Wake (</a:t>
            </a:r>
            <a:r>
              <a:rPr lang="en-US" dirty="0" err="1" smtClean="0">
                <a:latin typeface="Cambria" pitchFamily="18" charset="0"/>
              </a:rPr>
              <a:t>Jianfeng</a:t>
            </a:r>
            <a:r>
              <a:rPr lang="en-US" dirty="0" smtClean="0">
                <a:latin typeface="Cambria" pitchFamily="18" charset="0"/>
              </a:rPr>
              <a:t> 2012)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52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Wake panels prior to wake relaxation (Smith 1987)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324600"/>
            <a:ext cx="371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After wake relaxation (Smith 1987)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eorgia" pitchFamily="18" charset="0"/>
              </a:rPr>
              <a:t>Wake Shapes </a:t>
            </a:r>
            <a:endParaRPr lang="en-US" sz="4800" b="1" dirty="0">
              <a:latin typeface="Georgia" pitchFamily="18" charset="0"/>
            </a:endParaRPr>
          </a:p>
        </p:txBody>
      </p:sp>
      <p:pic>
        <p:nvPicPr>
          <p:cNvPr id="4" name="Content Placeholder 3" descr="DW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721772" cy="3999879"/>
          </a:xfrm>
        </p:spPr>
      </p:pic>
      <p:sp>
        <p:nvSpPr>
          <p:cNvPr id="5" name="TextBox 4"/>
          <p:cNvSpPr txBox="1"/>
          <p:nvPr/>
        </p:nvSpPr>
        <p:spPr>
          <a:xfrm>
            <a:off x="32766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(Source: </a:t>
            </a:r>
            <a:r>
              <a:rPr lang="en-US" dirty="0" err="1" smtClean="0">
                <a:latin typeface="Cambria" pitchFamily="18" charset="0"/>
              </a:rPr>
              <a:t>Bramesfield</a:t>
            </a:r>
            <a:r>
              <a:rPr lang="en-US" dirty="0" smtClean="0">
                <a:latin typeface="Cambria" pitchFamily="18" charset="0"/>
              </a:rPr>
              <a:t> 2006)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eorgia" pitchFamily="18" charset="0"/>
              </a:rPr>
              <a:t>Wake Shapes cont..</a:t>
            </a:r>
            <a:endParaRPr lang="en-US" sz="4800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A: Higher accuracy further downstream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B: Higher accuracy closer to the trailing edge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Wake C: Calculation of induced drag becomes</a:t>
            </a:r>
            <a:r>
              <a:rPr lang="en-US" dirty="0" smtClean="0">
                <a:latin typeface="Cambria" pitchFamily="18" charset="0"/>
                <a:sym typeface="Wingdings" pitchFamily="2" charset="2"/>
              </a:rPr>
              <a:t> more complicated and conservation of momentum is not always enforced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eorgia" pitchFamily="18" charset="0"/>
              </a:rPr>
              <a:t>Discretize</a:t>
            </a:r>
            <a:r>
              <a:rPr lang="en-US" b="1" dirty="0" smtClean="0">
                <a:latin typeface="Georgia" pitchFamily="18" charset="0"/>
              </a:rPr>
              <a:t> Geometry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Add wake panel to the </a:t>
            </a:r>
            <a:r>
              <a:rPr lang="en-US" sz="3600" dirty="0" err="1" smtClean="0">
                <a:latin typeface="Cambria" pitchFamily="18" charset="0"/>
              </a:rPr>
              <a:t>definePanels</a:t>
            </a:r>
            <a:r>
              <a:rPr lang="en-US" sz="3600" dirty="0" smtClean="0">
                <a:latin typeface="Cambria" pitchFamily="18" charset="0"/>
              </a:rPr>
              <a:t> function from lesson 11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  <a:p>
            <a:pPr marL="514350" indent="-514350">
              <a:buFont typeface="Wingdings" pitchFamily="2" charset="2"/>
              <a:buChar char="§"/>
            </a:pPr>
            <a:endParaRPr lang="en-US" dirty="0" smtClean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  <a:p>
            <a:pPr marL="514350" indent="-51435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0"/>
            <a:ext cx="8248168" cy="1600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Flow Tangency Boundary Condition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err="1" smtClean="0">
                <a:latin typeface="Cambria" pitchFamily="18" charset="0"/>
              </a:rPr>
              <a:t>Neumman</a:t>
            </a:r>
            <a:r>
              <a:rPr lang="en-US" sz="3600" dirty="0" smtClean="0">
                <a:latin typeface="Cambria" pitchFamily="18" charset="0"/>
              </a:rPr>
              <a:t> boundary condition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Where</a:t>
            </a:r>
            <a:r>
              <a:rPr lang="en-US" dirty="0" smtClean="0">
                <a:latin typeface="Cambria" pitchFamily="18" charset="0"/>
              </a:rPr>
              <a:t>, 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Cambria" pitchFamily="18" charset="0"/>
              </a:rPr>
              <a:t>Type of panels used: Doublet Panels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" name="Picture 3" descr="ft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5456179" cy="1514527"/>
          </a:xfrm>
          <a:prstGeom prst="rect">
            <a:avLst/>
          </a:prstGeom>
        </p:spPr>
      </p:pic>
      <p:pic>
        <p:nvPicPr>
          <p:cNvPr id="5" name="Picture 4" descr="eq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267200"/>
            <a:ext cx="6705600" cy="807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Doublet Potential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4" name="Content Placeholder 3" descr="eq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19400"/>
            <a:ext cx="8839200" cy="1237756"/>
          </a:xfrm>
        </p:spPr>
      </p:pic>
      <p:pic>
        <p:nvPicPr>
          <p:cNvPr id="5" name="Picture 4" descr="eq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906" y="5029200"/>
            <a:ext cx="8945094" cy="1114517"/>
          </a:xfrm>
          <a:prstGeom prst="rect">
            <a:avLst/>
          </a:prstGeom>
        </p:spPr>
      </p:pic>
      <p:pic>
        <p:nvPicPr>
          <p:cNvPr id="6" name="Picture 5" descr="eq 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676400"/>
            <a:ext cx="1969477" cy="609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2667000"/>
            <a:ext cx="3429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2667000"/>
            <a:ext cx="0" cy="228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24600" y="2286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4114800"/>
            <a:ext cx="419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62400" y="37338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53400" y="38100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4114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8600" y="4876800"/>
            <a:ext cx="87630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Enforcing the </a:t>
            </a:r>
            <a:r>
              <a:rPr lang="en-US" b="1" dirty="0" err="1" smtClean="0">
                <a:latin typeface="Georgia" pitchFamily="18" charset="0"/>
              </a:rPr>
              <a:t>Kutta</a:t>
            </a:r>
            <a:r>
              <a:rPr lang="en-US" b="1" dirty="0" smtClean="0">
                <a:latin typeface="Georgia" pitchFamily="18" charset="0"/>
              </a:rPr>
              <a:t> Condition with a wake panel 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5" name="Picture 4" descr="potentialju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382641" cy="4944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207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Wake Panel Method </vt:lpstr>
      <vt:lpstr>Different Techniques </vt:lpstr>
      <vt:lpstr>Applications</vt:lpstr>
      <vt:lpstr>Wake Shapes </vt:lpstr>
      <vt:lpstr>Wake Shapes cont..</vt:lpstr>
      <vt:lpstr>Discretize Geometry</vt:lpstr>
      <vt:lpstr>Flow Tangency Boundary Condition</vt:lpstr>
      <vt:lpstr>Doublet Potential</vt:lpstr>
      <vt:lpstr>Enforcing the Kutta Condition with a wake panel </vt:lpstr>
      <vt:lpstr>Enforcing the Kutta Condition with a wake panel cont..</vt:lpstr>
      <vt:lpstr>Building the linear system </vt:lpstr>
      <vt:lpstr>Solving linear system &amp; plotting stream lines </vt:lpstr>
      <vt:lpstr>Results </vt:lpstr>
      <vt:lpstr>Thank You!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Panel Method</dc:title>
  <dc:creator>Kat</dc:creator>
  <cp:lastModifiedBy>Kat</cp:lastModifiedBy>
  <cp:revision>6</cp:revision>
  <dcterms:created xsi:type="dcterms:W3CDTF">2014-05-01T04:59:45Z</dcterms:created>
  <dcterms:modified xsi:type="dcterms:W3CDTF">2014-05-01T16:51:06Z</dcterms:modified>
</cp:coreProperties>
</file>