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1" autoAdjust="0"/>
    <p:restoredTop sz="94660"/>
  </p:normalViewPr>
  <p:slideViewPr>
    <p:cSldViewPr>
      <p:cViewPr varScale="1">
        <p:scale>
          <a:sx n="73" d="100"/>
          <a:sy n="73" d="100"/>
        </p:scale>
        <p:origin x="-10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ED62-8ED6-49F4-9D57-42D8FBF294E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8CD3-EC76-40CC-93DD-0970ECBE5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ED62-8ED6-49F4-9D57-42D8FBF294E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8CD3-EC76-40CC-93DD-0970ECBE5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ED62-8ED6-49F4-9D57-42D8FBF294E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8CD3-EC76-40CC-93DD-0970ECBE5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ED62-8ED6-49F4-9D57-42D8FBF294E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8CD3-EC76-40CC-93DD-0970ECBE5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ED62-8ED6-49F4-9D57-42D8FBF294E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8CD3-EC76-40CC-93DD-0970ECBE5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ED62-8ED6-49F4-9D57-42D8FBF294E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8CD3-EC76-40CC-93DD-0970ECBE5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ED62-8ED6-49F4-9D57-42D8FBF294E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8CD3-EC76-40CC-93DD-0970ECBE5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ED62-8ED6-49F4-9D57-42D8FBF294E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8CD3-EC76-40CC-93DD-0970ECBE5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ED62-8ED6-49F4-9D57-42D8FBF294E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8CD3-EC76-40CC-93DD-0970ECBE5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ED62-8ED6-49F4-9D57-42D8FBF294E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8CD3-EC76-40CC-93DD-0970ECBE5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ED62-8ED6-49F4-9D57-42D8FBF294E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8CD3-EC76-40CC-93DD-0970ECBE5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9ED62-8ED6-49F4-9D57-42D8FBF294E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38CD3-EC76-40CC-93DD-0970ECBE5E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Georgia" pitchFamily="18" charset="0"/>
              </a:rPr>
              <a:t>Wake Panel Method </a:t>
            </a:r>
            <a:endParaRPr lang="en-US" sz="5400" b="1" dirty="0"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00600"/>
            <a:ext cx="7467600" cy="15240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b="1" dirty="0" smtClean="0">
                <a:solidFill>
                  <a:schemeClr val="tx2"/>
                </a:solidFill>
                <a:latin typeface="Cambria" pitchFamily="18" charset="0"/>
              </a:rPr>
              <a:t>Kat Hernandez </a:t>
            </a:r>
          </a:p>
          <a:p>
            <a:pPr algn="r"/>
            <a:r>
              <a:rPr lang="en-US" b="1" dirty="0" smtClean="0">
                <a:solidFill>
                  <a:schemeClr val="tx2"/>
                </a:solidFill>
                <a:latin typeface="Cambria" pitchFamily="18" charset="0"/>
              </a:rPr>
              <a:t>May 1, 2014</a:t>
            </a:r>
          </a:p>
          <a:p>
            <a:pPr algn="r"/>
            <a:r>
              <a:rPr lang="en-US" b="1" dirty="0" smtClean="0">
                <a:solidFill>
                  <a:schemeClr val="tx2"/>
                </a:solidFill>
                <a:latin typeface="Cambria" pitchFamily="18" charset="0"/>
              </a:rPr>
              <a:t>MAE 6226 Final Project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itchFamily="18" charset="0"/>
              </a:rPr>
              <a:t>Different Techniques 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ambria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latin typeface="Cambria" pitchFamily="18" charset="0"/>
              </a:rPr>
              <a:t>Spatial wake relaxation 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 smtClean="0">
              <a:latin typeface="Cambria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latin typeface="Cambria" pitchFamily="18" charset="0"/>
              </a:rPr>
              <a:t>Time stepping method </a:t>
            </a:r>
            <a:endParaRPr lang="en-US" sz="36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Georgia" pitchFamily="18" charset="0"/>
              </a:rPr>
              <a:t>Applications</a:t>
            </a:r>
            <a:endParaRPr lang="en-US" b="1" dirty="0">
              <a:latin typeface="Georgia" pitchFamily="18" charset="0"/>
            </a:endParaRPr>
          </a:p>
        </p:txBody>
      </p:sp>
      <p:pic>
        <p:nvPicPr>
          <p:cNvPr id="4" name="Content Placeholder 3" descr="B4Rela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295400"/>
            <a:ext cx="2971800" cy="2302560"/>
          </a:xfrm>
        </p:spPr>
      </p:pic>
      <p:pic>
        <p:nvPicPr>
          <p:cNvPr id="5" name="Picture 4" descr="afterrela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4038600"/>
            <a:ext cx="2903220" cy="2286000"/>
          </a:xfrm>
          <a:prstGeom prst="rect">
            <a:avLst/>
          </a:prstGeom>
        </p:spPr>
      </p:pic>
      <p:pic>
        <p:nvPicPr>
          <p:cNvPr id="6" name="Picture 5" descr="roterwak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12870" y="1905000"/>
            <a:ext cx="3731130" cy="3429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1200" y="5334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Rotor Wake (</a:t>
            </a:r>
            <a:r>
              <a:rPr lang="en-US" dirty="0" err="1" smtClean="0">
                <a:latin typeface="Cambria" pitchFamily="18" charset="0"/>
              </a:rPr>
              <a:t>Jianfeng</a:t>
            </a:r>
            <a:r>
              <a:rPr lang="en-US" dirty="0" smtClean="0">
                <a:latin typeface="Cambria" pitchFamily="18" charset="0"/>
              </a:rPr>
              <a:t> 2012)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3581400"/>
            <a:ext cx="52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Wake panels prior to wake relaxation (Smith 1987) 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324600"/>
            <a:ext cx="371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After wake relaxation (Smith 1987) 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Georgia" pitchFamily="18" charset="0"/>
              </a:rPr>
              <a:t>Wake Shapes </a:t>
            </a:r>
            <a:endParaRPr lang="en-US" sz="4800" b="1" dirty="0">
              <a:latin typeface="Georgia" pitchFamily="18" charset="0"/>
            </a:endParaRPr>
          </a:p>
        </p:txBody>
      </p:sp>
      <p:pic>
        <p:nvPicPr>
          <p:cNvPr id="4" name="Content Placeholder 3" descr="DW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981200"/>
            <a:ext cx="7721772" cy="3999879"/>
          </a:xfrm>
        </p:spPr>
      </p:pic>
      <p:sp>
        <p:nvSpPr>
          <p:cNvPr id="5" name="TextBox 4"/>
          <p:cNvSpPr txBox="1"/>
          <p:nvPr/>
        </p:nvSpPr>
        <p:spPr>
          <a:xfrm>
            <a:off x="3276600" y="6172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(Source: </a:t>
            </a:r>
            <a:r>
              <a:rPr lang="en-US" dirty="0" err="1" smtClean="0">
                <a:latin typeface="Cambria" pitchFamily="18" charset="0"/>
              </a:rPr>
              <a:t>Bramesfield</a:t>
            </a:r>
            <a:r>
              <a:rPr lang="en-US" dirty="0" smtClean="0">
                <a:latin typeface="Cambria" pitchFamily="18" charset="0"/>
              </a:rPr>
              <a:t> 2006)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Georgia" pitchFamily="18" charset="0"/>
              </a:rPr>
              <a:t>Wake Shapes cont..</a:t>
            </a:r>
            <a:endParaRPr lang="en-US" sz="4800" b="1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mbria" pitchFamily="18" charset="0"/>
              </a:rPr>
              <a:t>Wake A: Higher accuracy further downstream 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mbria" pitchFamily="18" charset="0"/>
              </a:rPr>
              <a:t>Wake B: Higher accuracy closer to the trailing edge 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mbria" pitchFamily="18" charset="0"/>
              </a:rPr>
              <a:t>Wake C: Calculation of induced drag becomes</a:t>
            </a:r>
            <a:r>
              <a:rPr lang="en-US" dirty="0" smtClean="0">
                <a:latin typeface="Cambria" pitchFamily="18" charset="0"/>
                <a:sym typeface="Wingdings" pitchFamily="2" charset="2"/>
              </a:rPr>
              <a:t> more complicated and conservation of momentum is not always enforced 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Georgia" pitchFamily="18" charset="0"/>
              </a:rPr>
              <a:t>Discretize</a:t>
            </a:r>
            <a:r>
              <a:rPr lang="en-US" b="1" dirty="0" smtClean="0">
                <a:latin typeface="Georgia" pitchFamily="18" charset="0"/>
              </a:rPr>
              <a:t> Geometry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pPr marL="514350" indent="-514350">
              <a:buFont typeface="Wingdings" pitchFamily="2" charset="2"/>
              <a:buChar char="§"/>
            </a:pPr>
            <a:r>
              <a:rPr lang="en-US" sz="3600" dirty="0" smtClean="0">
                <a:latin typeface="Cambria" pitchFamily="18" charset="0"/>
              </a:rPr>
              <a:t>Add wake panel to the </a:t>
            </a:r>
            <a:r>
              <a:rPr lang="en-US" sz="3600" dirty="0" err="1" smtClean="0">
                <a:latin typeface="Cambria" pitchFamily="18" charset="0"/>
              </a:rPr>
              <a:t>definePanels</a:t>
            </a:r>
            <a:r>
              <a:rPr lang="en-US" sz="3600" dirty="0" smtClean="0">
                <a:latin typeface="Cambria" pitchFamily="18" charset="0"/>
              </a:rPr>
              <a:t> function from lesson 11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Wingdings" pitchFamily="2" charset="2"/>
              <a:buChar char="§"/>
            </a:pPr>
            <a:endParaRPr lang="en-US" dirty="0"/>
          </a:p>
          <a:p>
            <a:pPr marL="514350" indent="-514350">
              <a:buFont typeface="Wingdings" pitchFamily="2" charset="2"/>
              <a:buChar char="§"/>
            </a:pPr>
            <a:endParaRPr lang="en-US" dirty="0" smtClean="0"/>
          </a:p>
          <a:p>
            <a:pPr marL="514350" indent="-514350">
              <a:buFont typeface="Wingdings" pitchFamily="2" charset="2"/>
              <a:buChar char="§"/>
            </a:pPr>
            <a:endParaRPr lang="en-US" dirty="0"/>
          </a:p>
          <a:p>
            <a:pPr marL="514350" indent="-514350"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8" name="Picture 7" descr="Pict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429000"/>
            <a:ext cx="8248168" cy="16003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Georgia" pitchFamily="18" charset="0"/>
              </a:rPr>
              <a:t>Flow Tangency Boundary Condition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sz="3600" dirty="0" smtClean="0"/>
          </a:p>
          <a:p>
            <a:pPr>
              <a:buFont typeface="Wingdings" pitchFamily="2" charset="2"/>
              <a:buChar char="§"/>
            </a:pPr>
            <a:r>
              <a:rPr lang="en-US" sz="3600" dirty="0" err="1" smtClean="0">
                <a:latin typeface="Cambria" pitchFamily="18" charset="0"/>
              </a:rPr>
              <a:t>Neumman</a:t>
            </a:r>
            <a:r>
              <a:rPr lang="en-US" sz="3600" dirty="0" smtClean="0">
                <a:latin typeface="Cambria" pitchFamily="18" charset="0"/>
              </a:rPr>
              <a:t> boundary condition 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sz="3600" dirty="0" smtClean="0">
                <a:latin typeface="Cambria" pitchFamily="18" charset="0"/>
              </a:rPr>
              <a:t>Where</a:t>
            </a:r>
            <a:r>
              <a:rPr lang="en-US" dirty="0" smtClean="0">
                <a:latin typeface="Cambria" pitchFamily="18" charset="0"/>
              </a:rPr>
              <a:t>, </a:t>
            </a:r>
          </a:p>
          <a:p>
            <a:pPr>
              <a:buFont typeface="Wingdings" pitchFamily="2" charset="2"/>
              <a:buChar char="§"/>
            </a:pPr>
            <a:endParaRPr lang="en-US" sz="3600" dirty="0"/>
          </a:p>
          <a:p>
            <a:pPr>
              <a:buFont typeface="Wingdings" pitchFamily="2" charset="2"/>
              <a:buChar char="§"/>
            </a:pPr>
            <a:r>
              <a:rPr lang="en-US" sz="3600" dirty="0" smtClean="0">
                <a:latin typeface="Cambria" pitchFamily="18" charset="0"/>
              </a:rPr>
              <a:t>Type of panels used: Doublet Panels 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4" name="Picture 3" descr="ftb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676400"/>
            <a:ext cx="5456179" cy="1514527"/>
          </a:xfrm>
          <a:prstGeom prst="rect">
            <a:avLst/>
          </a:prstGeom>
        </p:spPr>
      </p:pic>
      <p:pic>
        <p:nvPicPr>
          <p:cNvPr id="5" name="Picture 4" descr="eq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4267200"/>
            <a:ext cx="6705600" cy="8079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itchFamily="18" charset="0"/>
              </a:rPr>
              <a:t>Doublet Potential</a:t>
            </a:r>
            <a:endParaRPr lang="en-US" b="1" dirty="0">
              <a:latin typeface="Georgia" pitchFamily="18" charset="0"/>
            </a:endParaRPr>
          </a:p>
        </p:txBody>
      </p:sp>
      <p:pic>
        <p:nvPicPr>
          <p:cNvPr id="4" name="Content Placeholder 3" descr="eq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819400"/>
            <a:ext cx="8839200" cy="1237756"/>
          </a:xfrm>
        </p:spPr>
      </p:pic>
      <p:pic>
        <p:nvPicPr>
          <p:cNvPr id="5" name="Picture 4" descr="eq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906" y="5029200"/>
            <a:ext cx="8945094" cy="1114517"/>
          </a:xfrm>
          <a:prstGeom prst="rect">
            <a:avLst/>
          </a:prstGeom>
        </p:spPr>
      </p:pic>
      <p:pic>
        <p:nvPicPr>
          <p:cNvPr id="6" name="Picture 5" descr="eq 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0" y="1676400"/>
            <a:ext cx="1969477" cy="609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572000" y="2667000"/>
            <a:ext cx="3429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0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01000" y="2667000"/>
            <a:ext cx="0" cy="228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24600" y="2286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62400" y="4114800"/>
            <a:ext cx="4191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962400" y="3733800"/>
            <a:ext cx="0" cy="381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153400" y="3810000"/>
            <a:ext cx="0" cy="304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43600" y="4114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28600" y="4876800"/>
            <a:ext cx="8763000" cy="1371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122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Wake Panel Method </vt:lpstr>
      <vt:lpstr>Different Techniques </vt:lpstr>
      <vt:lpstr>Applications</vt:lpstr>
      <vt:lpstr>Wake Shapes </vt:lpstr>
      <vt:lpstr>Wake Shapes cont..</vt:lpstr>
      <vt:lpstr>Discretize Geometry</vt:lpstr>
      <vt:lpstr>Flow Tangency Boundary Condition</vt:lpstr>
      <vt:lpstr>Doublet Potential</vt:lpstr>
      <vt:lpstr>Slide 9</vt:lpstr>
    </vt:vector>
  </TitlesOfParts>
  <Company>N/A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Wake Panel Method</dc:title>
  <dc:creator>Kat</dc:creator>
  <cp:lastModifiedBy>Kat</cp:lastModifiedBy>
  <cp:revision>4</cp:revision>
  <dcterms:created xsi:type="dcterms:W3CDTF">2014-05-01T04:59:45Z</dcterms:created>
  <dcterms:modified xsi:type="dcterms:W3CDTF">2014-05-01T15:31:42Z</dcterms:modified>
</cp:coreProperties>
</file>