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83c1267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83c1267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83c1267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83c1267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 problems 1-3</a:t>
            </a:r>
            <a:endParaRPr/>
          </a:p>
          <a:p>
            <a:pPr indent="0" lvl="0" marL="0" rtl="0" algn="l">
              <a:spcBef>
                <a:spcPts val="0"/>
              </a:spcBef>
              <a:spcAft>
                <a:spcPts val="0"/>
              </a:spcAft>
              <a:buNone/>
            </a:pPr>
            <a:r>
              <a:rPr lang="en"/>
              <a:t>Mya: problems 4-6</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b85354d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b85354d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c83c126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c83c126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c83c126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83c126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b85354dd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b85354d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Katie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c83c1267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c83c1267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b85354dd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85354dd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c83c1267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c83c1267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c83c1267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83c1267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9FC5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33450"/>
            <a:ext cx="8520600" cy="253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How Do Weather Conditions Influence Traffic Flow in A</a:t>
            </a:r>
            <a:r>
              <a:rPr b="1" baseline="30000" lang="en">
                <a:latin typeface="Lato"/>
                <a:ea typeface="Lato"/>
                <a:cs typeface="Lato"/>
                <a:sym typeface="Lato"/>
              </a:rPr>
              <a:t>2</a:t>
            </a:r>
            <a:r>
              <a:rPr b="1" lang="en">
                <a:latin typeface="Lato"/>
                <a:ea typeface="Lato"/>
                <a:cs typeface="Lato"/>
                <a:sym typeface="Lato"/>
              </a:rPr>
              <a:t>?</a:t>
            </a:r>
            <a:endParaRPr b="1">
              <a:latin typeface="Lato"/>
              <a:ea typeface="Lato"/>
              <a:cs typeface="Lato"/>
              <a:sym typeface="Lato"/>
            </a:endParaRPr>
          </a:p>
        </p:txBody>
      </p:sp>
      <p:sp>
        <p:nvSpPr>
          <p:cNvPr id="55" name="Google Shape;55;p13"/>
          <p:cNvSpPr txBox="1"/>
          <p:nvPr>
            <p:ph idx="1" type="subTitle"/>
          </p:nvPr>
        </p:nvSpPr>
        <p:spPr>
          <a:xfrm>
            <a:off x="311700" y="33484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Katie Forrest &amp; Mya Gibson</a:t>
            </a:r>
            <a:endParaRPr>
              <a:solidFill>
                <a:schemeClr val="dk1"/>
              </a:solidFill>
              <a:latin typeface="Lato"/>
              <a:ea typeface="Lato"/>
              <a:cs typeface="Lato"/>
              <a:sym typeface="Lato"/>
            </a:endParaRPr>
          </a:p>
        </p:txBody>
      </p:sp>
      <p:pic>
        <p:nvPicPr>
          <p:cNvPr id="56" name="Google Shape;56;p13"/>
          <p:cNvPicPr preferRelativeResize="0"/>
          <p:nvPr/>
        </p:nvPicPr>
        <p:blipFill>
          <a:blip r:embed="rId3">
            <a:alphaModFix/>
          </a:blip>
          <a:stretch>
            <a:fillRect/>
          </a:stretch>
        </p:blipFill>
        <p:spPr>
          <a:xfrm>
            <a:off x="6455225" y="3400425"/>
            <a:ext cx="2688775" cy="2588575"/>
          </a:xfrm>
          <a:prstGeom prst="rect">
            <a:avLst/>
          </a:prstGeom>
          <a:noFill/>
          <a:ln>
            <a:noFill/>
          </a:ln>
        </p:spPr>
      </p:pic>
      <p:pic>
        <p:nvPicPr>
          <p:cNvPr id="57" name="Google Shape;57;p13"/>
          <p:cNvPicPr preferRelativeResize="0"/>
          <p:nvPr/>
        </p:nvPicPr>
        <p:blipFill>
          <a:blip r:embed="rId4">
            <a:alphaModFix/>
          </a:blip>
          <a:stretch>
            <a:fillRect/>
          </a:stretch>
        </p:blipFill>
        <p:spPr>
          <a:xfrm>
            <a:off x="0" y="0"/>
            <a:ext cx="1587850" cy="1587850"/>
          </a:xfrm>
          <a:prstGeom prst="rect">
            <a:avLst/>
          </a:prstGeom>
          <a:noFill/>
          <a:ln>
            <a:noFill/>
          </a:ln>
        </p:spPr>
      </p:pic>
      <p:pic>
        <p:nvPicPr>
          <p:cNvPr id="58" name="Google Shape;58;p13"/>
          <p:cNvPicPr preferRelativeResize="0"/>
          <p:nvPr/>
        </p:nvPicPr>
        <p:blipFill rotWithShape="1">
          <a:blip r:embed="rId5">
            <a:alphaModFix/>
          </a:blip>
          <a:srcRect b="41486" l="0" r="0" t="0"/>
          <a:stretch/>
        </p:blipFill>
        <p:spPr>
          <a:xfrm>
            <a:off x="6506525" y="3951021"/>
            <a:ext cx="2586175" cy="119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01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Average Temperature vs. Average Speed Per Day (12/4/19-12/11/19)</a:t>
            </a:r>
            <a:endParaRPr b="1" sz="2000">
              <a:latin typeface="Lato"/>
              <a:ea typeface="Lato"/>
              <a:cs typeface="Lato"/>
              <a:sym typeface="Lato"/>
            </a:endParaRPr>
          </a:p>
        </p:txBody>
      </p:sp>
      <p:sp>
        <p:nvSpPr>
          <p:cNvPr id="133" name="Google Shape;133;p22"/>
          <p:cNvSpPr txBox="1"/>
          <p:nvPr>
            <p:ph idx="1" type="body"/>
          </p:nvPr>
        </p:nvSpPr>
        <p:spPr>
          <a:xfrm>
            <a:off x="358500" y="688675"/>
            <a:ext cx="8427000" cy="8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Visualization 4 (Pie Chart) showed that 75% of the time, the weather was reported to be cloudy, 12.5% rain, and the </a:t>
            </a:r>
            <a:r>
              <a:rPr lang="en" sz="1600">
                <a:solidFill>
                  <a:schemeClr val="dk1"/>
                </a:solidFill>
                <a:latin typeface="Lato"/>
                <a:ea typeface="Lato"/>
                <a:cs typeface="Lato"/>
                <a:sym typeface="Lato"/>
              </a:rPr>
              <a:t>remaining</a:t>
            </a:r>
            <a:r>
              <a:rPr lang="en" sz="1600">
                <a:solidFill>
                  <a:schemeClr val="dk1"/>
                </a:solidFill>
                <a:latin typeface="Lato"/>
                <a:ea typeface="Lato"/>
                <a:cs typeface="Lato"/>
                <a:sym typeface="Lato"/>
              </a:rPr>
              <a:t> 12.5% to be snow. </a:t>
            </a:r>
            <a:endParaRPr sz="1600">
              <a:solidFill>
                <a:schemeClr val="dk1"/>
              </a:solidFill>
              <a:latin typeface="Lato"/>
              <a:ea typeface="Lato"/>
              <a:cs typeface="Lato"/>
              <a:sym typeface="Lato"/>
            </a:endParaRPr>
          </a:p>
          <a:p>
            <a:pPr indent="0" lvl="0" marL="0" rtl="0" algn="l">
              <a:spcBef>
                <a:spcPts val="1600"/>
              </a:spcBef>
              <a:spcAft>
                <a:spcPts val="1600"/>
              </a:spcAft>
              <a:buNone/>
            </a:pPr>
            <a:r>
              <a:t/>
            </a:r>
            <a:endParaRPr sz="1600">
              <a:solidFill>
                <a:schemeClr val="dk1"/>
              </a:solidFill>
              <a:latin typeface="Lato"/>
              <a:ea typeface="Lato"/>
              <a:cs typeface="Lato"/>
              <a:sym typeface="Lato"/>
            </a:endParaRPr>
          </a:p>
        </p:txBody>
      </p:sp>
      <p:pic>
        <p:nvPicPr>
          <p:cNvPr id="134" name="Google Shape;134;p22"/>
          <p:cNvPicPr preferRelativeResize="0"/>
          <p:nvPr/>
        </p:nvPicPr>
        <p:blipFill>
          <a:blip r:embed="rId3">
            <a:alphaModFix/>
          </a:blip>
          <a:stretch>
            <a:fillRect/>
          </a:stretch>
        </p:blipFill>
        <p:spPr>
          <a:xfrm>
            <a:off x="2350963" y="1467450"/>
            <a:ext cx="4442079" cy="3578525"/>
          </a:xfrm>
          <a:prstGeom prst="rect">
            <a:avLst/>
          </a:prstGeom>
          <a:noFill/>
          <a:ln>
            <a:noFill/>
          </a:ln>
        </p:spPr>
      </p:pic>
      <p:pic>
        <p:nvPicPr>
          <p:cNvPr id="135" name="Google Shape;135;p22"/>
          <p:cNvPicPr preferRelativeResize="0"/>
          <p:nvPr/>
        </p:nvPicPr>
        <p:blipFill rotWithShape="1">
          <a:blip r:embed="rId4">
            <a:alphaModFix/>
          </a:blip>
          <a:srcRect b="58174" l="0" r="0" t="0"/>
          <a:stretch/>
        </p:blipFill>
        <p:spPr>
          <a:xfrm>
            <a:off x="311700" y="1950250"/>
            <a:ext cx="1835625" cy="767750"/>
          </a:xfrm>
          <a:prstGeom prst="rect">
            <a:avLst/>
          </a:prstGeom>
          <a:noFill/>
          <a:ln>
            <a:noFill/>
          </a:ln>
        </p:spPr>
      </p:pic>
      <p:pic>
        <p:nvPicPr>
          <p:cNvPr id="136" name="Google Shape;136;p22"/>
          <p:cNvPicPr preferRelativeResize="0"/>
          <p:nvPr/>
        </p:nvPicPr>
        <p:blipFill>
          <a:blip r:embed="rId5">
            <a:alphaModFix/>
          </a:blip>
          <a:stretch>
            <a:fillRect/>
          </a:stretch>
        </p:blipFill>
        <p:spPr>
          <a:xfrm>
            <a:off x="7252100" y="3766225"/>
            <a:ext cx="1157900" cy="115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347525"/>
            <a:ext cx="863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Problems During the Project</a:t>
            </a:r>
            <a:endParaRPr b="1">
              <a:latin typeface="Lato"/>
              <a:ea typeface="Lato"/>
              <a:cs typeface="Lato"/>
              <a:sym typeface="Lato"/>
            </a:endParaRPr>
          </a:p>
        </p:txBody>
      </p:sp>
      <p:sp>
        <p:nvSpPr>
          <p:cNvPr id="142" name="Google Shape;142;p23"/>
          <p:cNvSpPr txBox="1"/>
          <p:nvPr>
            <p:ph idx="1" type="body"/>
          </p:nvPr>
        </p:nvSpPr>
        <p:spPr>
          <a:xfrm>
            <a:off x="311700" y="1030600"/>
            <a:ext cx="4260300" cy="40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Lato"/>
                <a:ea typeface="Lato"/>
                <a:cs typeface="Lato"/>
                <a:sym typeface="Lato"/>
              </a:rPr>
              <a:t>Problem #1:</a:t>
            </a:r>
            <a:r>
              <a:rPr lang="en" sz="1300">
                <a:solidFill>
                  <a:schemeClr val="dk1"/>
                </a:solidFill>
                <a:latin typeface="Lato"/>
                <a:ea typeface="Lato"/>
                <a:cs typeface="Lato"/>
                <a:sym typeface="Lato"/>
              </a:rPr>
              <a:t> </a:t>
            </a:r>
            <a:r>
              <a:rPr lang="en" sz="1300">
                <a:solidFill>
                  <a:schemeClr val="dk1"/>
                </a:solidFill>
                <a:latin typeface="Lato"/>
                <a:ea typeface="Lato"/>
                <a:cs typeface="Lato"/>
                <a:sym typeface="Lato"/>
              </a:rPr>
              <a:t>Unable to retrieve past year’s live traffic &amp; live incident data due to API restrictions </a:t>
            </a:r>
            <a:endParaRPr sz="1300">
              <a:solidFill>
                <a:schemeClr val="dk1"/>
              </a:solidFill>
              <a:latin typeface="Lato"/>
              <a:ea typeface="Lato"/>
              <a:cs typeface="Lato"/>
              <a:sym typeface="Lato"/>
            </a:endParaRPr>
          </a:p>
          <a:p>
            <a:pPr indent="0" lvl="0" marL="0" rtl="0" algn="l">
              <a:spcBef>
                <a:spcPts val="1600"/>
              </a:spcBef>
              <a:spcAft>
                <a:spcPts val="0"/>
              </a:spcAft>
              <a:buNone/>
            </a:pPr>
            <a:r>
              <a:rPr b="1" lang="en" sz="1300">
                <a:solidFill>
                  <a:schemeClr val="dk1"/>
                </a:solidFill>
                <a:latin typeface="Lato"/>
                <a:ea typeface="Lato"/>
                <a:cs typeface="Lato"/>
                <a:sym typeface="Lato"/>
              </a:rPr>
              <a:t>Problem #2:</a:t>
            </a:r>
            <a:r>
              <a:rPr lang="en" sz="1300">
                <a:solidFill>
                  <a:schemeClr val="dk1"/>
                </a:solidFill>
                <a:latin typeface="Lato"/>
                <a:ea typeface="Lato"/>
                <a:cs typeface="Lato"/>
                <a:sym typeface="Lato"/>
              </a:rPr>
              <a:t> Converting between regular latitude longitude to World Geodectic System (1984) for bounding box.</a:t>
            </a:r>
            <a:endParaRPr sz="1300">
              <a:solidFill>
                <a:schemeClr val="dk1"/>
              </a:solidFill>
              <a:latin typeface="Lato"/>
              <a:ea typeface="Lato"/>
              <a:cs typeface="Lato"/>
              <a:sym typeface="Lato"/>
            </a:endParaRPr>
          </a:p>
          <a:p>
            <a:pPr indent="0" lvl="0" marL="0" rtl="0" algn="l">
              <a:spcBef>
                <a:spcPts val="1600"/>
              </a:spcBef>
              <a:spcAft>
                <a:spcPts val="0"/>
              </a:spcAft>
              <a:buNone/>
            </a:pPr>
            <a:r>
              <a:rPr b="1" lang="en" sz="1300">
                <a:solidFill>
                  <a:schemeClr val="dk1"/>
                </a:solidFill>
                <a:latin typeface="Lato"/>
                <a:ea typeface="Lato"/>
                <a:cs typeface="Lato"/>
                <a:sym typeface="Lato"/>
              </a:rPr>
              <a:t>Problem #3:</a:t>
            </a:r>
            <a:r>
              <a:rPr lang="en" sz="1300">
                <a:solidFill>
                  <a:schemeClr val="dk1"/>
                </a:solidFill>
                <a:latin typeface="Lato"/>
                <a:ea typeface="Lato"/>
                <a:cs typeface="Lato"/>
                <a:sym typeface="Lato"/>
              </a:rPr>
              <a:t> Collected timestamps from traffic data in human-readable time, but timestamps from weather data in unix epoch time, while recording hours + sec.</a:t>
            </a:r>
            <a:endParaRPr sz="1300">
              <a:solidFill>
                <a:schemeClr val="dk1"/>
              </a:solidFill>
              <a:latin typeface="Lato"/>
              <a:ea typeface="Lato"/>
              <a:cs typeface="Lato"/>
              <a:sym typeface="Lato"/>
            </a:endParaRPr>
          </a:p>
          <a:p>
            <a:pPr indent="0" lvl="0" marL="0" rtl="0" algn="l">
              <a:spcBef>
                <a:spcPts val="1600"/>
              </a:spcBef>
              <a:spcAft>
                <a:spcPts val="0"/>
              </a:spcAft>
              <a:buNone/>
            </a:pPr>
            <a:r>
              <a:rPr b="1" lang="en" sz="1300">
                <a:solidFill>
                  <a:schemeClr val="dk1"/>
                </a:solidFill>
                <a:latin typeface="Lato"/>
                <a:ea typeface="Lato"/>
                <a:cs typeface="Lato"/>
                <a:sym typeface="Lato"/>
              </a:rPr>
              <a:t>Problem #4:</a:t>
            </a:r>
            <a:r>
              <a:rPr lang="en" sz="1300">
                <a:solidFill>
                  <a:schemeClr val="dk1"/>
                </a:solidFill>
                <a:latin typeface="Lato"/>
                <a:ea typeface="Lato"/>
                <a:cs typeface="Lato"/>
                <a:sym typeface="Lato"/>
              </a:rPr>
              <a:t> Weather description data is not numerical.</a:t>
            </a:r>
            <a:endParaRPr sz="1300">
              <a:solidFill>
                <a:schemeClr val="dk1"/>
              </a:solidFill>
              <a:latin typeface="Lato"/>
              <a:ea typeface="Lato"/>
              <a:cs typeface="Lato"/>
              <a:sym typeface="Lato"/>
            </a:endParaRPr>
          </a:p>
          <a:p>
            <a:pPr indent="0" lvl="0" marL="0" rtl="0" algn="l">
              <a:spcBef>
                <a:spcPts val="1600"/>
              </a:spcBef>
              <a:spcAft>
                <a:spcPts val="0"/>
              </a:spcAft>
              <a:buNone/>
            </a:pPr>
            <a:r>
              <a:rPr b="1" lang="en" sz="1300">
                <a:solidFill>
                  <a:schemeClr val="dk1"/>
                </a:solidFill>
                <a:latin typeface="Lato"/>
                <a:ea typeface="Lato"/>
                <a:cs typeface="Lato"/>
                <a:sym typeface="Lato"/>
              </a:rPr>
              <a:t>Problem #5:</a:t>
            </a:r>
            <a:r>
              <a:rPr lang="en" sz="1300">
                <a:solidFill>
                  <a:schemeClr val="dk1"/>
                </a:solidFill>
                <a:latin typeface="Lato"/>
                <a:ea typeface="Lato"/>
                <a:cs typeface="Lato"/>
                <a:sym typeface="Lato"/>
              </a:rPr>
              <a:t> Visualization #3 y-axis ranges too different.</a:t>
            </a:r>
            <a:endParaRPr sz="1300">
              <a:solidFill>
                <a:schemeClr val="dk1"/>
              </a:solidFill>
              <a:latin typeface="Lato"/>
              <a:ea typeface="Lato"/>
              <a:cs typeface="Lato"/>
              <a:sym typeface="Lato"/>
            </a:endParaRPr>
          </a:p>
          <a:p>
            <a:pPr indent="0" lvl="0" marL="0" rtl="0" algn="l">
              <a:spcBef>
                <a:spcPts val="1600"/>
              </a:spcBef>
              <a:spcAft>
                <a:spcPts val="0"/>
              </a:spcAft>
              <a:buNone/>
            </a:pPr>
            <a:r>
              <a:rPr b="1" lang="en" sz="1300">
                <a:solidFill>
                  <a:schemeClr val="dk1"/>
                </a:solidFill>
                <a:latin typeface="Lato"/>
                <a:ea typeface="Lato"/>
                <a:cs typeface="Lato"/>
                <a:sym typeface="Lato"/>
              </a:rPr>
              <a:t>Problem #6:</a:t>
            </a:r>
            <a:r>
              <a:rPr lang="en" sz="1300">
                <a:solidFill>
                  <a:schemeClr val="dk1"/>
                </a:solidFill>
                <a:latin typeface="Lato"/>
                <a:ea typeface="Lato"/>
                <a:cs typeface="Lato"/>
                <a:sym typeface="Lato"/>
              </a:rPr>
              <a:t> X-axis ticks were not showing the first date that we started recording data, causing scale to be off</a:t>
            </a:r>
            <a:endParaRPr sz="1300">
              <a:solidFill>
                <a:schemeClr val="dk1"/>
              </a:solidFill>
              <a:latin typeface="Lato"/>
              <a:ea typeface="Lato"/>
              <a:cs typeface="Lato"/>
              <a:sym typeface="Lato"/>
            </a:endParaRPr>
          </a:p>
          <a:p>
            <a:pPr indent="0" lvl="0" marL="0" rtl="0" algn="l">
              <a:spcBef>
                <a:spcPts val="1600"/>
              </a:spcBef>
              <a:spcAft>
                <a:spcPts val="1600"/>
              </a:spcAft>
              <a:buNone/>
            </a:pPr>
            <a:r>
              <a:t/>
            </a:r>
            <a:endParaRPr sz="1300"/>
          </a:p>
        </p:txBody>
      </p:sp>
      <p:sp>
        <p:nvSpPr>
          <p:cNvPr id="143" name="Google Shape;143;p23"/>
          <p:cNvSpPr txBox="1"/>
          <p:nvPr>
            <p:ph idx="2" type="body"/>
          </p:nvPr>
        </p:nvSpPr>
        <p:spPr>
          <a:xfrm>
            <a:off x="4832400" y="1030600"/>
            <a:ext cx="3954300" cy="40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rgbClr val="000000"/>
                </a:solidFill>
                <a:latin typeface="Lato"/>
                <a:ea typeface="Lato"/>
                <a:cs typeface="Lato"/>
                <a:sym typeface="Lato"/>
              </a:rPr>
              <a:t>Solution:</a:t>
            </a:r>
            <a:r>
              <a:rPr lang="en" sz="1300">
                <a:solidFill>
                  <a:srgbClr val="000000"/>
                </a:solidFill>
                <a:latin typeface="Lato"/>
                <a:ea typeface="Lato"/>
                <a:cs typeface="Lato"/>
                <a:sym typeface="Lato"/>
              </a:rPr>
              <a:t> Moved forward only using data from specified dates</a:t>
            </a:r>
            <a:endParaRPr sz="1300">
              <a:solidFill>
                <a:srgbClr val="000000"/>
              </a:solidFill>
              <a:latin typeface="Lato"/>
              <a:ea typeface="Lato"/>
              <a:cs typeface="Lato"/>
              <a:sym typeface="Lato"/>
            </a:endParaRPr>
          </a:p>
          <a:p>
            <a:pPr indent="0" lvl="0" marL="0" rtl="0" algn="l">
              <a:spcBef>
                <a:spcPts val="1600"/>
              </a:spcBef>
              <a:spcAft>
                <a:spcPts val="0"/>
              </a:spcAft>
              <a:buNone/>
            </a:pPr>
            <a:r>
              <a:rPr i="1" lang="en" sz="1300">
                <a:solidFill>
                  <a:srgbClr val="000000"/>
                </a:solidFill>
                <a:latin typeface="Lato"/>
                <a:ea typeface="Lato"/>
                <a:cs typeface="Lato"/>
                <a:sym typeface="Lato"/>
              </a:rPr>
              <a:t>Solution:</a:t>
            </a:r>
            <a:r>
              <a:rPr lang="en" sz="1300">
                <a:solidFill>
                  <a:srgbClr val="000000"/>
                </a:solidFill>
                <a:latin typeface="Lato"/>
                <a:ea typeface="Lato"/>
                <a:cs typeface="Lato"/>
                <a:sym typeface="Lato"/>
              </a:rPr>
              <a:t> Found an online converter so we could ensure we were inputting the data into the code and communicating with the API correctly.</a:t>
            </a:r>
            <a:endParaRPr sz="1300">
              <a:solidFill>
                <a:srgbClr val="000000"/>
              </a:solidFill>
              <a:latin typeface="Lato"/>
              <a:ea typeface="Lato"/>
              <a:cs typeface="Lato"/>
              <a:sym typeface="Lato"/>
            </a:endParaRPr>
          </a:p>
          <a:p>
            <a:pPr indent="0" lvl="0" marL="0" rtl="0" algn="l">
              <a:spcBef>
                <a:spcPts val="1600"/>
              </a:spcBef>
              <a:spcAft>
                <a:spcPts val="0"/>
              </a:spcAft>
              <a:buNone/>
            </a:pPr>
            <a:r>
              <a:rPr i="1" lang="en" sz="1300">
                <a:solidFill>
                  <a:srgbClr val="000000"/>
                </a:solidFill>
                <a:latin typeface="Lato"/>
                <a:ea typeface="Lato"/>
                <a:cs typeface="Lato"/>
                <a:sym typeface="Lato"/>
              </a:rPr>
              <a:t>Solution:</a:t>
            </a:r>
            <a:r>
              <a:rPr lang="en" sz="1300">
                <a:solidFill>
                  <a:srgbClr val="000000"/>
                </a:solidFill>
                <a:latin typeface="Lato"/>
                <a:ea typeface="Lato"/>
                <a:cs typeface="Lato"/>
                <a:sym typeface="Lato"/>
              </a:rPr>
              <a:t> Convert the format of the timestamps. Then limited the timestamp to the hour in order to get matches when we joined the data</a:t>
            </a:r>
            <a:endParaRPr sz="1300">
              <a:solidFill>
                <a:srgbClr val="000000"/>
              </a:solidFill>
              <a:latin typeface="Lato"/>
              <a:ea typeface="Lato"/>
              <a:cs typeface="Lato"/>
              <a:sym typeface="Lato"/>
            </a:endParaRPr>
          </a:p>
          <a:p>
            <a:pPr indent="0" lvl="0" marL="0" rtl="0" algn="l">
              <a:spcBef>
                <a:spcPts val="1600"/>
              </a:spcBef>
              <a:spcAft>
                <a:spcPts val="0"/>
              </a:spcAft>
              <a:buNone/>
            </a:pPr>
            <a:r>
              <a:rPr i="1" lang="en" sz="1300">
                <a:solidFill>
                  <a:srgbClr val="000000"/>
                </a:solidFill>
                <a:latin typeface="Lato"/>
                <a:ea typeface="Lato"/>
                <a:cs typeface="Lato"/>
                <a:sym typeface="Lato"/>
              </a:rPr>
              <a:t>Solution:</a:t>
            </a:r>
            <a:r>
              <a:rPr lang="en" sz="1300">
                <a:solidFill>
                  <a:srgbClr val="000000"/>
                </a:solidFill>
                <a:latin typeface="Lato"/>
                <a:ea typeface="Lato"/>
                <a:cs typeface="Lato"/>
                <a:sym typeface="Lato"/>
              </a:rPr>
              <a:t> To calculate the average, used a counter.</a:t>
            </a:r>
            <a:endParaRPr sz="1300">
              <a:solidFill>
                <a:srgbClr val="000000"/>
              </a:solidFill>
              <a:latin typeface="Lato"/>
              <a:ea typeface="Lato"/>
              <a:cs typeface="Lato"/>
              <a:sym typeface="Lato"/>
            </a:endParaRPr>
          </a:p>
          <a:p>
            <a:pPr indent="0" lvl="0" marL="0" rtl="0" algn="l">
              <a:spcBef>
                <a:spcPts val="1600"/>
              </a:spcBef>
              <a:spcAft>
                <a:spcPts val="0"/>
              </a:spcAft>
              <a:buNone/>
            </a:pPr>
            <a:r>
              <a:rPr i="1" lang="en" sz="1300">
                <a:solidFill>
                  <a:srgbClr val="000000"/>
                </a:solidFill>
                <a:latin typeface="Lato"/>
                <a:ea typeface="Lato"/>
                <a:cs typeface="Lato"/>
                <a:sym typeface="Lato"/>
              </a:rPr>
              <a:t>Solution:</a:t>
            </a:r>
            <a:r>
              <a:rPr lang="en" sz="1300">
                <a:solidFill>
                  <a:srgbClr val="000000"/>
                </a:solidFill>
                <a:latin typeface="Lato"/>
                <a:ea typeface="Lato"/>
                <a:cs typeface="Lato"/>
                <a:sym typeface="Lato"/>
              </a:rPr>
              <a:t> Used a sub-plot line graph instead.</a:t>
            </a:r>
            <a:endParaRPr sz="1300">
              <a:solidFill>
                <a:srgbClr val="000000"/>
              </a:solidFill>
              <a:latin typeface="Lato"/>
              <a:ea typeface="Lato"/>
              <a:cs typeface="Lato"/>
              <a:sym typeface="Lato"/>
            </a:endParaRPr>
          </a:p>
          <a:p>
            <a:pPr indent="0" lvl="0" marL="0" rtl="0" algn="l">
              <a:spcBef>
                <a:spcPts val="1600"/>
              </a:spcBef>
              <a:spcAft>
                <a:spcPts val="1600"/>
              </a:spcAft>
              <a:buNone/>
            </a:pPr>
            <a:r>
              <a:rPr i="1" lang="en" sz="1300">
                <a:solidFill>
                  <a:srgbClr val="000000"/>
                </a:solidFill>
                <a:latin typeface="Lato"/>
                <a:ea typeface="Lato"/>
                <a:cs typeface="Lato"/>
                <a:sym typeface="Lato"/>
              </a:rPr>
              <a:t>Solution:</a:t>
            </a:r>
            <a:r>
              <a:rPr lang="en" sz="1300">
                <a:solidFill>
                  <a:srgbClr val="000000"/>
                </a:solidFill>
                <a:latin typeface="Lato"/>
                <a:ea typeface="Lato"/>
                <a:cs typeface="Lato"/>
                <a:sym typeface="Lato"/>
              </a:rPr>
              <a:t> Created an empty string placeholder.</a:t>
            </a:r>
            <a:endParaRPr sz="1300">
              <a:solidFill>
                <a:srgbClr val="000000"/>
              </a:solidFill>
              <a:latin typeface="Lato"/>
              <a:ea typeface="Lato"/>
              <a:cs typeface="Lato"/>
              <a:sym typeface="Lato"/>
            </a:endParaRPr>
          </a:p>
        </p:txBody>
      </p:sp>
      <p:sp>
        <p:nvSpPr>
          <p:cNvPr id="144" name="Google Shape;144;p23"/>
          <p:cNvSpPr/>
          <p:nvPr/>
        </p:nvSpPr>
        <p:spPr>
          <a:xfrm>
            <a:off x="4520050" y="1182200"/>
            <a:ext cx="256800" cy="204600"/>
          </a:xfrm>
          <a:prstGeom prst="rightArrow">
            <a:avLst>
              <a:gd fmla="val 50000" name="adj1"/>
              <a:gd fmla="val 50000" name="adj2"/>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a:off x="4520050" y="1919075"/>
            <a:ext cx="256800" cy="204600"/>
          </a:xfrm>
          <a:prstGeom prst="rightArrow">
            <a:avLst>
              <a:gd fmla="val 50000" name="adj1"/>
              <a:gd fmla="val 50000" name="adj2"/>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4520050" y="2880050"/>
            <a:ext cx="256800" cy="204600"/>
          </a:xfrm>
          <a:prstGeom prst="rightArrow">
            <a:avLst>
              <a:gd fmla="val 50000" name="adj1"/>
              <a:gd fmla="val 50000" name="adj2"/>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4498800" y="3548750"/>
            <a:ext cx="256800" cy="204600"/>
          </a:xfrm>
          <a:prstGeom prst="rightArrow">
            <a:avLst>
              <a:gd fmla="val 50000" name="adj1"/>
              <a:gd fmla="val 50000" name="adj2"/>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4520050" y="4012875"/>
            <a:ext cx="256800" cy="204600"/>
          </a:xfrm>
          <a:prstGeom prst="rightArrow">
            <a:avLst>
              <a:gd fmla="val 50000" name="adj1"/>
              <a:gd fmla="val 50000" name="adj2"/>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4520050" y="4525725"/>
            <a:ext cx="256800" cy="204600"/>
          </a:xfrm>
          <a:prstGeom prst="rightArrow">
            <a:avLst>
              <a:gd fmla="val 50000" name="adj1"/>
              <a:gd fmla="val 50000" name="adj2"/>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587925" y="1152475"/>
            <a:ext cx="3925800" cy="38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ato"/>
                <a:ea typeface="Lato"/>
                <a:cs typeface="Lato"/>
                <a:sym typeface="Lato"/>
              </a:rPr>
              <a:t>TomTom Api</a:t>
            </a:r>
            <a:endParaRPr b="1">
              <a:solidFill>
                <a:schemeClr val="dk1"/>
              </a:solidFill>
              <a:latin typeface="Lato"/>
              <a:ea typeface="Lato"/>
              <a:cs typeface="Lato"/>
              <a:sym typeface="Lato"/>
            </a:endParaRPr>
          </a:p>
          <a:p>
            <a:pPr indent="0" lvl="0" marL="0" rtl="0" algn="l">
              <a:spcBef>
                <a:spcPts val="1600"/>
              </a:spcBef>
              <a:spcAft>
                <a:spcPts val="0"/>
              </a:spcAft>
              <a:buNone/>
            </a:pPr>
            <a:r>
              <a:rPr lang="en">
                <a:solidFill>
                  <a:schemeClr val="dk1"/>
                </a:solidFill>
                <a:latin typeface="Lato"/>
                <a:ea typeface="Lato"/>
                <a:cs typeface="Lato"/>
                <a:sym typeface="Lato"/>
              </a:rPr>
              <a:t>We used the TomTom API to find traffic flow in Ann Arbor by measuring:</a:t>
            </a:r>
            <a:endParaRPr>
              <a:solidFill>
                <a:schemeClr val="dk1"/>
              </a:solidFill>
              <a:latin typeface="Lato"/>
              <a:ea typeface="Lato"/>
              <a:cs typeface="Lato"/>
              <a:sym typeface="Lato"/>
            </a:endParaRPr>
          </a:p>
          <a:p>
            <a:pPr indent="-342900" lvl="0" marL="457200" rtl="0" algn="l">
              <a:spcBef>
                <a:spcPts val="1600"/>
              </a:spcBef>
              <a:spcAft>
                <a:spcPts val="0"/>
              </a:spcAft>
              <a:buClr>
                <a:schemeClr val="dk1"/>
              </a:buClr>
              <a:buSzPts val="1800"/>
              <a:buFont typeface="Lato"/>
              <a:buChar char="-"/>
            </a:pPr>
            <a:r>
              <a:rPr lang="en">
                <a:solidFill>
                  <a:schemeClr val="dk1"/>
                </a:solidFill>
                <a:latin typeface="Lato"/>
                <a:ea typeface="Lato"/>
                <a:cs typeface="Lato"/>
                <a:sym typeface="Lato"/>
              </a:rPr>
              <a:t>traffic speed</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travel time</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road closures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confidence of predicted traffic conditions</a:t>
            </a:r>
            <a:endParaRPr sz="1100">
              <a:solidFill>
                <a:schemeClr val="dk1"/>
              </a:solidFill>
              <a:latin typeface="Lato"/>
              <a:ea typeface="Lato"/>
              <a:cs typeface="Lato"/>
              <a:sym typeface="Lato"/>
            </a:endParaRPr>
          </a:p>
          <a:p>
            <a:pPr indent="0" lvl="0" marL="0" rtl="0" algn="l">
              <a:spcBef>
                <a:spcPts val="1600"/>
              </a:spcBef>
              <a:spcAft>
                <a:spcPts val="1600"/>
              </a:spcAft>
              <a:buNone/>
            </a:pPr>
            <a:r>
              <a:t/>
            </a:r>
            <a:endParaRPr>
              <a:solidFill>
                <a:schemeClr val="dk1"/>
              </a:solidFill>
              <a:latin typeface="Lato"/>
              <a:ea typeface="Lato"/>
              <a:cs typeface="Lato"/>
              <a:sym typeface="Lato"/>
            </a:endParaRPr>
          </a:p>
        </p:txBody>
      </p:sp>
      <p:sp>
        <p:nvSpPr>
          <p:cNvPr id="64" name="Google Shape;64;p14"/>
          <p:cNvSpPr txBox="1"/>
          <p:nvPr>
            <p:ph idx="1" type="body"/>
          </p:nvPr>
        </p:nvSpPr>
        <p:spPr>
          <a:xfrm>
            <a:off x="4572000" y="1152475"/>
            <a:ext cx="4425300" cy="37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ato"/>
                <a:ea typeface="Lato"/>
                <a:cs typeface="Lato"/>
                <a:sym typeface="Lato"/>
              </a:rPr>
              <a:t>OpenWeather API</a:t>
            </a:r>
            <a:endParaRPr b="1">
              <a:solidFill>
                <a:schemeClr val="dk1"/>
              </a:solidFill>
              <a:latin typeface="Lato"/>
              <a:ea typeface="Lato"/>
              <a:cs typeface="Lato"/>
              <a:sym typeface="Lato"/>
            </a:endParaRPr>
          </a:p>
          <a:p>
            <a:pPr indent="0" lvl="0" marL="0" rtl="0" algn="l">
              <a:spcBef>
                <a:spcPts val="1600"/>
              </a:spcBef>
              <a:spcAft>
                <a:spcPts val="0"/>
              </a:spcAft>
              <a:buNone/>
            </a:pPr>
            <a:r>
              <a:rPr lang="en">
                <a:solidFill>
                  <a:schemeClr val="dk1"/>
                </a:solidFill>
                <a:latin typeface="Lato"/>
                <a:ea typeface="Lato"/>
                <a:cs typeface="Lato"/>
                <a:sym typeface="Lato"/>
              </a:rPr>
              <a:t>We used the OpenWeather API to find weather conditions by measuring:</a:t>
            </a:r>
            <a:endParaRPr>
              <a:solidFill>
                <a:schemeClr val="dk1"/>
              </a:solidFill>
              <a:latin typeface="Lato"/>
              <a:ea typeface="Lato"/>
              <a:cs typeface="Lato"/>
              <a:sym typeface="Lato"/>
            </a:endParaRPr>
          </a:p>
          <a:p>
            <a:pPr indent="-342900" lvl="0" marL="457200" rtl="0" algn="l">
              <a:spcBef>
                <a:spcPts val="1600"/>
              </a:spcBef>
              <a:spcAft>
                <a:spcPts val="0"/>
              </a:spcAft>
              <a:buClr>
                <a:schemeClr val="dk1"/>
              </a:buClr>
              <a:buSzPts val="1800"/>
              <a:buFont typeface="Lato"/>
              <a:buChar char="-"/>
            </a:pPr>
            <a:r>
              <a:rPr lang="en">
                <a:solidFill>
                  <a:schemeClr val="dk1"/>
                </a:solidFill>
                <a:latin typeface="Lato"/>
                <a:ea typeface="Lato"/>
                <a:cs typeface="Lato"/>
                <a:sym typeface="Lato"/>
              </a:rPr>
              <a:t>current temperature</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daily maximum temperature</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daily minimum temperature</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weather conditions (sunny, cloudy, etc.)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specified descriptions (light rain, light clouds, etc.)</a:t>
            </a:r>
            <a:endParaRPr>
              <a:solidFill>
                <a:schemeClr val="dk1"/>
              </a:solidFill>
              <a:latin typeface="Lato"/>
              <a:ea typeface="Lato"/>
              <a:cs typeface="Lato"/>
              <a:sym typeface="Lato"/>
            </a:endParaRPr>
          </a:p>
          <a:p>
            <a:pPr indent="0" lvl="0" marL="0" rtl="0" algn="l">
              <a:spcBef>
                <a:spcPts val="1600"/>
              </a:spcBef>
              <a:spcAft>
                <a:spcPts val="1600"/>
              </a:spcAft>
              <a:buNone/>
            </a:pPr>
            <a:r>
              <a:t/>
            </a:r>
            <a:endParaRPr>
              <a:solidFill>
                <a:schemeClr val="dk1"/>
              </a:solidFill>
              <a:latin typeface="Lato"/>
              <a:ea typeface="Lato"/>
              <a:cs typeface="Lato"/>
              <a:sym typeface="Lato"/>
            </a:endParaRPr>
          </a:p>
        </p:txBody>
      </p:sp>
      <p:pic>
        <p:nvPicPr>
          <p:cNvPr id="65" name="Google Shape;65;p14"/>
          <p:cNvPicPr preferRelativeResize="0"/>
          <p:nvPr/>
        </p:nvPicPr>
        <p:blipFill>
          <a:blip r:embed="rId3">
            <a:alphaModFix/>
          </a:blip>
          <a:stretch>
            <a:fillRect/>
          </a:stretch>
        </p:blipFill>
        <p:spPr>
          <a:xfrm>
            <a:off x="2295500" y="1230425"/>
            <a:ext cx="1458425" cy="367475"/>
          </a:xfrm>
          <a:prstGeom prst="rect">
            <a:avLst/>
          </a:prstGeom>
          <a:noFill/>
          <a:ln>
            <a:noFill/>
          </a:ln>
        </p:spPr>
      </p:pic>
      <p:pic>
        <p:nvPicPr>
          <p:cNvPr id="66" name="Google Shape;66;p14"/>
          <p:cNvPicPr preferRelativeResize="0"/>
          <p:nvPr/>
        </p:nvPicPr>
        <p:blipFill>
          <a:blip r:embed="rId4">
            <a:alphaModFix/>
          </a:blip>
          <a:stretch>
            <a:fillRect/>
          </a:stretch>
        </p:blipFill>
        <p:spPr>
          <a:xfrm>
            <a:off x="7104715" y="1017725"/>
            <a:ext cx="1644016" cy="624077"/>
          </a:xfrm>
          <a:prstGeom prst="rect">
            <a:avLst/>
          </a:prstGeom>
          <a:noFill/>
          <a:ln>
            <a:noFill/>
          </a:ln>
        </p:spPr>
      </p:pic>
      <p:pic>
        <p:nvPicPr>
          <p:cNvPr id="67" name="Google Shape;67;p14"/>
          <p:cNvPicPr preferRelativeResize="0"/>
          <p:nvPr/>
        </p:nvPicPr>
        <p:blipFill rotWithShape="1">
          <a:blip r:embed="rId5">
            <a:alphaModFix/>
          </a:blip>
          <a:srcRect b="58174" l="0" r="0" t="0"/>
          <a:stretch/>
        </p:blipFill>
        <p:spPr>
          <a:xfrm>
            <a:off x="2959900" y="-36425"/>
            <a:ext cx="3028950" cy="1266851"/>
          </a:xfrm>
          <a:prstGeom prst="rect">
            <a:avLst/>
          </a:prstGeom>
          <a:noFill/>
          <a:ln>
            <a:noFill/>
          </a:ln>
        </p:spPr>
      </p:pic>
      <p:sp>
        <p:nvSpPr>
          <p:cNvPr id="68" name="Google Shape;68;p14"/>
          <p:cNvSpPr txBox="1"/>
          <p:nvPr>
            <p:ph type="title"/>
          </p:nvPr>
        </p:nvSpPr>
        <p:spPr>
          <a:xfrm>
            <a:off x="58792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APIs Used</a:t>
            </a:r>
            <a:endParaRPr b="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140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Tables Created For Databases in SQLite3</a:t>
            </a:r>
            <a:endParaRPr b="1">
              <a:latin typeface="Lato"/>
              <a:ea typeface="Lato"/>
              <a:cs typeface="Lato"/>
              <a:sym typeface="Lato"/>
            </a:endParaRPr>
          </a:p>
        </p:txBody>
      </p:sp>
      <p:sp>
        <p:nvSpPr>
          <p:cNvPr id="74" name="Google Shape;74;p15"/>
          <p:cNvSpPr txBox="1"/>
          <p:nvPr>
            <p:ph idx="1" type="body"/>
          </p:nvPr>
        </p:nvSpPr>
        <p:spPr>
          <a:xfrm>
            <a:off x="358500" y="640475"/>
            <a:ext cx="8427000" cy="8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We created four tables, which all recorded a unique datetime to ensure no duplicate data was collected. </a:t>
            </a:r>
            <a:r>
              <a:rPr lang="en" sz="1600">
                <a:solidFill>
                  <a:schemeClr val="dk1"/>
                </a:solidFill>
                <a:latin typeface="Lato"/>
                <a:ea typeface="Lato"/>
                <a:cs typeface="Lato"/>
                <a:sym typeface="Lato"/>
              </a:rPr>
              <a:t>Each time all four tables were run, only 12 lines of total data were collected across all tables. </a:t>
            </a:r>
            <a:r>
              <a:rPr lang="en" sz="1600">
                <a:solidFill>
                  <a:schemeClr val="dk1"/>
                </a:solidFill>
                <a:latin typeface="Lato"/>
                <a:ea typeface="Lato"/>
                <a:cs typeface="Lato"/>
                <a:sym typeface="Lato"/>
              </a:rPr>
              <a:t>The Weather and Temperature tables shared a key. </a:t>
            </a:r>
            <a:endParaRPr sz="1600">
              <a:solidFill>
                <a:schemeClr val="dk1"/>
              </a:solidFill>
              <a:latin typeface="Lato"/>
              <a:ea typeface="Lato"/>
              <a:cs typeface="Lato"/>
              <a:sym typeface="Lato"/>
            </a:endParaRPr>
          </a:p>
          <a:p>
            <a:pPr indent="0" lvl="0" marL="0" rtl="0" algn="l">
              <a:spcBef>
                <a:spcPts val="1600"/>
              </a:spcBef>
              <a:spcAft>
                <a:spcPts val="1600"/>
              </a:spcAft>
              <a:buNone/>
            </a:pPr>
            <a:r>
              <a:t/>
            </a:r>
            <a:endParaRPr sz="1600">
              <a:solidFill>
                <a:schemeClr val="dk1"/>
              </a:solidFill>
              <a:latin typeface="Lato"/>
              <a:ea typeface="Lato"/>
              <a:cs typeface="Lato"/>
              <a:sym typeface="Lato"/>
            </a:endParaRPr>
          </a:p>
        </p:txBody>
      </p:sp>
      <p:pic>
        <p:nvPicPr>
          <p:cNvPr id="75" name="Google Shape;75;p15"/>
          <p:cNvPicPr preferRelativeResize="0"/>
          <p:nvPr/>
        </p:nvPicPr>
        <p:blipFill>
          <a:blip r:embed="rId3">
            <a:alphaModFix/>
          </a:blip>
          <a:stretch>
            <a:fillRect/>
          </a:stretch>
        </p:blipFill>
        <p:spPr>
          <a:xfrm>
            <a:off x="4475325" y="2651625"/>
            <a:ext cx="849648" cy="876299"/>
          </a:xfrm>
          <a:prstGeom prst="rect">
            <a:avLst/>
          </a:prstGeom>
          <a:noFill/>
          <a:ln>
            <a:noFill/>
          </a:ln>
        </p:spPr>
      </p:pic>
      <p:pic>
        <p:nvPicPr>
          <p:cNvPr id="76" name="Google Shape;76;p15"/>
          <p:cNvPicPr preferRelativeResize="0"/>
          <p:nvPr/>
        </p:nvPicPr>
        <p:blipFill>
          <a:blip r:embed="rId4">
            <a:alphaModFix/>
          </a:blip>
          <a:stretch>
            <a:fillRect/>
          </a:stretch>
        </p:blipFill>
        <p:spPr>
          <a:xfrm>
            <a:off x="433900" y="1647775"/>
            <a:ext cx="3863885" cy="3343326"/>
          </a:xfrm>
          <a:prstGeom prst="rect">
            <a:avLst/>
          </a:prstGeom>
          <a:noFill/>
          <a:ln>
            <a:noFill/>
          </a:ln>
        </p:spPr>
      </p:pic>
      <p:pic>
        <p:nvPicPr>
          <p:cNvPr id="77" name="Google Shape;77;p15"/>
          <p:cNvPicPr preferRelativeResize="0"/>
          <p:nvPr/>
        </p:nvPicPr>
        <p:blipFill>
          <a:blip r:embed="rId5">
            <a:alphaModFix/>
          </a:blip>
          <a:stretch>
            <a:fillRect/>
          </a:stretch>
        </p:blipFill>
        <p:spPr>
          <a:xfrm>
            <a:off x="5502525" y="1647775"/>
            <a:ext cx="3180931" cy="3343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Tables Created For Database Continued</a:t>
            </a:r>
            <a:endParaRPr b="1">
              <a:latin typeface="Lato"/>
              <a:ea typeface="Lato"/>
              <a:cs typeface="Lato"/>
              <a:sym typeface="Lato"/>
            </a:endParaRPr>
          </a:p>
        </p:txBody>
      </p:sp>
      <p:sp>
        <p:nvSpPr>
          <p:cNvPr id="83" name="Google Shape;83;p16"/>
          <p:cNvSpPr txBox="1"/>
          <p:nvPr>
            <p:ph idx="1" type="body"/>
          </p:nvPr>
        </p:nvSpPr>
        <p:spPr>
          <a:xfrm>
            <a:off x="311700" y="923875"/>
            <a:ext cx="8427000" cy="8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latin typeface="Lato"/>
                <a:ea typeface="Lato"/>
                <a:cs typeface="Lato"/>
                <a:sym typeface="Lato"/>
              </a:rPr>
              <a:t>The TrafficFlow and Confidence tables also shared a key and used bounding boxes with 5 different sets of coordinates to define the area that they would record traffic data. </a:t>
            </a:r>
            <a:endParaRPr sz="1600">
              <a:solidFill>
                <a:schemeClr val="dk1"/>
              </a:solidFill>
              <a:latin typeface="Lato"/>
              <a:ea typeface="Lato"/>
              <a:cs typeface="Lato"/>
              <a:sym typeface="Lato"/>
            </a:endParaRPr>
          </a:p>
        </p:txBody>
      </p:sp>
      <p:pic>
        <p:nvPicPr>
          <p:cNvPr id="84" name="Google Shape;84;p16"/>
          <p:cNvPicPr preferRelativeResize="0"/>
          <p:nvPr/>
        </p:nvPicPr>
        <p:blipFill rotWithShape="1">
          <a:blip r:embed="rId3">
            <a:alphaModFix/>
          </a:blip>
          <a:srcRect b="0" l="1446" r="1446" t="0"/>
          <a:stretch/>
        </p:blipFill>
        <p:spPr>
          <a:xfrm>
            <a:off x="433900" y="1647775"/>
            <a:ext cx="3863884" cy="3343325"/>
          </a:xfrm>
          <a:prstGeom prst="rect">
            <a:avLst/>
          </a:prstGeom>
          <a:noFill/>
          <a:ln>
            <a:noFill/>
          </a:ln>
        </p:spPr>
      </p:pic>
      <p:pic>
        <p:nvPicPr>
          <p:cNvPr id="85" name="Google Shape;85;p16"/>
          <p:cNvPicPr preferRelativeResize="0"/>
          <p:nvPr/>
        </p:nvPicPr>
        <p:blipFill rotWithShape="1">
          <a:blip r:embed="rId4">
            <a:alphaModFix/>
          </a:blip>
          <a:srcRect b="0" l="0" r="0" t="0"/>
          <a:stretch/>
        </p:blipFill>
        <p:spPr>
          <a:xfrm>
            <a:off x="5599950" y="1647775"/>
            <a:ext cx="2458594" cy="3343324"/>
          </a:xfrm>
          <a:prstGeom prst="rect">
            <a:avLst/>
          </a:prstGeom>
          <a:noFill/>
          <a:ln>
            <a:noFill/>
          </a:ln>
        </p:spPr>
      </p:pic>
      <p:pic>
        <p:nvPicPr>
          <p:cNvPr id="86" name="Google Shape;86;p16"/>
          <p:cNvPicPr preferRelativeResize="0"/>
          <p:nvPr/>
        </p:nvPicPr>
        <p:blipFill>
          <a:blip r:embed="rId5">
            <a:alphaModFix/>
          </a:blip>
          <a:stretch>
            <a:fillRect/>
          </a:stretch>
        </p:blipFill>
        <p:spPr>
          <a:xfrm>
            <a:off x="7222975" y="255100"/>
            <a:ext cx="1609318" cy="64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25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Lato"/>
                <a:ea typeface="Lato"/>
                <a:cs typeface="Lato"/>
                <a:sym typeface="Lato"/>
              </a:rPr>
              <a:t>Calculations from Data</a:t>
            </a:r>
            <a:endParaRPr b="1">
              <a:solidFill>
                <a:srgbClr val="000000"/>
              </a:solidFill>
              <a:latin typeface="Lato"/>
              <a:ea typeface="Lato"/>
              <a:cs typeface="Lato"/>
              <a:sym typeface="Lato"/>
            </a:endParaRPr>
          </a:p>
        </p:txBody>
      </p:sp>
      <p:sp>
        <p:nvSpPr>
          <p:cNvPr id="92" name="Google Shape;92;p17"/>
          <p:cNvSpPr txBox="1"/>
          <p:nvPr>
            <p:ph idx="1" type="body"/>
          </p:nvPr>
        </p:nvSpPr>
        <p:spPr>
          <a:xfrm>
            <a:off x="311700" y="957450"/>
            <a:ext cx="3807900" cy="4186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Lato"/>
              <a:buChar char="●"/>
            </a:pPr>
            <a:r>
              <a:rPr lang="en" sz="1600">
                <a:solidFill>
                  <a:srgbClr val="000000"/>
                </a:solidFill>
                <a:latin typeface="Lato"/>
                <a:ea typeface="Lato"/>
                <a:cs typeface="Lato"/>
                <a:sym typeface="Lato"/>
              </a:rPr>
              <a:t>After collecting that data, we calculated the average confidence of traffic conditions, average speed, average temperature and average weather condition. The calculated data was written to the text file.</a:t>
            </a:r>
            <a:endParaRPr sz="1600">
              <a:solidFill>
                <a:srgbClr val="000000"/>
              </a:solidFill>
              <a:latin typeface="Lato"/>
              <a:ea typeface="Lato"/>
              <a:cs typeface="Lato"/>
              <a:sym typeface="Lato"/>
            </a:endParaRPr>
          </a:p>
          <a:p>
            <a:pPr indent="-330200" lvl="0" marL="457200" rtl="0" algn="l">
              <a:spcBef>
                <a:spcPts val="0"/>
              </a:spcBef>
              <a:spcAft>
                <a:spcPts val="0"/>
              </a:spcAft>
              <a:buClr>
                <a:srgbClr val="000000"/>
              </a:buClr>
              <a:buSzPts val="1600"/>
              <a:buFont typeface="Lato"/>
              <a:buChar char="●"/>
            </a:pPr>
            <a:r>
              <a:rPr lang="en" sz="1600">
                <a:solidFill>
                  <a:srgbClr val="000000"/>
                </a:solidFill>
                <a:latin typeface="Lato"/>
                <a:ea typeface="Lato"/>
                <a:cs typeface="Lato"/>
                <a:sym typeface="Lato"/>
              </a:rPr>
              <a:t>Time stamps for weather data and traffic data were collected in different formats, so we converted those formats and then used  the timestamp to the day, not the hour or second, in order to ensure we would get matches when we did a database join.</a:t>
            </a:r>
            <a:endParaRPr sz="1600">
              <a:solidFill>
                <a:srgbClr val="000000"/>
              </a:solidFill>
              <a:latin typeface="Lato"/>
              <a:ea typeface="Lato"/>
              <a:cs typeface="Lato"/>
              <a:sym typeface="Lato"/>
            </a:endParaRPr>
          </a:p>
          <a:p>
            <a:pPr indent="0" lvl="0" marL="0" rtl="0" algn="l">
              <a:spcBef>
                <a:spcPts val="1600"/>
              </a:spcBef>
              <a:spcAft>
                <a:spcPts val="1600"/>
              </a:spcAft>
              <a:buNone/>
            </a:pPr>
            <a:r>
              <a:t/>
            </a:r>
            <a:endParaRPr sz="1600">
              <a:solidFill>
                <a:srgbClr val="000000"/>
              </a:solidFill>
              <a:latin typeface="Lato"/>
              <a:ea typeface="Lato"/>
              <a:cs typeface="Lato"/>
              <a:sym typeface="Lato"/>
            </a:endParaRPr>
          </a:p>
        </p:txBody>
      </p:sp>
      <p:pic>
        <p:nvPicPr>
          <p:cNvPr id="93" name="Google Shape;93;p17"/>
          <p:cNvPicPr preferRelativeResize="0"/>
          <p:nvPr/>
        </p:nvPicPr>
        <p:blipFill>
          <a:blip r:embed="rId3">
            <a:alphaModFix/>
          </a:blip>
          <a:stretch>
            <a:fillRect/>
          </a:stretch>
        </p:blipFill>
        <p:spPr>
          <a:xfrm>
            <a:off x="6753175" y="-503212"/>
            <a:ext cx="2079124" cy="2079124"/>
          </a:xfrm>
          <a:prstGeom prst="rect">
            <a:avLst/>
          </a:prstGeom>
          <a:noFill/>
          <a:ln>
            <a:noFill/>
          </a:ln>
        </p:spPr>
      </p:pic>
      <p:pic>
        <p:nvPicPr>
          <p:cNvPr id="94" name="Google Shape;94;p17"/>
          <p:cNvPicPr preferRelativeResize="0"/>
          <p:nvPr/>
        </p:nvPicPr>
        <p:blipFill>
          <a:blip r:embed="rId4">
            <a:alphaModFix/>
          </a:blip>
          <a:stretch>
            <a:fillRect/>
          </a:stretch>
        </p:blipFill>
        <p:spPr>
          <a:xfrm>
            <a:off x="4221550" y="1263500"/>
            <a:ext cx="4786176" cy="346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Lato"/>
                <a:ea typeface="Lato"/>
                <a:cs typeface="Lato"/>
                <a:sym typeface="Lato"/>
              </a:rPr>
              <a:t>Visualizations</a:t>
            </a:r>
            <a:endParaRPr>
              <a:solidFill>
                <a:srgbClr val="000000"/>
              </a:solidFill>
              <a:latin typeface="Lato"/>
              <a:ea typeface="Lato"/>
              <a:cs typeface="Lato"/>
              <a:sym typeface="Lato"/>
            </a:endParaRPr>
          </a:p>
        </p:txBody>
      </p:sp>
      <p:sp>
        <p:nvSpPr>
          <p:cNvPr id="100" name="Google Shape;100;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Lato"/>
                <a:ea typeface="Lato"/>
                <a:cs typeface="Lato"/>
                <a:sym typeface="Lato"/>
              </a:rPr>
              <a:t>Using Matplotlib</a:t>
            </a:r>
            <a:endParaRPr>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01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Average Confidence Level in Traffic Reports Given Weather Conditions</a:t>
            </a:r>
            <a:endParaRPr b="1" sz="2000">
              <a:latin typeface="Lato"/>
              <a:ea typeface="Lato"/>
              <a:cs typeface="Lato"/>
              <a:sym typeface="Lato"/>
            </a:endParaRPr>
          </a:p>
        </p:txBody>
      </p:sp>
      <p:pic>
        <p:nvPicPr>
          <p:cNvPr id="106" name="Google Shape;106;p19"/>
          <p:cNvPicPr preferRelativeResize="0"/>
          <p:nvPr/>
        </p:nvPicPr>
        <p:blipFill>
          <a:blip r:embed="rId3">
            <a:alphaModFix/>
          </a:blip>
          <a:stretch>
            <a:fillRect/>
          </a:stretch>
        </p:blipFill>
        <p:spPr>
          <a:xfrm>
            <a:off x="2249650" y="1436050"/>
            <a:ext cx="4998150" cy="3630642"/>
          </a:xfrm>
          <a:prstGeom prst="rect">
            <a:avLst/>
          </a:prstGeom>
          <a:noFill/>
          <a:ln>
            <a:noFill/>
          </a:ln>
        </p:spPr>
      </p:pic>
      <p:sp>
        <p:nvSpPr>
          <p:cNvPr id="107" name="Google Shape;107;p19"/>
          <p:cNvSpPr txBox="1"/>
          <p:nvPr>
            <p:ph idx="1" type="body"/>
          </p:nvPr>
        </p:nvSpPr>
        <p:spPr>
          <a:xfrm>
            <a:off x="358500" y="688675"/>
            <a:ext cx="8427000" cy="8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latin typeface="Lato"/>
                <a:ea typeface="Lato"/>
                <a:cs typeface="Lato"/>
                <a:sym typeface="Lato"/>
              </a:rPr>
              <a:t>Visualization 1 (Bar Graph) showed that the confidence in traffic reports was highest when snowing (93%), second highest when cloudy (92.6%), and significantly low when raining (90.5%). </a:t>
            </a:r>
            <a:endParaRPr sz="1600">
              <a:solidFill>
                <a:schemeClr val="dk1"/>
              </a:solidFill>
              <a:latin typeface="Lato"/>
              <a:ea typeface="Lato"/>
              <a:cs typeface="Lato"/>
              <a:sym typeface="Lato"/>
            </a:endParaRPr>
          </a:p>
        </p:txBody>
      </p:sp>
      <p:pic>
        <p:nvPicPr>
          <p:cNvPr id="108" name="Google Shape;108;p19"/>
          <p:cNvPicPr preferRelativeResize="0"/>
          <p:nvPr/>
        </p:nvPicPr>
        <p:blipFill rotWithShape="1">
          <a:blip r:embed="rId4">
            <a:alphaModFix/>
          </a:blip>
          <a:srcRect b="58174" l="0" r="0" t="0"/>
          <a:stretch/>
        </p:blipFill>
        <p:spPr>
          <a:xfrm>
            <a:off x="311700" y="1950250"/>
            <a:ext cx="1835625" cy="767750"/>
          </a:xfrm>
          <a:prstGeom prst="rect">
            <a:avLst/>
          </a:prstGeom>
          <a:noFill/>
          <a:ln>
            <a:noFill/>
          </a:ln>
        </p:spPr>
      </p:pic>
      <p:pic>
        <p:nvPicPr>
          <p:cNvPr id="109" name="Google Shape;109;p19"/>
          <p:cNvPicPr preferRelativeResize="0"/>
          <p:nvPr/>
        </p:nvPicPr>
        <p:blipFill>
          <a:blip r:embed="rId5">
            <a:alphaModFix/>
          </a:blip>
          <a:stretch>
            <a:fillRect/>
          </a:stretch>
        </p:blipFill>
        <p:spPr>
          <a:xfrm>
            <a:off x="7333125" y="3924500"/>
            <a:ext cx="1584499" cy="15254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201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Average Temperature vs. Average Speed Per Day (12/4/19-12/11/19)</a:t>
            </a:r>
            <a:endParaRPr b="1" sz="2000">
              <a:latin typeface="Lato"/>
              <a:ea typeface="Lato"/>
              <a:cs typeface="Lato"/>
              <a:sym typeface="Lato"/>
            </a:endParaRPr>
          </a:p>
        </p:txBody>
      </p:sp>
      <p:sp>
        <p:nvSpPr>
          <p:cNvPr id="115" name="Google Shape;115;p20"/>
          <p:cNvSpPr txBox="1"/>
          <p:nvPr>
            <p:ph idx="1" type="body"/>
          </p:nvPr>
        </p:nvSpPr>
        <p:spPr>
          <a:xfrm>
            <a:off x="358500" y="688675"/>
            <a:ext cx="8427000" cy="8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Visualization 2 (Double Line Graph) demonstrated a direct relationship between temperature and average speed. When the temperature rose, the speed increased, and vice versa.</a:t>
            </a:r>
            <a:endParaRPr sz="1600">
              <a:solidFill>
                <a:schemeClr val="dk1"/>
              </a:solidFill>
              <a:latin typeface="Lato"/>
              <a:ea typeface="Lato"/>
              <a:cs typeface="Lato"/>
              <a:sym typeface="Lato"/>
            </a:endParaRPr>
          </a:p>
          <a:p>
            <a:pPr indent="0" lvl="0" marL="0" rtl="0" algn="l">
              <a:spcBef>
                <a:spcPts val="1600"/>
              </a:spcBef>
              <a:spcAft>
                <a:spcPts val="1600"/>
              </a:spcAft>
              <a:buNone/>
            </a:pPr>
            <a:r>
              <a:t/>
            </a:r>
            <a:endParaRPr sz="1600">
              <a:solidFill>
                <a:schemeClr val="dk1"/>
              </a:solidFill>
              <a:latin typeface="Lato"/>
              <a:ea typeface="Lato"/>
              <a:cs typeface="Lato"/>
              <a:sym typeface="Lato"/>
            </a:endParaRPr>
          </a:p>
        </p:txBody>
      </p:sp>
      <p:pic>
        <p:nvPicPr>
          <p:cNvPr id="116" name="Google Shape;116;p20"/>
          <p:cNvPicPr preferRelativeResize="0"/>
          <p:nvPr/>
        </p:nvPicPr>
        <p:blipFill rotWithShape="1">
          <a:blip r:embed="rId3">
            <a:alphaModFix/>
          </a:blip>
          <a:srcRect b="0" l="0" r="0" t="3716"/>
          <a:stretch/>
        </p:blipFill>
        <p:spPr>
          <a:xfrm>
            <a:off x="2173175" y="1443100"/>
            <a:ext cx="4797659" cy="3578525"/>
          </a:xfrm>
          <a:prstGeom prst="rect">
            <a:avLst/>
          </a:prstGeom>
          <a:noFill/>
          <a:ln>
            <a:noFill/>
          </a:ln>
        </p:spPr>
      </p:pic>
      <p:pic>
        <p:nvPicPr>
          <p:cNvPr id="117" name="Google Shape;117;p20"/>
          <p:cNvPicPr preferRelativeResize="0"/>
          <p:nvPr/>
        </p:nvPicPr>
        <p:blipFill>
          <a:blip r:embed="rId4">
            <a:alphaModFix/>
          </a:blip>
          <a:stretch>
            <a:fillRect/>
          </a:stretch>
        </p:blipFill>
        <p:spPr>
          <a:xfrm>
            <a:off x="7292475" y="3528600"/>
            <a:ext cx="1493024" cy="1493024"/>
          </a:xfrm>
          <a:prstGeom prst="rect">
            <a:avLst/>
          </a:prstGeom>
          <a:noFill/>
          <a:ln>
            <a:noFill/>
          </a:ln>
        </p:spPr>
      </p:pic>
      <p:pic>
        <p:nvPicPr>
          <p:cNvPr id="118" name="Google Shape;118;p20"/>
          <p:cNvPicPr preferRelativeResize="0"/>
          <p:nvPr/>
        </p:nvPicPr>
        <p:blipFill>
          <a:blip r:embed="rId5">
            <a:alphaModFix/>
          </a:blip>
          <a:stretch>
            <a:fillRect/>
          </a:stretch>
        </p:blipFill>
        <p:spPr>
          <a:xfrm>
            <a:off x="444925" y="1668625"/>
            <a:ext cx="1493025" cy="149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201275"/>
            <a:ext cx="864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Average Temperature vs. Average Confidence per day (12/4/19-12/11/19)</a:t>
            </a:r>
            <a:endParaRPr b="1" sz="2000">
              <a:latin typeface="Lato"/>
              <a:ea typeface="Lato"/>
              <a:cs typeface="Lato"/>
              <a:sym typeface="Lato"/>
            </a:endParaRPr>
          </a:p>
        </p:txBody>
      </p:sp>
      <p:sp>
        <p:nvSpPr>
          <p:cNvPr id="124" name="Google Shape;124;p21"/>
          <p:cNvSpPr txBox="1"/>
          <p:nvPr>
            <p:ph idx="1" type="body"/>
          </p:nvPr>
        </p:nvSpPr>
        <p:spPr>
          <a:xfrm>
            <a:off x="358500" y="688675"/>
            <a:ext cx="8427000" cy="8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ato"/>
                <a:ea typeface="Lato"/>
                <a:cs typeface="Lato"/>
                <a:sym typeface="Lato"/>
              </a:rPr>
              <a:t>Visualization 3 (Subplot Line Graphs) showed that, on average, when the temperature was higher, the average confidence in traffic predictions was lower. </a:t>
            </a:r>
            <a:endParaRPr sz="1600">
              <a:solidFill>
                <a:schemeClr val="dk1"/>
              </a:solidFill>
              <a:latin typeface="Lato"/>
              <a:ea typeface="Lato"/>
              <a:cs typeface="Lato"/>
              <a:sym typeface="Lato"/>
            </a:endParaRPr>
          </a:p>
          <a:p>
            <a:pPr indent="0" lvl="0" marL="0" rtl="0" algn="l">
              <a:spcBef>
                <a:spcPts val="1600"/>
              </a:spcBef>
              <a:spcAft>
                <a:spcPts val="1600"/>
              </a:spcAft>
              <a:buNone/>
            </a:pPr>
            <a:r>
              <a:t/>
            </a:r>
            <a:endParaRPr sz="1600">
              <a:solidFill>
                <a:schemeClr val="dk1"/>
              </a:solidFill>
              <a:latin typeface="Lato"/>
              <a:ea typeface="Lato"/>
              <a:cs typeface="Lato"/>
              <a:sym typeface="Lato"/>
            </a:endParaRPr>
          </a:p>
        </p:txBody>
      </p:sp>
      <p:pic>
        <p:nvPicPr>
          <p:cNvPr id="125" name="Google Shape;125;p21"/>
          <p:cNvPicPr preferRelativeResize="0"/>
          <p:nvPr/>
        </p:nvPicPr>
        <p:blipFill>
          <a:blip r:embed="rId3">
            <a:alphaModFix/>
          </a:blip>
          <a:stretch>
            <a:fillRect/>
          </a:stretch>
        </p:blipFill>
        <p:spPr>
          <a:xfrm>
            <a:off x="2082625" y="1409675"/>
            <a:ext cx="5163427" cy="3661224"/>
          </a:xfrm>
          <a:prstGeom prst="rect">
            <a:avLst/>
          </a:prstGeom>
          <a:noFill/>
          <a:ln>
            <a:noFill/>
          </a:ln>
        </p:spPr>
      </p:pic>
      <p:pic>
        <p:nvPicPr>
          <p:cNvPr id="126" name="Google Shape;126;p21"/>
          <p:cNvPicPr preferRelativeResize="0"/>
          <p:nvPr/>
        </p:nvPicPr>
        <p:blipFill>
          <a:blip r:embed="rId4">
            <a:alphaModFix/>
          </a:blip>
          <a:stretch>
            <a:fillRect/>
          </a:stretch>
        </p:blipFill>
        <p:spPr>
          <a:xfrm>
            <a:off x="7292475" y="3521250"/>
            <a:ext cx="1493025" cy="1493025"/>
          </a:xfrm>
          <a:prstGeom prst="rect">
            <a:avLst/>
          </a:prstGeom>
          <a:noFill/>
          <a:ln>
            <a:noFill/>
          </a:ln>
        </p:spPr>
      </p:pic>
      <p:pic>
        <p:nvPicPr>
          <p:cNvPr id="127" name="Google Shape;127;p21"/>
          <p:cNvPicPr preferRelativeResize="0"/>
          <p:nvPr/>
        </p:nvPicPr>
        <p:blipFill>
          <a:blip r:embed="rId5">
            <a:alphaModFix/>
          </a:blip>
          <a:stretch>
            <a:fillRect/>
          </a:stretch>
        </p:blipFill>
        <p:spPr>
          <a:xfrm>
            <a:off x="214675" y="1564975"/>
            <a:ext cx="1609318" cy="64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