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1" r:id="rId4"/>
    <p:sldId id="302" r:id="rId5"/>
    <p:sldId id="272" r:id="rId6"/>
    <p:sldId id="274" r:id="rId7"/>
    <p:sldId id="273" r:id="rId8"/>
    <p:sldId id="275" r:id="rId9"/>
    <p:sldId id="283" r:id="rId10"/>
    <p:sldId id="285" r:id="rId11"/>
    <p:sldId id="286" r:id="rId12"/>
    <p:sldId id="291" r:id="rId13"/>
    <p:sldId id="293" r:id="rId14"/>
    <p:sldId id="294" r:id="rId15"/>
    <p:sldId id="295" r:id="rId16"/>
    <p:sldId id="297" r:id="rId17"/>
    <p:sldId id="304" r:id="rId18"/>
    <p:sldId id="305" r:id="rId19"/>
    <p:sldId id="306" r:id="rId20"/>
    <p:sldId id="298" r:id="rId21"/>
    <p:sldId id="307" r:id="rId22"/>
    <p:sldId id="292" r:id="rId23"/>
    <p:sldId id="312" r:id="rId24"/>
    <p:sldId id="260" r:id="rId25"/>
    <p:sldId id="261" r:id="rId26"/>
    <p:sldId id="31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ie King" initials="KK" lastIdx="1" clrIdx="0">
    <p:extLst>
      <p:ext uri="{19B8F6BF-5375-455C-9EA6-DF929625EA0E}">
        <p15:presenceInfo xmlns:p15="http://schemas.microsoft.com/office/powerpoint/2012/main" userId="85065a4537e95c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svg"/><Relationship Id="rId1" Type="http://schemas.openxmlformats.org/officeDocument/2006/relationships/image" Target="../media/image20.png"/><Relationship Id="rId6" Type="http://schemas.openxmlformats.org/officeDocument/2006/relationships/image" Target="../media/image28.svg"/><Relationship Id="rId5"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F105C83-958D-4C9A-BCC2-B74A2127526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22EFB1-3559-4F0C-9983-7BDC0B7B05A0}">
      <dgm:prSet/>
      <dgm:spPr/>
      <dgm:t>
        <a:bodyPr/>
        <a:lstStyle/>
        <a:p>
          <a:pPr>
            <a:lnSpc>
              <a:spcPct val="100000"/>
            </a:lnSpc>
          </a:pPr>
          <a:r>
            <a:rPr lang="en-US"/>
            <a:t>In October 2012, the Centers for Medicare &amp; Medicaid Services began reducing Medicare (CMS) payments for Inpatient Prospective Payment System hospitals with excess readmissions. </a:t>
          </a:r>
        </a:p>
      </dgm:t>
    </dgm:pt>
    <dgm:pt modelId="{6FAF69F0-CB3B-4BD6-BE56-C6DDDC4C628B}" type="parTrans" cxnId="{C3328D9A-0250-4D9B-B946-BFF30A8F2FA0}">
      <dgm:prSet/>
      <dgm:spPr/>
      <dgm:t>
        <a:bodyPr/>
        <a:lstStyle/>
        <a:p>
          <a:endParaRPr lang="en-US"/>
        </a:p>
      </dgm:t>
    </dgm:pt>
    <dgm:pt modelId="{68E11B8C-515B-4AA9-9EED-8AF693C68B49}" type="sibTrans" cxnId="{C3328D9A-0250-4D9B-B946-BFF30A8F2FA0}">
      <dgm:prSet/>
      <dgm:spPr/>
      <dgm:t>
        <a:bodyPr/>
        <a:lstStyle/>
        <a:p>
          <a:endParaRPr lang="en-US"/>
        </a:p>
      </dgm:t>
    </dgm:pt>
    <dgm:pt modelId="{1198AAD5-303A-4A60-80C1-5299D26D20F9}">
      <dgm:prSet/>
      <dgm:spPr/>
      <dgm:t>
        <a:bodyPr/>
        <a:lstStyle/>
        <a:p>
          <a:pPr>
            <a:lnSpc>
              <a:spcPct val="100000"/>
            </a:lnSpc>
          </a:pPr>
          <a:r>
            <a:rPr lang="en-US"/>
            <a:t>The Hospital Readmission Reduction Program (HRRP) encourages hospitals to improve communication and care coordination efforts to better engage patients and caregivers, with respect to post-discharge planning.</a:t>
          </a:r>
        </a:p>
      </dgm:t>
    </dgm:pt>
    <dgm:pt modelId="{DD30E17E-649D-4BED-B492-56BF49D9CC09}" type="parTrans" cxnId="{3F66B936-D902-467C-AC4F-2E39C8169ED7}">
      <dgm:prSet/>
      <dgm:spPr/>
      <dgm:t>
        <a:bodyPr/>
        <a:lstStyle/>
        <a:p>
          <a:endParaRPr lang="en-US"/>
        </a:p>
      </dgm:t>
    </dgm:pt>
    <dgm:pt modelId="{B6532F77-39E2-445F-AD20-36FD814C47FD}" type="sibTrans" cxnId="{3F66B936-D902-467C-AC4F-2E39C8169ED7}">
      <dgm:prSet/>
      <dgm:spPr/>
      <dgm:t>
        <a:bodyPr/>
        <a:lstStyle/>
        <a:p>
          <a:endParaRPr lang="en-US"/>
        </a:p>
      </dgm:t>
    </dgm:pt>
    <dgm:pt modelId="{391370DD-5EA2-47E7-83F9-A97B828BF205}" type="pres">
      <dgm:prSet presAssocID="{6F105C83-958D-4C9A-BCC2-B74A21275266}" presName="root" presStyleCnt="0">
        <dgm:presLayoutVars>
          <dgm:dir/>
          <dgm:resizeHandles val="exact"/>
        </dgm:presLayoutVars>
      </dgm:prSet>
      <dgm:spPr/>
    </dgm:pt>
    <dgm:pt modelId="{D91FD409-2C7F-4E8F-96C6-1B3B4F7CBB0B}" type="pres">
      <dgm:prSet presAssocID="{FE22EFB1-3559-4F0C-9983-7BDC0B7B05A0}" presName="compNode" presStyleCnt="0"/>
      <dgm:spPr/>
    </dgm:pt>
    <dgm:pt modelId="{1D8A9875-C2B7-428B-A879-D8D73A61A4CB}" type="pres">
      <dgm:prSet presAssocID="{FE22EFB1-3559-4F0C-9983-7BDC0B7B05A0}" presName="bgRect" presStyleLbl="bgShp" presStyleIdx="0" presStyleCnt="2"/>
      <dgm:spPr/>
    </dgm:pt>
    <dgm:pt modelId="{BFEC4ED2-1FB3-438E-981E-903A1ADE0F6F}" type="pres">
      <dgm:prSet presAssocID="{FE22EFB1-3559-4F0C-9983-7BDC0B7B05A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48772588-CA18-48CC-9C08-A7B5258A4B76}" type="pres">
      <dgm:prSet presAssocID="{FE22EFB1-3559-4F0C-9983-7BDC0B7B05A0}" presName="spaceRect" presStyleCnt="0"/>
      <dgm:spPr/>
    </dgm:pt>
    <dgm:pt modelId="{EB1DFD35-73BF-4406-974E-7C64A09B1A7A}" type="pres">
      <dgm:prSet presAssocID="{FE22EFB1-3559-4F0C-9983-7BDC0B7B05A0}" presName="parTx" presStyleLbl="revTx" presStyleIdx="0" presStyleCnt="2">
        <dgm:presLayoutVars>
          <dgm:chMax val="0"/>
          <dgm:chPref val="0"/>
        </dgm:presLayoutVars>
      </dgm:prSet>
      <dgm:spPr/>
    </dgm:pt>
    <dgm:pt modelId="{99485404-4F87-4C45-98D9-BB01D5995FD0}" type="pres">
      <dgm:prSet presAssocID="{68E11B8C-515B-4AA9-9EED-8AF693C68B49}" presName="sibTrans" presStyleCnt="0"/>
      <dgm:spPr/>
    </dgm:pt>
    <dgm:pt modelId="{52B37B08-48F7-4170-A41E-53FDD963344A}" type="pres">
      <dgm:prSet presAssocID="{1198AAD5-303A-4A60-80C1-5299D26D20F9}" presName="compNode" presStyleCnt="0"/>
      <dgm:spPr/>
    </dgm:pt>
    <dgm:pt modelId="{FF133DBE-4008-4FE4-B8F6-FBD527A25B9F}" type="pres">
      <dgm:prSet presAssocID="{1198AAD5-303A-4A60-80C1-5299D26D20F9}" presName="bgRect" presStyleLbl="bgShp" presStyleIdx="1" presStyleCnt="2"/>
      <dgm:spPr/>
    </dgm:pt>
    <dgm:pt modelId="{21CDF421-3D96-460A-9217-7D71CBFFD8E9}" type="pres">
      <dgm:prSet presAssocID="{1198AAD5-303A-4A60-80C1-5299D26D20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C3146F4D-92B2-4633-9630-7CFA8576A5C0}" type="pres">
      <dgm:prSet presAssocID="{1198AAD5-303A-4A60-80C1-5299D26D20F9}" presName="spaceRect" presStyleCnt="0"/>
      <dgm:spPr/>
    </dgm:pt>
    <dgm:pt modelId="{7D9463A9-2A6D-4F73-BEF9-7568339AE6BA}" type="pres">
      <dgm:prSet presAssocID="{1198AAD5-303A-4A60-80C1-5299D26D20F9}" presName="parTx" presStyleLbl="revTx" presStyleIdx="1" presStyleCnt="2">
        <dgm:presLayoutVars>
          <dgm:chMax val="0"/>
          <dgm:chPref val="0"/>
        </dgm:presLayoutVars>
      </dgm:prSet>
      <dgm:spPr/>
    </dgm:pt>
  </dgm:ptLst>
  <dgm:cxnLst>
    <dgm:cxn modelId="{490E9E0C-1603-4208-A31F-5FBF074A2121}" type="presOf" srcId="{FE22EFB1-3559-4F0C-9983-7BDC0B7B05A0}" destId="{EB1DFD35-73BF-4406-974E-7C64A09B1A7A}" srcOrd="0" destOrd="0" presId="urn:microsoft.com/office/officeart/2018/2/layout/IconVerticalSolidList"/>
    <dgm:cxn modelId="{3F66B936-D902-467C-AC4F-2E39C8169ED7}" srcId="{6F105C83-958D-4C9A-BCC2-B74A21275266}" destId="{1198AAD5-303A-4A60-80C1-5299D26D20F9}" srcOrd="1" destOrd="0" parTransId="{DD30E17E-649D-4BED-B492-56BF49D9CC09}" sibTransId="{B6532F77-39E2-445F-AD20-36FD814C47FD}"/>
    <dgm:cxn modelId="{49DFFE39-E9AF-4F59-BF3E-522914451579}" type="presOf" srcId="{6F105C83-958D-4C9A-BCC2-B74A21275266}" destId="{391370DD-5EA2-47E7-83F9-A97B828BF205}" srcOrd="0" destOrd="0" presId="urn:microsoft.com/office/officeart/2018/2/layout/IconVerticalSolidList"/>
    <dgm:cxn modelId="{7ED4F83B-18A7-4211-A09C-372CFD9B60AD}" type="presOf" srcId="{1198AAD5-303A-4A60-80C1-5299D26D20F9}" destId="{7D9463A9-2A6D-4F73-BEF9-7568339AE6BA}" srcOrd="0" destOrd="0" presId="urn:microsoft.com/office/officeart/2018/2/layout/IconVerticalSolidList"/>
    <dgm:cxn modelId="{C3328D9A-0250-4D9B-B946-BFF30A8F2FA0}" srcId="{6F105C83-958D-4C9A-BCC2-B74A21275266}" destId="{FE22EFB1-3559-4F0C-9983-7BDC0B7B05A0}" srcOrd="0" destOrd="0" parTransId="{6FAF69F0-CB3B-4BD6-BE56-C6DDDC4C628B}" sibTransId="{68E11B8C-515B-4AA9-9EED-8AF693C68B49}"/>
    <dgm:cxn modelId="{123566D0-4058-4880-8964-6DC8F5356E71}" type="presParOf" srcId="{391370DD-5EA2-47E7-83F9-A97B828BF205}" destId="{D91FD409-2C7F-4E8F-96C6-1B3B4F7CBB0B}" srcOrd="0" destOrd="0" presId="urn:microsoft.com/office/officeart/2018/2/layout/IconVerticalSolidList"/>
    <dgm:cxn modelId="{D9B577A8-2976-47AC-9275-C1D98C83C442}" type="presParOf" srcId="{D91FD409-2C7F-4E8F-96C6-1B3B4F7CBB0B}" destId="{1D8A9875-C2B7-428B-A879-D8D73A61A4CB}" srcOrd="0" destOrd="0" presId="urn:microsoft.com/office/officeart/2018/2/layout/IconVerticalSolidList"/>
    <dgm:cxn modelId="{7CC2FF68-42D4-484F-A4EC-445C4BD97838}" type="presParOf" srcId="{D91FD409-2C7F-4E8F-96C6-1B3B4F7CBB0B}" destId="{BFEC4ED2-1FB3-438E-981E-903A1ADE0F6F}" srcOrd="1" destOrd="0" presId="urn:microsoft.com/office/officeart/2018/2/layout/IconVerticalSolidList"/>
    <dgm:cxn modelId="{039817ED-2378-45A4-827C-19A53C386D54}" type="presParOf" srcId="{D91FD409-2C7F-4E8F-96C6-1B3B4F7CBB0B}" destId="{48772588-CA18-48CC-9C08-A7B5258A4B76}" srcOrd="2" destOrd="0" presId="urn:microsoft.com/office/officeart/2018/2/layout/IconVerticalSolidList"/>
    <dgm:cxn modelId="{10EC81E7-E4DA-47B0-9813-E324101C4261}" type="presParOf" srcId="{D91FD409-2C7F-4E8F-96C6-1B3B4F7CBB0B}" destId="{EB1DFD35-73BF-4406-974E-7C64A09B1A7A}" srcOrd="3" destOrd="0" presId="urn:microsoft.com/office/officeart/2018/2/layout/IconVerticalSolidList"/>
    <dgm:cxn modelId="{6B0F0940-F099-4C14-992F-FC7AD2866A63}" type="presParOf" srcId="{391370DD-5EA2-47E7-83F9-A97B828BF205}" destId="{99485404-4F87-4C45-98D9-BB01D5995FD0}" srcOrd="1" destOrd="0" presId="urn:microsoft.com/office/officeart/2018/2/layout/IconVerticalSolidList"/>
    <dgm:cxn modelId="{28A1FE41-08E8-49A5-AC11-B73F253B9C99}" type="presParOf" srcId="{391370DD-5EA2-47E7-83F9-A97B828BF205}" destId="{52B37B08-48F7-4170-A41E-53FDD963344A}" srcOrd="2" destOrd="0" presId="urn:microsoft.com/office/officeart/2018/2/layout/IconVerticalSolidList"/>
    <dgm:cxn modelId="{46F94E33-BDF3-4463-AD01-991656D6F517}" type="presParOf" srcId="{52B37B08-48F7-4170-A41E-53FDD963344A}" destId="{FF133DBE-4008-4FE4-B8F6-FBD527A25B9F}" srcOrd="0" destOrd="0" presId="urn:microsoft.com/office/officeart/2018/2/layout/IconVerticalSolidList"/>
    <dgm:cxn modelId="{F3491ECF-9834-4C65-82F6-1E7E8DFF1084}" type="presParOf" srcId="{52B37B08-48F7-4170-A41E-53FDD963344A}" destId="{21CDF421-3D96-460A-9217-7D71CBFFD8E9}" srcOrd="1" destOrd="0" presId="urn:microsoft.com/office/officeart/2018/2/layout/IconVerticalSolidList"/>
    <dgm:cxn modelId="{AE4CB606-9A96-4FB6-A223-CD29AA7601E6}" type="presParOf" srcId="{52B37B08-48F7-4170-A41E-53FDD963344A}" destId="{C3146F4D-92B2-4633-9630-7CFA8576A5C0}" srcOrd="2" destOrd="0" presId="urn:microsoft.com/office/officeart/2018/2/layout/IconVerticalSolidList"/>
    <dgm:cxn modelId="{C5913172-BD73-4C28-9CD9-24A82AA62AE7}" type="presParOf" srcId="{52B37B08-48F7-4170-A41E-53FDD963344A}" destId="{7D9463A9-2A6D-4F73-BEF9-7568339AE6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3D3978-1E1B-49F4-9524-45B883BAF35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C73065A-58B7-415F-892C-02C541CC4316}">
      <dgm:prSet/>
      <dgm:spPr/>
      <dgm:t>
        <a:bodyPr/>
        <a:lstStyle/>
        <a:p>
          <a:r>
            <a:rPr lang="en-US"/>
            <a:t>unplan_readm_df:  54093 entries reduced to 4930, measure column name = READM_30_HF, value = 1, 'Compared to National' with 5 possible values - dummy, missing 172 'Provider ID', *1238 missing values - fill with mean by hospital &amp; READM_30_HF*;</a:t>
          </a:r>
        </a:p>
      </dgm:t>
    </dgm:pt>
    <dgm:pt modelId="{30E92133-7AA3-47C1-841E-696A0F83D362}" type="parTrans" cxnId="{DFAB9CBA-0CE2-4CE6-A9FF-15D08E72CE77}">
      <dgm:prSet/>
      <dgm:spPr/>
      <dgm:t>
        <a:bodyPr/>
        <a:lstStyle/>
        <a:p>
          <a:endParaRPr lang="en-US"/>
        </a:p>
      </dgm:t>
    </dgm:pt>
    <dgm:pt modelId="{F339CDED-9BC5-4550-B230-F9E121D33E0B}" type="sibTrans" cxnId="{DFAB9CBA-0CE2-4CE6-A9FF-15D08E72CE77}">
      <dgm:prSet/>
      <dgm:spPr/>
      <dgm:t>
        <a:bodyPr/>
        <a:lstStyle/>
        <a:p>
          <a:endParaRPr lang="en-US"/>
        </a:p>
      </dgm:t>
    </dgm:pt>
    <dgm:pt modelId="{7D0150DB-CB4D-43EC-87D8-B35EF5466FE0}">
      <dgm:prSet/>
      <dgm:spPr/>
      <dgm:t>
        <a:bodyPr/>
        <a:lstStyle/>
        <a:p>
          <a:r>
            <a:rPr lang="en-US"/>
            <a:t>readm_red_df:  19674 entries reduced to **2670**, no ZIP code column, measure column name = READM_30_HF_HRRP, value = 1, **created additional feature 'actual_rratio' = target value for model**,  *602 missing values for 'Number of Discharges' and 'Number of Readmissions' - dropped as it will be impossible to calculate the 'actual_rratio', which is the target value*; </a:t>
          </a:r>
        </a:p>
      </dgm:t>
    </dgm:pt>
    <dgm:pt modelId="{1CBCEEED-D443-468C-840D-B3A022A6BD22}" type="parTrans" cxnId="{0BA37AE7-FB59-4E17-AB8C-C9ABA4FBB040}">
      <dgm:prSet/>
      <dgm:spPr/>
      <dgm:t>
        <a:bodyPr/>
        <a:lstStyle/>
        <a:p>
          <a:endParaRPr lang="en-US"/>
        </a:p>
      </dgm:t>
    </dgm:pt>
    <dgm:pt modelId="{1A74C170-02CE-4D00-B1CB-2EAEE8235D4A}" type="sibTrans" cxnId="{0BA37AE7-FB59-4E17-AB8C-C9ABA4FBB040}">
      <dgm:prSet/>
      <dgm:spPr/>
      <dgm:t>
        <a:bodyPr/>
        <a:lstStyle/>
        <a:p>
          <a:endParaRPr lang="en-US"/>
        </a:p>
      </dgm:t>
    </dgm:pt>
    <dgm:pt modelId="{B6A8DA91-9539-4856-807F-8809BED19C3E}">
      <dgm:prSet/>
      <dgm:spPr/>
      <dgm:t>
        <a:bodyPr/>
        <a:lstStyle/>
        <a:p>
          <a:r>
            <a:rPr lang="en-US"/>
            <a:t>mort_meas_df:  91889 entries reduced to 4930, measure column name =  MORT_30_HF, value = 1, 'Compared to National' with 5 possible values - dummy, *missing 172 'Provider ID', missing 1331 each of Denominator, Score, Lower Estimate, and Higher Estimate - fill with mean by hospital if available*; </a:t>
          </a:r>
        </a:p>
      </dgm:t>
    </dgm:pt>
    <dgm:pt modelId="{73D2708F-AA6A-45BF-83E2-F55B5014E8D4}" type="parTrans" cxnId="{01CCFBC1-6624-4D1C-9F55-DAF73DF2B64C}">
      <dgm:prSet/>
      <dgm:spPr/>
      <dgm:t>
        <a:bodyPr/>
        <a:lstStyle/>
        <a:p>
          <a:endParaRPr lang="en-US"/>
        </a:p>
      </dgm:t>
    </dgm:pt>
    <dgm:pt modelId="{0E1AE8EE-33CF-4BC7-B711-EE500B7CFBBB}" type="sibTrans" cxnId="{01CCFBC1-6624-4D1C-9F55-DAF73DF2B64C}">
      <dgm:prSet/>
      <dgm:spPr/>
      <dgm:t>
        <a:bodyPr/>
        <a:lstStyle/>
        <a:p>
          <a:endParaRPr lang="en-US"/>
        </a:p>
      </dgm:t>
    </dgm:pt>
    <dgm:pt modelId="{711751CC-37FF-4682-BBE0-DE4BEF67CC6F}">
      <dgm:prSet/>
      <dgm:spPr/>
      <dgm:t>
        <a:bodyPr/>
        <a:lstStyle/>
        <a:p>
          <a:r>
            <a:rPr lang="en-US"/>
            <a:t>hcahps_df:  455235 entries reduced to 3552, bfill missing from star &amp; linear mean columns, *missing 116 Provider ID values*;</a:t>
          </a:r>
        </a:p>
      </dgm:t>
    </dgm:pt>
    <dgm:pt modelId="{89469A80-9227-448D-9F01-6EBD5066EE2B}" type="parTrans" cxnId="{44CEDC67-BD12-44A8-85D6-CED2F4B23DDF}">
      <dgm:prSet/>
      <dgm:spPr/>
      <dgm:t>
        <a:bodyPr/>
        <a:lstStyle/>
        <a:p>
          <a:endParaRPr lang="en-US"/>
        </a:p>
      </dgm:t>
    </dgm:pt>
    <dgm:pt modelId="{513F8573-8018-4E71-9B0A-CE0D698C2EDF}" type="sibTrans" cxnId="{44CEDC67-BD12-44A8-85D6-CED2F4B23DDF}">
      <dgm:prSet/>
      <dgm:spPr/>
      <dgm:t>
        <a:bodyPr/>
        <a:lstStyle/>
        <a:p>
          <a:endParaRPr lang="en-US"/>
        </a:p>
      </dgm:t>
    </dgm:pt>
    <dgm:pt modelId="{B51DBF32-09FB-44F2-AC6F-677A2097E97C}">
      <dgm:prSet/>
      <dgm:spPr/>
      <dgm:t>
        <a:bodyPr/>
        <a:lstStyle/>
        <a:p>
          <a:r>
            <a:rPr lang="en-US"/>
            <a:t>gen_info_df:   5334 entries, all categorical, converted to dummies, no null.</a:t>
          </a:r>
        </a:p>
      </dgm:t>
    </dgm:pt>
    <dgm:pt modelId="{CE6AD623-51C4-4564-BF50-1530FA977688}" type="parTrans" cxnId="{E2BDBF78-4A61-49BB-8EF9-243CDB96EBF5}">
      <dgm:prSet/>
      <dgm:spPr/>
      <dgm:t>
        <a:bodyPr/>
        <a:lstStyle/>
        <a:p>
          <a:endParaRPr lang="en-US"/>
        </a:p>
      </dgm:t>
    </dgm:pt>
    <dgm:pt modelId="{E1A395D1-0989-43DE-94F2-20D715F86D8B}" type="sibTrans" cxnId="{E2BDBF78-4A61-49BB-8EF9-243CDB96EBF5}">
      <dgm:prSet/>
      <dgm:spPr/>
      <dgm:t>
        <a:bodyPr/>
        <a:lstStyle/>
        <a:p>
          <a:endParaRPr lang="en-US"/>
        </a:p>
      </dgm:t>
    </dgm:pt>
    <dgm:pt modelId="{7B029DAB-B30D-4E10-AE27-1020F219CBED}" type="pres">
      <dgm:prSet presAssocID="{5D3D3978-1E1B-49F4-9524-45B883BAF352}" presName="linear" presStyleCnt="0">
        <dgm:presLayoutVars>
          <dgm:animLvl val="lvl"/>
          <dgm:resizeHandles val="exact"/>
        </dgm:presLayoutVars>
      </dgm:prSet>
      <dgm:spPr/>
    </dgm:pt>
    <dgm:pt modelId="{DC081B50-DFD7-4C15-A34A-836D1147A2EB}" type="pres">
      <dgm:prSet presAssocID="{BC73065A-58B7-415F-892C-02C541CC4316}" presName="parentText" presStyleLbl="node1" presStyleIdx="0" presStyleCnt="5">
        <dgm:presLayoutVars>
          <dgm:chMax val="0"/>
          <dgm:bulletEnabled val="1"/>
        </dgm:presLayoutVars>
      </dgm:prSet>
      <dgm:spPr/>
    </dgm:pt>
    <dgm:pt modelId="{3D692955-D2D2-42C9-A8E0-5389DC26E556}" type="pres">
      <dgm:prSet presAssocID="{F339CDED-9BC5-4550-B230-F9E121D33E0B}" presName="spacer" presStyleCnt="0"/>
      <dgm:spPr/>
    </dgm:pt>
    <dgm:pt modelId="{AFB1A890-B837-4536-A953-A0939633B0C5}" type="pres">
      <dgm:prSet presAssocID="{7D0150DB-CB4D-43EC-87D8-B35EF5466FE0}" presName="parentText" presStyleLbl="node1" presStyleIdx="1" presStyleCnt="5">
        <dgm:presLayoutVars>
          <dgm:chMax val="0"/>
          <dgm:bulletEnabled val="1"/>
        </dgm:presLayoutVars>
      </dgm:prSet>
      <dgm:spPr/>
    </dgm:pt>
    <dgm:pt modelId="{CBA50CAA-4717-4078-81CD-D20C29C2125D}" type="pres">
      <dgm:prSet presAssocID="{1A74C170-02CE-4D00-B1CB-2EAEE8235D4A}" presName="spacer" presStyleCnt="0"/>
      <dgm:spPr/>
    </dgm:pt>
    <dgm:pt modelId="{56827F95-E4D1-4DE4-A256-B5A8BE75610D}" type="pres">
      <dgm:prSet presAssocID="{B6A8DA91-9539-4856-807F-8809BED19C3E}" presName="parentText" presStyleLbl="node1" presStyleIdx="2" presStyleCnt="5">
        <dgm:presLayoutVars>
          <dgm:chMax val="0"/>
          <dgm:bulletEnabled val="1"/>
        </dgm:presLayoutVars>
      </dgm:prSet>
      <dgm:spPr/>
    </dgm:pt>
    <dgm:pt modelId="{0E8E7874-EE62-4428-A8E0-545F4EC4898C}" type="pres">
      <dgm:prSet presAssocID="{0E1AE8EE-33CF-4BC7-B711-EE500B7CFBBB}" presName="spacer" presStyleCnt="0"/>
      <dgm:spPr/>
    </dgm:pt>
    <dgm:pt modelId="{DBA0446B-31FE-456B-9174-1A54DD2C1D79}" type="pres">
      <dgm:prSet presAssocID="{711751CC-37FF-4682-BBE0-DE4BEF67CC6F}" presName="parentText" presStyleLbl="node1" presStyleIdx="3" presStyleCnt="5">
        <dgm:presLayoutVars>
          <dgm:chMax val="0"/>
          <dgm:bulletEnabled val="1"/>
        </dgm:presLayoutVars>
      </dgm:prSet>
      <dgm:spPr/>
    </dgm:pt>
    <dgm:pt modelId="{188A7816-B119-4198-970D-7A7515D0A54A}" type="pres">
      <dgm:prSet presAssocID="{513F8573-8018-4E71-9B0A-CE0D698C2EDF}" presName="spacer" presStyleCnt="0"/>
      <dgm:spPr/>
    </dgm:pt>
    <dgm:pt modelId="{E9C5F0B6-BF52-4D6F-93B4-5B70EA888D72}" type="pres">
      <dgm:prSet presAssocID="{B51DBF32-09FB-44F2-AC6F-677A2097E97C}" presName="parentText" presStyleLbl="node1" presStyleIdx="4" presStyleCnt="5">
        <dgm:presLayoutVars>
          <dgm:chMax val="0"/>
          <dgm:bulletEnabled val="1"/>
        </dgm:presLayoutVars>
      </dgm:prSet>
      <dgm:spPr/>
    </dgm:pt>
  </dgm:ptLst>
  <dgm:cxnLst>
    <dgm:cxn modelId="{26652103-52AF-494D-87E4-E61CEA67152E}" type="presOf" srcId="{7D0150DB-CB4D-43EC-87D8-B35EF5466FE0}" destId="{AFB1A890-B837-4536-A953-A0939633B0C5}" srcOrd="0" destOrd="0" presId="urn:microsoft.com/office/officeart/2005/8/layout/vList2"/>
    <dgm:cxn modelId="{BFADF21F-F5B7-424C-BF3E-57544BFD02DF}" type="presOf" srcId="{5D3D3978-1E1B-49F4-9524-45B883BAF352}" destId="{7B029DAB-B30D-4E10-AE27-1020F219CBED}" srcOrd="0" destOrd="0" presId="urn:microsoft.com/office/officeart/2005/8/layout/vList2"/>
    <dgm:cxn modelId="{43F50646-AEAE-46C8-B7F5-DA6D479DE931}" type="presOf" srcId="{BC73065A-58B7-415F-892C-02C541CC4316}" destId="{DC081B50-DFD7-4C15-A34A-836D1147A2EB}" srcOrd="0" destOrd="0" presId="urn:microsoft.com/office/officeart/2005/8/layout/vList2"/>
    <dgm:cxn modelId="{44CEDC67-BD12-44A8-85D6-CED2F4B23DDF}" srcId="{5D3D3978-1E1B-49F4-9524-45B883BAF352}" destId="{711751CC-37FF-4682-BBE0-DE4BEF67CC6F}" srcOrd="3" destOrd="0" parTransId="{89469A80-9227-448D-9F01-6EBD5066EE2B}" sibTransId="{513F8573-8018-4E71-9B0A-CE0D698C2EDF}"/>
    <dgm:cxn modelId="{E2BDBF78-4A61-49BB-8EF9-243CDB96EBF5}" srcId="{5D3D3978-1E1B-49F4-9524-45B883BAF352}" destId="{B51DBF32-09FB-44F2-AC6F-677A2097E97C}" srcOrd="4" destOrd="0" parTransId="{CE6AD623-51C4-4564-BF50-1530FA977688}" sibTransId="{E1A395D1-0989-43DE-94F2-20D715F86D8B}"/>
    <dgm:cxn modelId="{16027287-88C4-4CC0-A153-BE4BFB6D0ECF}" type="presOf" srcId="{B6A8DA91-9539-4856-807F-8809BED19C3E}" destId="{56827F95-E4D1-4DE4-A256-B5A8BE75610D}" srcOrd="0" destOrd="0" presId="urn:microsoft.com/office/officeart/2005/8/layout/vList2"/>
    <dgm:cxn modelId="{73E223AD-A9CD-43AC-8A8D-9274A00B00AB}" type="presOf" srcId="{B51DBF32-09FB-44F2-AC6F-677A2097E97C}" destId="{E9C5F0B6-BF52-4D6F-93B4-5B70EA888D72}" srcOrd="0" destOrd="0" presId="urn:microsoft.com/office/officeart/2005/8/layout/vList2"/>
    <dgm:cxn modelId="{DFAB9CBA-0CE2-4CE6-A9FF-15D08E72CE77}" srcId="{5D3D3978-1E1B-49F4-9524-45B883BAF352}" destId="{BC73065A-58B7-415F-892C-02C541CC4316}" srcOrd="0" destOrd="0" parTransId="{30E92133-7AA3-47C1-841E-696A0F83D362}" sibTransId="{F339CDED-9BC5-4550-B230-F9E121D33E0B}"/>
    <dgm:cxn modelId="{01CCFBC1-6624-4D1C-9F55-DAF73DF2B64C}" srcId="{5D3D3978-1E1B-49F4-9524-45B883BAF352}" destId="{B6A8DA91-9539-4856-807F-8809BED19C3E}" srcOrd="2" destOrd="0" parTransId="{73D2708F-AA6A-45BF-83E2-F55B5014E8D4}" sibTransId="{0E1AE8EE-33CF-4BC7-B711-EE500B7CFBBB}"/>
    <dgm:cxn modelId="{72E2C4D5-6B45-4C59-827C-AFBD48A45095}" type="presOf" srcId="{711751CC-37FF-4682-BBE0-DE4BEF67CC6F}" destId="{DBA0446B-31FE-456B-9174-1A54DD2C1D79}" srcOrd="0" destOrd="0" presId="urn:microsoft.com/office/officeart/2005/8/layout/vList2"/>
    <dgm:cxn modelId="{0BA37AE7-FB59-4E17-AB8C-C9ABA4FBB040}" srcId="{5D3D3978-1E1B-49F4-9524-45B883BAF352}" destId="{7D0150DB-CB4D-43EC-87D8-B35EF5466FE0}" srcOrd="1" destOrd="0" parTransId="{1CBCEEED-D443-468C-840D-B3A022A6BD22}" sibTransId="{1A74C170-02CE-4D00-B1CB-2EAEE8235D4A}"/>
    <dgm:cxn modelId="{599B1350-EF31-429E-8187-E6FF9EE2BA9C}" type="presParOf" srcId="{7B029DAB-B30D-4E10-AE27-1020F219CBED}" destId="{DC081B50-DFD7-4C15-A34A-836D1147A2EB}" srcOrd="0" destOrd="0" presId="urn:microsoft.com/office/officeart/2005/8/layout/vList2"/>
    <dgm:cxn modelId="{BF23FDE8-D60C-48F8-B3D4-1B3E6D5AEDE8}" type="presParOf" srcId="{7B029DAB-B30D-4E10-AE27-1020F219CBED}" destId="{3D692955-D2D2-42C9-A8E0-5389DC26E556}" srcOrd="1" destOrd="0" presId="urn:microsoft.com/office/officeart/2005/8/layout/vList2"/>
    <dgm:cxn modelId="{28A7F09C-95C9-4E18-810C-E7D3DC198736}" type="presParOf" srcId="{7B029DAB-B30D-4E10-AE27-1020F219CBED}" destId="{AFB1A890-B837-4536-A953-A0939633B0C5}" srcOrd="2" destOrd="0" presId="urn:microsoft.com/office/officeart/2005/8/layout/vList2"/>
    <dgm:cxn modelId="{0BF98DF3-8D12-42AC-B339-A08F14A7E17E}" type="presParOf" srcId="{7B029DAB-B30D-4E10-AE27-1020F219CBED}" destId="{CBA50CAA-4717-4078-81CD-D20C29C2125D}" srcOrd="3" destOrd="0" presId="urn:microsoft.com/office/officeart/2005/8/layout/vList2"/>
    <dgm:cxn modelId="{9C8AED9D-3908-4C7F-9EF7-8728F46F5FAB}" type="presParOf" srcId="{7B029DAB-B30D-4E10-AE27-1020F219CBED}" destId="{56827F95-E4D1-4DE4-A256-B5A8BE75610D}" srcOrd="4" destOrd="0" presId="urn:microsoft.com/office/officeart/2005/8/layout/vList2"/>
    <dgm:cxn modelId="{09B311BE-B138-4E00-91F4-0E64A789296D}" type="presParOf" srcId="{7B029DAB-B30D-4E10-AE27-1020F219CBED}" destId="{0E8E7874-EE62-4428-A8E0-545F4EC4898C}" srcOrd="5" destOrd="0" presId="urn:microsoft.com/office/officeart/2005/8/layout/vList2"/>
    <dgm:cxn modelId="{F1644290-1C1C-410D-BE82-247094CC2C1C}" type="presParOf" srcId="{7B029DAB-B30D-4E10-AE27-1020F219CBED}" destId="{DBA0446B-31FE-456B-9174-1A54DD2C1D79}" srcOrd="6" destOrd="0" presId="urn:microsoft.com/office/officeart/2005/8/layout/vList2"/>
    <dgm:cxn modelId="{C3935EA1-DB40-40A7-A21E-1A7AA58D2E1A}" type="presParOf" srcId="{7B029DAB-B30D-4E10-AE27-1020F219CBED}" destId="{188A7816-B119-4198-970D-7A7515D0A54A}" srcOrd="7" destOrd="0" presId="urn:microsoft.com/office/officeart/2005/8/layout/vList2"/>
    <dgm:cxn modelId="{D8AF35C3-A367-4E20-9797-039595FED294}" type="presParOf" srcId="{7B029DAB-B30D-4E10-AE27-1020F219CBED}" destId="{E9C5F0B6-BF52-4D6F-93B4-5B70EA888D7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252FBC-7396-4215-94B9-39E5F054C79F}"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3DBF997D-8C65-4371-B944-3F40D7A3E171}">
      <dgm:prSet/>
      <dgm:spPr/>
      <dgm:t>
        <a:bodyPr/>
        <a:lstStyle/>
        <a:p>
          <a:r>
            <a:rPr lang="en-US"/>
            <a:t>Excess</a:t>
          </a:r>
        </a:p>
      </dgm:t>
    </dgm:pt>
    <dgm:pt modelId="{D9E6266D-8E10-45E8-B87C-01EFC2B4BC49}" type="parTrans" cxnId="{B52AE793-4CDB-4AE3-AF75-E1AB9C1A58FF}">
      <dgm:prSet/>
      <dgm:spPr/>
      <dgm:t>
        <a:bodyPr/>
        <a:lstStyle/>
        <a:p>
          <a:endParaRPr lang="en-US"/>
        </a:p>
      </dgm:t>
    </dgm:pt>
    <dgm:pt modelId="{B651AEEB-D669-4145-88AB-21F5ABC736CB}" type="sibTrans" cxnId="{B52AE793-4CDB-4AE3-AF75-E1AB9C1A58FF}">
      <dgm:prSet/>
      <dgm:spPr/>
      <dgm:t>
        <a:bodyPr/>
        <a:lstStyle/>
        <a:p>
          <a:endParaRPr lang="en-US"/>
        </a:p>
      </dgm:t>
    </dgm:pt>
    <dgm:pt modelId="{D50FE3E1-DFAF-4615-9701-DFC6BC6E374A}">
      <dgm:prSet/>
      <dgm:spPr/>
      <dgm:t>
        <a:bodyPr/>
        <a:lstStyle/>
        <a:p>
          <a:r>
            <a:rPr lang="en-US"/>
            <a:t>Excess Readmission Ratio: represents Hospital's "predicted" number of readmissions compared to CMS "expected" number of readmissions. </a:t>
          </a:r>
        </a:p>
      </dgm:t>
    </dgm:pt>
    <dgm:pt modelId="{210A3A84-2C4B-446D-A6C2-F7F2B0109CAD}" type="parTrans" cxnId="{B0D1889F-FB8A-453A-9006-CFBD122AEC6F}">
      <dgm:prSet/>
      <dgm:spPr/>
      <dgm:t>
        <a:bodyPr/>
        <a:lstStyle/>
        <a:p>
          <a:endParaRPr lang="en-US"/>
        </a:p>
      </dgm:t>
    </dgm:pt>
    <dgm:pt modelId="{0F0125B2-866D-41EC-8DBD-D362923C394E}" type="sibTrans" cxnId="{B0D1889F-FB8A-453A-9006-CFBD122AEC6F}">
      <dgm:prSet/>
      <dgm:spPr/>
      <dgm:t>
        <a:bodyPr/>
        <a:lstStyle/>
        <a:p>
          <a:endParaRPr lang="en-US"/>
        </a:p>
      </dgm:t>
    </dgm:pt>
    <dgm:pt modelId="{0CB4E293-42AB-461B-8315-5B01F16E1D0A}">
      <dgm:prSet/>
      <dgm:spPr/>
      <dgm:t>
        <a:bodyPr/>
        <a:lstStyle/>
        <a:p>
          <a:r>
            <a:rPr lang="en-US"/>
            <a:t>Calculate</a:t>
          </a:r>
        </a:p>
      </dgm:t>
    </dgm:pt>
    <dgm:pt modelId="{CD1CEEFC-E0B9-49A1-89F9-815E0EED5CD3}" type="parTrans" cxnId="{40BD0DD5-9B8C-4EEB-BD83-2FA5E89728B3}">
      <dgm:prSet/>
      <dgm:spPr/>
      <dgm:t>
        <a:bodyPr/>
        <a:lstStyle/>
        <a:p>
          <a:endParaRPr lang="en-US"/>
        </a:p>
      </dgm:t>
    </dgm:pt>
    <dgm:pt modelId="{A5A8804B-8CE6-4FAB-9A85-33D953D17E28}" type="sibTrans" cxnId="{40BD0DD5-9B8C-4EEB-BD83-2FA5E89728B3}">
      <dgm:prSet/>
      <dgm:spPr/>
      <dgm:t>
        <a:bodyPr/>
        <a:lstStyle/>
        <a:p>
          <a:endParaRPr lang="en-US"/>
        </a:p>
      </dgm:t>
    </dgm:pt>
    <dgm:pt modelId="{77264C3D-41E5-4432-8BED-54EEDD89338F}">
      <dgm:prSet/>
      <dgm:spPr/>
      <dgm:t>
        <a:bodyPr/>
        <a:lstStyle/>
        <a:p>
          <a:r>
            <a:rPr lang="en-US"/>
            <a:t>Calculate the **Actual Readmission Rate** = 'actual_rrate' (number of readmissions/discharges)</a:t>
          </a:r>
        </a:p>
      </dgm:t>
    </dgm:pt>
    <dgm:pt modelId="{CA26C961-62E3-4F50-AB2E-8FD172DCCE9B}" type="parTrans" cxnId="{D50D5E98-0E52-45DB-8ECA-E6C9D4A291FF}">
      <dgm:prSet/>
      <dgm:spPr/>
      <dgm:t>
        <a:bodyPr/>
        <a:lstStyle/>
        <a:p>
          <a:endParaRPr lang="en-US"/>
        </a:p>
      </dgm:t>
    </dgm:pt>
    <dgm:pt modelId="{05B02FFD-8039-42F7-BDAD-69EFB1F13698}" type="sibTrans" cxnId="{D50D5E98-0E52-45DB-8ECA-E6C9D4A291FF}">
      <dgm:prSet/>
      <dgm:spPr/>
      <dgm:t>
        <a:bodyPr/>
        <a:lstStyle/>
        <a:p>
          <a:endParaRPr lang="en-US"/>
        </a:p>
      </dgm:t>
    </dgm:pt>
    <dgm:pt modelId="{D8523ABD-B081-44CF-B1C0-90D8C00D154B}">
      <dgm:prSet/>
      <dgm:spPr/>
      <dgm:t>
        <a:bodyPr/>
        <a:lstStyle/>
        <a:p>
          <a:r>
            <a:rPr lang="en-US"/>
            <a:t>Calculate</a:t>
          </a:r>
        </a:p>
      </dgm:t>
    </dgm:pt>
    <dgm:pt modelId="{F935B08C-5A08-4BB4-8429-A0D27AD53298}" type="parTrans" cxnId="{523644CA-CD54-4BDB-A28C-1E7CB8AD939F}">
      <dgm:prSet/>
      <dgm:spPr/>
      <dgm:t>
        <a:bodyPr/>
        <a:lstStyle/>
        <a:p>
          <a:endParaRPr lang="en-US"/>
        </a:p>
      </dgm:t>
    </dgm:pt>
    <dgm:pt modelId="{36D382D4-686B-4614-9903-D05D121FB9DC}" type="sibTrans" cxnId="{523644CA-CD54-4BDB-A28C-1E7CB8AD939F}">
      <dgm:prSet/>
      <dgm:spPr/>
      <dgm:t>
        <a:bodyPr/>
        <a:lstStyle/>
        <a:p>
          <a:endParaRPr lang="en-US"/>
        </a:p>
      </dgm:t>
    </dgm:pt>
    <dgm:pt modelId="{ECDD0393-4E64-4D80-9B6B-C1131F75D33E}">
      <dgm:prSet/>
      <dgm:spPr/>
      <dgm:t>
        <a:bodyPr/>
        <a:lstStyle/>
        <a:p>
          <a:r>
            <a:rPr lang="en-US"/>
            <a:t>Calculate the **Actual Readmission Ratio** = 'actual_rratio' ('actual_rrate'/'Expected Readmission Rate') in order to compare the Excess Readmission Ratio</a:t>
          </a:r>
        </a:p>
      </dgm:t>
    </dgm:pt>
    <dgm:pt modelId="{446E3662-40B4-4F78-B1D1-C3D17E21573A}" type="parTrans" cxnId="{ABC9B86A-CE9E-4B09-BF10-D5E2B09ABD61}">
      <dgm:prSet/>
      <dgm:spPr/>
      <dgm:t>
        <a:bodyPr/>
        <a:lstStyle/>
        <a:p>
          <a:endParaRPr lang="en-US"/>
        </a:p>
      </dgm:t>
    </dgm:pt>
    <dgm:pt modelId="{DD2F7A8F-ECD8-4DC1-BF4C-0E8F5A8A2328}" type="sibTrans" cxnId="{ABC9B86A-CE9E-4B09-BF10-D5E2B09ABD61}">
      <dgm:prSet/>
      <dgm:spPr/>
      <dgm:t>
        <a:bodyPr/>
        <a:lstStyle/>
        <a:p>
          <a:endParaRPr lang="en-US"/>
        </a:p>
      </dgm:t>
    </dgm:pt>
    <dgm:pt modelId="{4223AE5B-D3CB-489A-B807-D766CDCA83F5}">
      <dgm:prSet/>
      <dgm:spPr/>
      <dgm:t>
        <a:bodyPr/>
        <a:lstStyle/>
        <a:p>
          <a:r>
            <a:rPr lang="en-US"/>
            <a:t>Target</a:t>
          </a:r>
        </a:p>
      </dgm:t>
    </dgm:pt>
    <dgm:pt modelId="{9A25F0D0-5AAC-491E-91E2-55CB11BE0BEB}" type="parTrans" cxnId="{4CFA4B9D-2021-4844-B758-C05BF9136DCF}">
      <dgm:prSet/>
      <dgm:spPr/>
      <dgm:t>
        <a:bodyPr/>
        <a:lstStyle/>
        <a:p>
          <a:endParaRPr lang="en-US"/>
        </a:p>
      </dgm:t>
    </dgm:pt>
    <dgm:pt modelId="{3C660F86-B252-48FE-8CB9-9FDD644A7EE4}" type="sibTrans" cxnId="{4CFA4B9D-2021-4844-B758-C05BF9136DCF}">
      <dgm:prSet/>
      <dgm:spPr/>
      <dgm:t>
        <a:bodyPr/>
        <a:lstStyle/>
        <a:p>
          <a:endParaRPr lang="en-US"/>
        </a:p>
      </dgm:t>
    </dgm:pt>
    <dgm:pt modelId="{45C0A8AB-076E-42B0-A286-C214F0F04FE2}">
      <dgm:prSet/>
      <dgm:spPr/>
      <dgm:t>
        <a:bodyPr/>
        <a:lstStyle/>
        <a:p>
          <a:r>
            <a:rPr lang="en-US"/>
            <a:t>target = 'actual_rratio'</a:t>
          </a:r>
        </a:p>
      </dgm:t>
    </dgm:pt>
    <dgm:pt modelId="{0EFD4109-4A00-451E-877C-2B059A6BF70D}" type="parTrans" cxnId="{1BF33C2F-CD27-4A1E-BA43-33B48CE360D0}">
      <dgm:prSet/>
      <dgm:spPr/>
      <dgm:t>
        <a:bodyPr/>
        <a:lstStyle/>
        <a:p>
          <a:endParaRPr lang="en-US"/>
        </a:p>
      </dgm:t>
    </dgm:pt>
    <dgm:pt modelId="{E3945F9C-BCE2-43D1-96EC-1DF3ED1D00B6}" type="sibTrans" cxnId="{1BF33C2F-CD27-4A1E-BA43-33B48CE360D0}">
      <dgm:prSet/>
      <dgm:spPr/>
      <dgm:t>
        <a:bodyPr/>
        <a:lstStyle/>
        <a:p>
          <a:endParaRPr lang="en-US"/>
        </a:p>
      </dgm:t>
    </dgm:pt>
    <dgm:pt modelId="{C2D906F8-FC21-4201-8EFA-3EE789FC061C}" type="pres">
      <dgm:prSet presAssocID="{50252FBC-7396-4215-94B9-39E5F054C79F}" presName="Name0" presStyleCnt="0">
        <dgm:presLayoutVars>
          <dgm:dir/>
          <dgm:animLvl val="lvl"/>
          <dgm:resizeHandles val="exact"/>
        </dgm:presLayoutVars>
      </dgm:prSet>
      <dgm:spPr/>
    </dgm:pt>
    <dgm:pt modelId="{7ED013E1-47E6-40E4-89EE-495FDD7157FB}" type="pres">
      <dgm:prSet presAssocID="{3DBF997D-8C65-4371-B944-3F40D7A3E171}" presName="linNode" presStyleCnt="0"/>
      <dgm:spPr/>
    </dgm:pt>
    <dgm:pt modelId="{BB8179E1-54DE-4BDA-8BA0-ED8835CBF92B}" type="pres">
      <dgm:prSet presAssocID="{3DBF997D-8C65-4371-B944-3F40D7A3E171}" presName="parentText" presStyleLbl="alignNode1" presStyleIdx="0" presStyleCnt="4">
        <dgm:presLayoutVars>
          <dgm:chMax val="1"/>
          <dgm:bulletEnabled/>
        </dgm:presLayoutVars>
      </dgm:prSet>
      <dgm:spPr/>
    </dgm:pt>
    <dgm:pt modelId="{DB5FAE5F-848F-4A28-8B6E-A75111F62723}" type="pres">
      <dgm:prSet presAssocID="{3DBF997D-8C65-4371-B944-3F40D7A3E171}" presName="descendantText" presStyleLbl="alignAccFollowNode1" presStyleIdx="0" presStyleCnt="4">
        <dgm:presLayoutVars>
          <dgm:bulletEnabled/>
        </dgm:presLayoutVars>
      </dgm:prSet>
      <dgm:spPr/>
    </dgm:pt>
    <dgm:pt modelId="{A5626F14-69EA-4CA3-A881-71C466C4433D}" type="pres">
      <dgm:prSet presAssocID="{B651AEEB-D669-4145-88AB-21F5ABC736CB}" presName="sp" presStyleCnt="0"/>
      <dgm:spPr/>
    </dgm:pt>
    <dgm:pt modelId="{4022E8C1-0306-4C69-AD1C-E26ED9E6BF0C}" type="pres">
      <dgm:prSet presAssocID="{0CB4E293-42AB-461B-8315-5B01F16E1D0A}" presName="linNode" presStyleCnt="0"/>
      <dgm:spPr/>
    </dgm:pt>
    <dgm:pt modelId="{2379A52E-7992-4588-A075-A462848688F7}" type="pres">
      <dgm:prSet presAssocID="{0CB4E293-42AB-461B-8315-5B01F16E1D0A}" presName="parentText" presStyleLbl="alignNode1" presStyleIdx="1" presStyleCnt="4">
        <dgm:presLayoutVars>
          <dgm:chMax val="1"/>
          <dgm:bulletEnabled/>
        </dgm:presLayoutVars>
      </dgm:prSet>
      <dgm:spPr/>
    </dgm:pt>
    <dgm:pt modelId="{CBDA580F-F469-473D-8D08-77A83BE45DDD}" type="pres">
      <dgm:prSet presAssocID="{0CB4E293-42AB-461B-8315-5B01F16E1D0A}" presName="descendantText" presStyleLbl="alignAccFollowNode1" presStyleIdx="1" presStyleCnt="4">
        <dgm:presLayoutVars>
          <dgm:bulletEnabled/>
        </dgm:presLayoutVars>
      </dgm:prSet>
      <dgm:spPr/>
    </dgm:pt>
    <dgm:pt modelId="{92C59C51-3C59-40A0-A0D6-75BE843AA7D0}" type="pres">
      <dgm:prSet presAssocID="{A5A8804B-8CE6-4FAB-9A85-33D953D17E28}" presName="sp" presStyleCnt="0"/>
      <dgm:spPr/>
    </dgm:pt>
    <dgm:pt modelId="{9462BAEB-A226-4C28-9028-3AB5D73521EB}" type="pres">
      <dgm:prSet presAssocID="{D8523ABD-B081-44CF-B1C0-90D8C00D154B}" presName="linNode" presStyleCnt="0"/>
      <dgm:spPr/>
    </dgm:pt>
    <dgm:pt modelId="{B768C61D-E176-4E02-992F-B50729CBA438}" type="pres">
      <dgm:prSet presAssocID="{D8523ABD-B081-44CF-B1C0-90D8C00D154B}" presName="parentText" presStyleLbl="alignNode1" presStyleIdx="2" presStyleCnt="4">
        <dgm:presLayoutVars>
          <dgm:chMax val="1"/>
          <dgm:bulletEnabled/>
        </dgm:presLayoutVars>
      </dgm:prSet>
      <dgm:spPr/>
    </dgm:pt>
    <dgm:pt modelId="{F2031C71-25CE-4ED1-BF3D-A14E27214A75}" type="pres">
      <dgm:prSet presAssocID="{D8523ABD-B081-44CF-B1C0-90D8C00D154B}" presName="descendantText" presStyleLbl="alignAccFollowNode1" presStyleIdx="2" presStyleCnt="4">
        <dgm:presLayoutVars>
          <dgm:bulletEnabled/>
        </dgm:presLayoutVars>
      </dgm:prSet>
      <dgm:spPr/>
    </dgm:pt>
    <dgm:pt modelId="{56C7A064-E79E-47A5-8DD5-290BF2BC546E}" type="pres">
      <dgm:prSet presAssocID="{36D382D4-686B-4614-9903-D05D121FB9DC}" presName="sp" presStyleCnt="0"/>
      <dgm:spPr/>
    </dgm:pt>
    <dgm:pt modelId="{A72FA973-929B-473C-B5B2-3BBF09EA95A5}" type="pres">
      <dgm:prSet presAssocID="{4223AE5B-D3CB-489A-B807-D766CDCA83F5}" presName="linNode" presStyleCnt="0"/>
      <dgm:spPr/>
    </dgm:pt>
    <dgm:pt modelId="{CA1C8239-216F-4271-B319-974126B6958B}" type="pres">
      <dgm:prSet presAssocID="{4223AE5B-D3CB-489A-B807-D766CDCA83F5}" presName="parentText" presStyleLbl="alignNode1" presStyleIdx="3" presStyleCnt="4">
        <dgm:presLayoutVars>
          <dgm:chMax val="1"/>
          <dgm:bulletEnabled/>
        </dgm:presLayoutVars>
      </dgm:prSet>
      <dgm:spPr/>
    </dgm:pt>
    <dgm:pt modelId="{2A6BE5C7-B6FE-408F-9228-F3CA7F275F37}" type="pres">
      <dgm:prSet presAssocID="{4223AE5B-D3CB-489A-B807-D766CDCA83F5}" presName="descendantText" presStyleLbl="alignAccFollowNode1" presStyleIdx="3" presStyleCnt="4">
        <dgm:presLayoutVars>
          <dgm:bulletEnabled/>
        </dgm:presLayoutVars>
      </dgm:prSet>
      <dgm:spPr/>
    </dgm:pt>
  </dgm:ptLst>
  <dgm:cxnLst>
    <dgm:cxn modelId="{69D9DD00-F743-41A1-B5C4-4AF731CBE632}" type="presOf" srcId="{77264C3D-41E5-4432-8BED-54EEDD89338F}" destId="{CBDA580F-F469-473D-8D08-77A83BE45DDD}" srcOrd="0" destOrd="0" presId="urn:microsoft.com/office/officeart/2016/7/layout/VerticalSolidActionList"/>
    <dgm:cxn modelId="{85523613-32BB-4C43-B628-C7204EA17FC2}" type="presOf" srcId="{ECDD0393-4E64-4D80-9B6B-C1131F75D33E}" destId="{F2031C71-25CE-4ED1-BF3D-A14E27214A75}" srcOrd="0" destOrd="0" presId="urn:microsoft.com/office/officeart/2016/7/layout/VerticalSolidActionList"/>
    <dgm:cxn modelId="{1BF33C2F-CD27-4A1E-BA43-33B48CE360D0}" srcId="{4223AE5B-D3CB-489A-B807-D766CDCA83F5}" destId="{45C0A8AB-076E-42B0-A286-C214F0F04FE2}" srcOrd="0" destOrd="0" parTransId="{0EFD4109-4A00-451E-877C-2B059A6BF70D}" sibTransId="{E3945F9C-BCE2-43D1-96EC-1DF3ED1D00B6}"/>
    <dgm:cxn modelId="{960CF631-F47E-43DD-8405-BF7C1B1C2644}" type="presOf" srcId="{4223AE5B-D3CB-489A-B807-D766CDCA83F5}" destId="{CA1C8239-216F-4271-B319-974126B6958B}" srcOrd="0" destOrd="0" presId="urn:microsoft.com/office/officeart/2016/7/layout/VerticalSolidActionList"/>
    <dgm:cxn modelId="{8FCA9842-9C38-4624-BC27-BC30C68FA254}" type="presOf" srcId="{3DBF997D-8C65-4371-B944-3F40D7A3E171}" destId="{BB8179E1-54DE-4BDA-8BA0-ED8835CBF92B}" srcOrd="0" destOrd="0" presId="urn:microsoft.com/office/officeart/2016/7/layout/VerticalSolidActionList"/>
    <dgm:cxn modelId="{29588D44-CF1B-47FE-B213-FA98EB30351B}" type="presOf" srcId="{50252FBC-7396-4215-94B9-39E5F054C79F}" destId="{C2D906F8-FC21-4201-8EFA-3EE789FC061C}" srcOrd="0" destOrd="0" presId="urn:microsoft.com/office/officeart/2016/7/layout/VerticalSolidActionList"/>
    <dgm:cxn modelId="{ABC9B86A-CE9E-4B09-BF10-D5E2B09ABD61}" srcId="{D8523ABD-B081-44CF-B1C0-90D8C00D154B}" destId="{ECDD0393-4E64-4D80-9B6B-C1131F75D33E}" srcOrd="0" destOrd="0" parTransId="{446E3662-40B4-4F78-B1D1-C3D17E21573A}" sibTransId="{DD2F7A8F-ECD8-4DC1-BF4C-0E8F5A8A2328}"/>
    <dgm:cxn modelId="{B9626550-C338-4792-AE54-EFFE2E1A2804}" type="presOf" srcId="{45C0A8AB-076E-42B0-A286-C214F0F04FE2}" destId="{2A6BE5C7-B6FE-408F-9228-F3CA7F275F37}" srcOrd="0" destOrd="0" presId="urn:microsoft.com/office/officeart/2016/7/layout/VerticalSolidActionList"/>
    <dgm:cxn modelId="{B52AE793-4CDB-4AE3-AF75-E1AB9C1A58FF}" srcId="{50252FBC-7396-4215-94B9-39E5F054C79F}" destId="{3DBF997D-8C65-4371-B944-3F40D7A3E171}" srcOrd="0" destOrd="0" parTransId="{D9E6266D-8E10-45E8-B87C-01EFC2B4BC49}" sibTransId="{B651AEEB-D669-4145-88AB-21F5ABC736CB}"/>
    <dgm:cxn modelId="{D50D5E98-0E52-45DB-8ECA-E6C9D4A291FF}" srcId="{0CB4E293-42AB-461B-8315-5B01F16E1D0A}" destId="{77264C3D-41E5-4432-8BED-54EEDD89338F}" srcOrd="0" destOrd="0" parTransId="{CA26C961-62E3-4F50-AB2E-8FD172DCCE9B}" sibTransId="{05B02FFD-8039-42F7-BDAD-69EFB1F13698}"/>
    <dgm:cxn modelId="{4CFA4B9D-2021-4844-B758-C05BF9136DCF}" srcId="{50252FBC-7396-4215-94B9-39E5F054C79F}" destId="{4223AE5B-D3CB-489A-B807-D766CDCA83F5}" srcOrd="3" destOrd="0" parTransId="{9A25F0D0-5AAC-491E-91E2-55CB11BE0BEB}" sibTransId="{3C660F86-B252-48FE-8CB9-9FDD644A7EE4}"/>
    <dgm:cxn modelId="{B0D1889F-FB8A-453A-9006-CFBD122AEC6F}" srcId="{3DBF997D-8C65-4371-B944-3F40D7A3E171}" destId="{D50FE3E1-DFAF-4615-9701-DFC6BC6E374A}" srcOrd="0" destOrd="0" parTransId="{210A3A84-2C4B-446D-A6C2-F7F2B0109CAD}" sibTransId="{0F0125B2-866D-41EC-8DBD-D362923C394E}"/>
    <dgm:cxn modelId="{AF4DCBAC-0882-439C-A165-B89C4958D024}" type="presOf" srcId="{0CB4E293-42AB-461B-8315-5B01F16E1D0A}" destId="{2379A52E-7992-4588-A075-A462848688F7}" srcOrd="0" destOrd="0" presId="urn:microsoft.com/office/officeart/2016/7/layout/VerticalSolidActionList"/>
    <dgm:cxn modelId="{7CA925C7-E9FA-4CD2-8BD8-F0F227E820A1}" type="presOf" srcId="{D50FE3E1-DFAF-4615-9701-DFC6BC6E374A}" destId="{DB5FAE5F-848F-4A28-8B6E-A75111F62723}" srcOrd="0" destOrd="0" presId="urn:microsoft.com/office/officeart/2016/7/layout/VerticalSolidActionList"/>
    <dgm:cxn modelId="{523644CA-CD54-4BDB-A28C-1E7CB8AD939F}" srcId="{50252FBC-7396-4215-94B9-39E5F054C79F}" destId="{D8523ABD-B081-44CF-B1C0-90D8C00D154B}" srcOrd="2" destOrd="0" parTransId="{F935B08C-5A08-4BB4-8429-A0D27AD53298}" sibTransId="{36D382D4-686B-4614-9903-D05D121FB9DC}"/>
    <dgm:cxn modelId="{40BD0DD5-9B8C-4EEB-BD83-2FA5E89728B3}" srcId="{50252FBC-7396-4215-94B9-39E5F054C79F}" destId="{0CB4E293-42AB-461B-8315-5B01F16E1D0A}" srcOrd="1" destOrd="0" parTransId="{CD1CEEFC-E0B9-49A1-89F9-815E0EED5CD3}" sibTransId="{A5A8804B-8CE6-4FAB-9A85-33D953D17E28}"/>
    <dgm:cxn modelId="{07A306E9-98B4-411B-B4C0-16E512D63943}" type="presOf" srcId="{D8523ABD-B081-44CF-B1C0-90D8C00D154B}" destId="{B768C61D-E176-4E02-992F-B50729CBA438}" srcOrd="0" destOrd="0" presId="urn:microsoft.com/office/officeart/2016/7/layout/VerticalSolidActionList"/>
    <dgm:cxn modelId="{A6094984-C38E-4BE1-BBED-CDB65F769F57}" type="presParOf" srcId="{C2D906F8-FC21-4201-8EFA-3EE789FC061C}" destId="{7ED013E1-47E6-40E4-89EE-495FDD7157FB}" srcOrd="0" destOrd="0" presId="urn:microsoft.com/office/officeart/2016/7/layout/VerticalSolidActionList"/>
    <dgm:cxn modelId="{63913E8E-B913-4594-A3F2-4D4469B6EDEB}" type="presParOf" srcId="{7ED013E1-47E6-40E4-89EE-495FDD7157FB}" destId="{BB8179E1-54DE-4BDA-8BA0-ED8835CBF92B}" srcOrd="0" destOrd="0" presId="urn:microsoft.com/office/officeart/2016/7/layout/VerticalSolidActionList"/>
    <dgm:cxn modelId="{8A053E8A-C649-493B-B122-23FB2C44343C}" type="presParOf" srcId="{7ED013E1-47E6-40E4-89EE-495FDD7157FB}" destId="{DB5FAE5F-848F-4A28-8B6E-A75111F62723}" srcOrd="1" destOrd="0" presId="urn:microsoft.com/office/officeart/2016/7/layout/VerticalSolidActionList"/>
    <dgm:cxn modelId="{932DB896-C9B7-4C3D-8994-5ACFAC629A0F}" type="presParOf" srcId="{C2D906F8-FC21-4201-8EFA-3EE789FC061C}" destId="{A5626F14-69EA-4CA3-A881-71C466C4433D}" srcOrd="1" destOrd="0" presId="urn:microsoft.com/office/officeart/2016/7/layout/VerticalSolidActionList"/>
    <dgm:cxn modelId="{E7B1D643-2DD7-4A23-98E7-AAAC564A96A1}" type="presParOf" srcId="{C2D906F8-FC21-4201-8EFA-3EE789FC061C}" destId="{4022E8C1-0306-4C69-AD1C-E26ED9E6BF0C}" srcOrd="2" destOrd="0" presId="urn:microsoft.com/office/officeart/2016/7/layout/VerticalSolidActionList"/>
    <dgm:cxn modelId="{F2AD6671-2B3F-4BCC-AE3A-9A1664504549}" type="presParOf" srcId="{4022E8C1-0306-4C69-AD1C-E26ED9E6BF0C}" destId="{2379A52E-7992-4588-A075-A462848688F7}" srcOrd="0" destOrd="0" presId="urn:microsoft.com/office/officeart/2016/7/layout/VerticalSolidActionList"/>
    <dgm:cxn modelId="{7CA186F6-74E7-4C23-9950-8A9668D68135}" type="presParOf" srcId="{4022E8C1-0306-4C69-AD1C-E26ED9E6BF0C}" destId="{CBDA580F-F469-473D-8D08-77A83BE45DDD}" srcOrd="1" destOrd="0" presId="urn:microsoft.com/office/officeart/2016/7/layout/VerticalSolidActionList"/>
    <dgm:cxn modelId="{9AC68DF9-9AD0-4F05-8A01-A3C013DC1BA5}" type="presParOf" srcId="{C2D906F8-FC21-4201-8EFA-3EE789FC061C}" destId="{92C59C51-3C59-40A0-A0D6-75BE843AA7D0}" srcOrd="3" destOrd="0" presId="urn:microsoft.com/office/officeart/2016/7/layout/VerticalSolidActionList"/>
    <dgm:cxn modelId="{ED5723A0-3935-4537-A9EF-8DB3458499DD}" type="presParOf" srcId="{C2D906F8-FC21-4201-8EFA-3EE789FC061C}" destId="{9462BAEB-A226-4C28-9028-3AB5D73521EB}" srcOrd="4" destOrd="0" presId="urn:microsoft.com/office/officeart/2016/7/layout/VerticalSolidActionList"/>
    <dgm:cxn modelId="{C5E33F1B-6507-4EEA-A154-96582F4C2B2C}" type="presParOf" srcId="{9462BAEB-A226-4C28-9028-3AB5D73521EB}" destId="{B768C61D-E176-4E02-992F-B50729CBA438}" srcOrd="0" destOrd="0" presId="urn:microsoft.com/office/officeart/2016/7/layout/VerticalSolidActionList"/>
    <dgm:cxn modelId="{978A0707-381D-4B59-ACDF-6DF81A41EDE2}" type="presParOf" srcId="{9462BAEB-A226-4C28-9028-3AB5D73521EB}" destId="{F2031C71-25CE-4ED1-BF3D-A14E27214A75}" srcOrd="1" destOrd="0" presId="urn:microsoft.com/office/officeart/2016/7/layout/VerticalSolidActionList"/>
    <dgm:cxn modelId="{DC831960-130F-4B76-804A-D92C7B56545D}" type="presParOf" srcId="{C2D906F8-FC21-4201-8EFA-3EE789FC061C}" destId="{56C7A064-E79E-47A5-8DD5-290BF2BC546E}" srcOrd="5" destOrd="0" presId="urn:microsoft.com/office/officeart/2016/7/layout/VerticalSolidActionList"/>
    <dgm:cxn modelId="{609C05DA-FE46-4874-A21D-4403D77CA92E}" type="presParOf" srcId="{C2D906F8-FC21-4201-8EFA-3EE789FC061C}" destId="{A72FA973-929B-473C-B5B2-3BBF09EA95A5}" srcOrd="6" destOrd="0" presId="urn:microsoft.com/office/officeart/2016/7/layout/VerticalSolidActionList"/>
    <dgm:cxn modelId="{BF92EEEC-E8CF-4F65-A421-90648F2E51F6}" type="presParOf" srcId="{A72FA973-929B-473C-B5B2-3BBF09EA95A5}" destId="{CA1C8239-216F-4271-B319-974126B6958B}" srcOrd="0" destOrd="0" presId="urn:microsoft.com/office/officeart/2016/7/layout/VerticalSolidActionList"/>
    <dgm:cxn modelId="{2A0249FC-F817-4BA8-BA19-C5E905B27175}" type="presParOf" srcId="{A72FA973-929B-473C-B5B2-3BBF09EA95A5}" destId="{2A6BE5C7-B6FE-408F-9228-F3CA7F275F3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D6322-E628-4997-AAB4-C951FA47AD4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5A21279-D13B-4268-AFD8-A5D70936185E}">
      <dgm:prSet/>
      <dgm:spPr/>
      <dgm:t>
        <a:bodyPr/>
        <a:lstStyle/>
        <a:p>
          <a:r>
            <a:rPr lang="en-US"/>
            <a:t>unplan_readm_df:  1238 missing values - fill with mean by hospital &amp; READM_30_HF;</a:t>
          </a:r>
        </a:p>
      </dgm:t>
    </dgm:pt>
    <dgm:pt modelId="{702D34F9-1488-4EFE-BF32-523F00392563}" type="parTrans" cxnId="{AF2AD9F2-FB2A-4B66-9240-405B6AC51761}">
      <dgm:prSet/>
      <dgm:spPr/>
      <dgm:t>
        <a:bodyPr/>
        <a:lstStyle/>
        <a:p>
          <a:endParaRPr lang="en-US"/>
        </a:p>
      </dgm:t>
    </dgm:pt>
    <dgm:pt modelId="{2FC52BE3-1D5C-495F-8E27-46F7F27C106F}" type="sibTrans" cxnId="{AF2AD9F2-FB2A-4B66-9240-405B6AC51761}">
      <dgm:prSet/>
      <dgm:spPr/>
      <dgm:t>
        <a:bodyPr/>
        <a:lstStyle/>
        <a:p>
          <a:endParaRPr lang="en-US"/>
        </a:p>
      </dgm:t>
    </dgm:pt>
    <dgm:pt modelId="{9997222B-FDC2-44E5-9BA0-1B0B150E014E}">
      <dgm:prSet/>
      <dgm:spPr/>
      <dgm:t>
        <a:bodyPr/>
        <a:lstStyle/>
        <a:p>
          <a:r>
            <a:rPr lang="en-US"/>
            <a:t>readm_red_df:   609 missing values for 'Number of Discharges' and 'Number of Readmissions' - dropped as it will be impossible to calculate the 'actual_rratio', which is the target value; </a:t>
          </a:r>
        </a:p>
      </dgm:t>
    </dgm:pt>
    <dgm:pt modelId="{261D0A1D-8A5B-4520-BFB8-B8ED62F84507}" type="parTrans" cxnId="{92039688-A59F-425C-9EE7-B8668E1F7316}">
      <dgm:prSet/>
      <dgm:spPr/>
      <dgm:t>
        <a:bodyPr/>
        <a:lstStyle/>
        <a:p>
          <a:endParaRPr lang="en-US"/>
        </a:p>
      </dgm:t>
    </dgm:pt>
    <dgm:pt modelId="{5B5DDA97-5A61-4962-A1B8-FAAC831E2726}" type="sibTrans" cxnId="{92039688-A59F-425C-9EE7-B8668E1F7316}">
      <dgm:prSet/>
      <dgm:spPr/>
      <dgm:t>
        <a:bodyPr/>
        <a:lstStyle/>
        <a:p>
          <a:endParaRPr lang="en-US"/>
        </a:p>
      </dgm:t>
    </dgm:pt>
    <dgm:pt modelId="{4EA39309-3B8E-4574-93FA-8170E06FA290}">
      <dgm:prSet/>
      <dgm:spPr/>
      <dgm:t>
        <a:bodyPr/>
        <a:lstStyle/>
        <a:p>
          <a:r>
            <a:rPr lang="en-US"/>
            <a:t>mort_meas_df:   missing 172 'Provider ID', missing 1331 each of Denominator, Score, Lower Estimate, and Higher Estimate - fill with mean by hospital if available; </a:t>
          </a:r>
        </a:p>
      </dgm:t>
    </dgm:pt>
    <dgm:pt modelId="{BF02F091-95B5-414A-8191-076544614698}" type="parTrans" cxnId="{0EA1D845-C305-4481-93EB-97F98AF3E3EE}">
      <dgm:prSet/>
      <dgm:spPr/>
      <dgm:t>
        <a:bodyPr/>
        <a:lstStyle/>
        <a:p>
          <a:endParaRPr lang="en-US"/>
        </a:p>
      </dgm:t>
    </dgm:pt>
    <dgm:pt modelId="{21130503-C005-4ED4-A9B7-90A66CBE0C45}" type="sibTrans" cxnId="{0EA1D845-C305-4481-93EB-97F98AF3E3EE}">
      <dgm:prSet/>
      <dgm:spPr/>
      <dgm:t>
        <a:bodyPr/>
        <a:lstStyle/>
        <a:p>
          <a:endParaRPr lang="en-US"/>
        </a:p>
      </dgm:t>
    </dgm:pt>
    <dgm:pt modelId="{6E08FE19-CF01-4E22-9F04-964E4E3572D9}">
      <dgm:prSet/>
      <dgm:spPr/>
      <dgm:t>
        <a:bodyPr/>
        <a:lstStyle/>
        <a:p>
          <a:r>
            <a:rPr lang="en-US"/>
            <a:t>hcahps_df:   missing 116 Provider ID values;</a:t>
          </a:r>
        </a:p>
      </dgm:t>
    </dgm:pt>
    <dgm:pt modelId="{F987D2F8-B40C-4235-808F-85D1649915CA}" type="parTrans" cxnId="{3B59A563-D506-4510-B2A4-0839562829AF}">
      <dgm:prSet/>
      <dgm:spPr/>
      <dgm:t>
        <a:bodyPr/>
        <a:lstStyle/>
        <a:p>
          <a:endParaRPr lang="en-US"/>
        </a:p>
      </dgm:t>
    </dgm:pt>
    <dgm:pt modelId="{AB523104-1C31-4CDA-9A4F-64A658C38481}" type="sibTrans" cxnId="{3B59A563-D506-4510-B2A4-0839562829AF}">
      <dgm:prSet/>
      <dgm:spPr/>
      <dgm:t>
        <a:bodyPr/>
        <a:lstStyle/>
        <a:p>
          <a:endParaRPr lang="en-US"/>
        </a:p>
      </dgm:t>
    </dgm:pt>
    <dgm:pt modelId="{8C539401-EF56-4063-9714-B3648E747598}">
      <dgm:prSet/>
      <dgm:spPr/>
      <dgm:t>
        <a:bodyPr/>
        <a:lstStyle/>
        <a:p>
          <a:r>
            <a:rPr lang="en-US"/>
            <a:t>gen_info_df:   no missing.</a:t>
          </a:r>
        </a:p>
      </dgm:t>
    </dgm:pt>
    <dgm:pt modelId="{805D5D9E-5543-4ABE-86A0-1A4113FCDBF4}" type="parTrans" cxnId="{8003E624-54E2-40F6-9057-58869BFA4003}">
      <dgm:prSet/>
      <dgm:spPr/>
      <dgm:t>
        <a:bodyPr/>
        <a:lstStyle/>
        <a:p>
          <a:endParaRPr lang="en-US"/>
        </a:p>
      </dgm:t>
    </dgm:pt>
    <dgm:pt modelId="{22405076-4AF7-4661-92EA-1420054ACED7}" type="sibTrans" cxnId="{8003E624-54E2-40F6-9057-58869BFA4003}">
      <dgm:prSet/>
      <dgm:spPr/>
      <dgm:t>
        <a:bodyPr/>
        <a:lstStyle/>
        <a:p>
          <a:endParaRPr lang="en-US"/>
        </a:p>
      </dgm:t>
    </dgm:pt>
    <dgm:pt modelId="{6235F854-5C57-40C2-9662-E2244168B1ED}">
      <dgm:prSet/>
      <dgm:spPr/>
      <dgm:t>
        <a:bodyPr/>
        <a:lstStyle/>
        <a:p>
          <a:r>
            <a:rPr lang="en-US"/>
            <a:t>zip_fip_df:   53971 total entries; 338 missing '2013 code' values</a:t>
          </a:r>
        </a:p>
      </dgm:t>
    </dgm:pt>
    <dgm:pt modelId="{284D2A97-A549-4390-AD36-E28A9D123F2D}" type="parTrans" cxnId="{8AC2430F-D53A-4E28-B90E-B74C0622B81B}">
      <dgm:prSet/>
      <dgm:spPr/>
      <dgm:t>
        <a:bodyPr/>
        <a:lstStyle/>
        <a:p>
          <a:endParaRPr lang="en-US"/>
        </a:p>
      </dgm:t>
    </dgm:pt>
    <dgm:pt modelId="{32627DEE-375E-4EBD-8AD9-697981B64044}" type="sibTrans" cxnId="{8AC2430F-D53A-4E28-B90E-B74C0622B81B}">
      <dgm:prSet/>
      <dgm:spPr/>
      <dgm:t>
        <a:bodyPr/>
        <a:lstStyle/>
        <a:p>
          <a:endParaRPr lang="en-US"/>
        </a:p>
      </dgm:t>
    </dgm:pt>
    <dgm:pt modelId="{6C325323-777E-48E6-B9A2-B4A434895C67}" type="pres">
      <dgm:prSet presAssocID="{94ED6322-E628-4997-AAB4-C951FA47AD44}" presName="linear" presStyleCnt="0">
        <dgm:presLayoutVars>
          <dgm:animLvl val="lvl"/>
          <dgm:resizeHandles val="exact"/>
        </dgm:presLayoutVars>
      </dgm:prSet>
      <dgm:spPr/>
    </dgm:pt>
    <dgm:pt modelId="{48C8A22C-5B22-4195-BA64-D61D9FB4AE91}" type="pres">
      <dgm:prSet presAssocID="{F5A21279-D13B-4268-AFD8-A5D70936185E}" presName="parentText" presStyleLbl="node1" presStyleIdx="0" presStyleCnt="6">
        <dgm:presLayoutVars>
          <dgm:chMax val="0"/>
          <dgm:bulletEnabled val="1"/>
        </dgm:presLayoutVars>
      </dgm:prSet>
      <dgm:spPr/>
    </dgm:pt>
    <dgm:pt modelId="{9D97039C-D046-4B9E-A94B-CDB1A8E0C9AC}" type="pres">
      <dgm:prSet presAssocID="{2FC52BE3-1D5C-495F-8E27-46F7F27C106F}" presName="spacer" presStyleCnt="0"/>
      <dgm:spPr/>
    </dgm:pt>
    <dgm:pt modelId="{41C52E77-5D92-4667-9933-B7AF59B2469C}" type="pres">
      <dgm:prSet presAssocID="{9997222B-FDC2-44E5-9BA0-1B0B150E014E}" presName="parentText" presStyleLbl="node1" presStyleIdx="1" presStyleCnt="6">
        <dgm:presLayoutVars>
          <dgm:chMax val="0"/>
          <dgm:bulletEnabled val="1"/>
        </dgm:presLayoutVars>
      </dgm:prSet>
      <dgm:spPr/>
    </dgm:pt>
    <dgm:pt modelId="{94A07BF9-892C-47D5-AEA4-C73497747658}" type="pres">
      <dgm:prSet presAssocID="{5B5DDA97-5A61-4962-A1B8-FAAC831E2726}" presName="spacer" presStyleCnt="0"/>
      <dgm:spPr/>
    </dgm:pt>
    <dgm:pt modelId="{881D990E-0062-4B42-9DA2-79BE17DDE6E8}" type="pres">
      <dgm:prSet presAssocID="{4EA39309-3B8E-4574-93FA-8170E06FA290}" presName="parentText" presStyleLbl="node1" presStyleIdx="2" presStyleCnt="6">
        <dgm:presLayoutVars>
          <dgm:chMax val="0"/>
          <dgm:bulletEnabled val="1"/>
        </dgm:presLayoutVars>
      </dgm:prSet>
      <dgm:spPr/>
    </dgm:pt>
    <dgm:pt modelId="{FEF51DAE-E397-4BEF-AFE1-5DA0BAECDADB}" type="pres">
      <dgm:prSet presAssocID="{21130503-C005-4ED4-A9B7-90A66CBE0C45}" presName="spacer" presStyleCnt="0"/>
      <dgm:spPr/>
    </dgm:pt>
    <dgm:pt modelId="{ED40DBFF-2258-4E47-91DF-766155DFDF13}" type="pres">
      <dgm:prSet presAssocID="{6E08FE19-CF01-4E22-9F04-964E4E3572D9}" presName="parentText" presStyleLbl="node1" presStyleIdx="3" presStyleCnt="6">
        <dgm:presLayoutVars>
          <dgm:chMax val="0"/>
          <dgm:bulletEnabled val="1"/>
        </dgm:presLayoutVars>
      </dgm:prSet>
      <dgm:spPr/>
    </dgm:pt>
    <dgm:pt modelId="{BBC91487-8B5B-4019-8EF7-D7D56AFBBA53}" type="pres">
      <dgm:prSet presAssocID="{AB523104-1C31-4CDA-9A4F-64A658C38481}" presName="spacer" presStyleCnt="0"/>
      <dgm:spPr/>
    </dgm:pt>
    <dgm:pt modelId="{ADCC5FD4-ED9C-4B63-B552-7E296EBE3663}" type="pres">
      <dgm:prSet presAssocID="{8C539401-EF56-4063-9714-B3648E747598}" presName="parentText" presStyleLbl="node1" presStyleIdx="4" presStyleCnt="6">
        <dgm:presLayoutVars>
          <dgm:chMax val="0"/>
          <dgm:bulletEnabled val="1"/>
        </dgm:presLayoutVars>
      </dgm:prSet>
      <dgm:spPr/>
    </dgm:pt>
    <dgm:pt modelId="{30365D42-BAF1-4D09-8501-0E087818A956}" type="pres">
      <dgm:prSet presAssocID="{22405076-4AF7-4661-92EA-1420054ACED7}" presName="spacer" presStyleCnt="0"/>
      <dgm:spPr/>
    </dgm:pt>
    <dgm:pt modelId="{46FF7C77-2986-44B6-BC6B-DC36322485D0}" type="pres">
      <dgm:prSet presAssocID="{6235F854-5C57-40C2-9662-E2244168B1ED}" presName="parentText" presStyleLbl="node1" presStyleIdx="5" presStyleCnt="6">
        <dgm:presLayoutVars>
          <dgm:chMax val="0"/>
          <dgm:bulletEnabled val="1"/>
        </dgm:presLayoutVars>
      </dgm:prSet>
      <dgm:spPr/>
    </dgm:pt>
  </dgm:ptLst>
  <dgm:cxnLst>
    <dgm:cxn modelId="{AC7B690B-AE42-447F-8841-EBEB17AEDC0A}" type="presOf" srcId="{6E08FE19-CF01-4E22-9F04-964E4E3572D9}" destId="{ED40DBFF-2258-4E47-91DF-766155DFDF13}" srcOrd="0" destOrd="0" presId="urn:microsoft.com/office/officeart/2005/8/layout/vList2"/>
    <dgm:cxn modelId="{8AC2430F-D53A-4E28-B90E-B74C0622B81B}" srcId="{94ED6322-E628-4997-AAB4-C951FA47AD44}" destId="{6235F854-5C57-40C2-9662-E2244168B1ED}" srcOrd="5" destOrd="0" parTransId="{284D2A97-A549-4390-AD36-E28A9D123F2D}" sibTransId="{32627DEE-375E-4EBD-8AD9-697981B64044}"/>
    <dgm:cxn modelId="{8003E624-54E2-40F6-9057-58869BFA4003}" srcId="{94ED6322-E628-4997-AAB4-C951FA47AD44}" destId="{8C539401-EF56-4063-9714-B3648E747598}" srcOrd="4" destOrd="0" parTransId="{805D5D9E-5543-4ABE-86A0-1A4113FCDBF4}" sibTransId="{22405076-4AF7-4661-92EA-1420054ACED7}"/>
    <dgm:cxn modelId="{C5163A2A-6696-4722-AB70-5C53DC9386F2}" type="presOf" srcId="{6235F854-5C57-40C2-9662-E2244168B1ED}" destId="{46FF7C77-2986-44B6-BC6B-DC36322485D0}" srcOrd="0" destOrd="0" presId="urn:microsoft.com/office/officeart/2005/8/layout/vList2"/>
    <dgm:cxn modelId="{3B59A563-D506-4510-B2A4-0839562829AF}" srcId="{94ED6322-E628-4997-AAB4-C951FA47AD44}" destId="{6E08FE19-CF01-4E22-9F04-964E4E3572D9}" srcOrd="3" destOrd="0" parTransId="{F987D2F8-B40C-4235-808F-85D1649915CA}" sibTransId="{AB523104-1C31-4CDA-9A4F-64A658C38481}"/>
    <dgm:cxn modelId="{0EA1D845-C305-4481-93EB-97F98AF3E3EE}" srcId="{94ED6322-E628-4997-AAB4-C951FA47AD44}" destId="{4EA39309-3B8E-4574-93FA-8170E06FA290}" srcOrd="2" destOrd="0" parTransId="{BF02F091-95B5-414A-8191-076544614698}" sibTransId="{21130503-C005-4ED4-A9B7-90A66CBE0C45}"/>
    <dgm:cxn modelId="{92039688-A59F-425C-9EE7-B8668E1F7316}" srcId="{94ED6322-E628-4997-AAB4-C951FA47AD44}" destId="{9997222B-FDC2-44E5-9BA0-1B0B150E014E}" srcOrd="1" destOrd="0" parTransId="{261D0A1D-8A5B-4520-BFB8-B8ED62F84507}" sibTransId="{5B5DDA97-5A61-4962-A1B8-FAAC831E2726}"/>
    <dgm:cxn modelId="{C40381AB-0965-4CC9-A390-0DC8AF51388C}" type="presOf" srcId="{F5A21279-D13B-4268-AFD8-A5D70936185E}" destId="{48C8A22C-5B22-4195-BA64-D61D9FB4AE91}" srcOrd="0" destOrd="0" presId="urn:microsoft.com/office/officeart/2005/8/layout/vList2"/>
    <dgm:cxn modelId="{A7FF05C0-A057-4B1D-AE0C-505B5544B904}" type="presOf" srcId="{8C539401-EF56-4063-9714-B3648E747598}" destId="{ADCC5FD4-ED9C-4B63-B552-7E296EBE3663}" srcOrd="0" destOrd="0" presId="urn:microsoft.com/office/officeart/2005/8/layout/vList2"/>
    <dgm:cxn modelId="{9EC3F3CF-4FE4-4A39-B57E-B5138523D7A6}" type="presOf" srcId="{9997222B-FDC2-44E5-9BA0-1B0B150E014E}" destId="{41C52E77-5D92-4667-9933-B7AF59B2469C}" srcOrd="0" destOrd="0" presId="urn:microsoft.com/office/officeart/2005/8/layout/vList2"/>
    <dgm:cxn modelId="{293F70E4-BC27-4A38-BDC3-303F1E5CB982}" type="presOf" srcId="{4EA39309-3B8E-4574-93FA-8170E06FA290}" destId="{881D990E-0062-4B42-9DA2-79BE17DDE6E8}" srcOrd="0" destOrd="0" presId="urn:microsoft.com/office/officeart/2005/8/layout/vList2"/>
    <dgm:cxn modelId="{25B450EB-C8AB-4B93-A2DE-5B083A08A3BD}" type="presOf" srcId="{94ED6322-E628-4997-AAB4-C951FA47AD44}" destId="{6C325323-777E-48E6-B9A2-B4A434895C67}" srcOrd="0" destOrd="0" presId="urn:microsoft.com/office/officeart/2005/8/layout/vList2"/>
    <dgm:cxn modelId="{AF2AD9F2-FB2A-4B66-9240-405B6AC51761}" srcId="{94ED6322-E628-4997-AAB4-C951FA47AD44}" destId="{F5A21279-D13B-4268-AFD8-A5D70936185E}" srcOrd="0" destOrd="0" parTransId="{702D34F9-1488-4EFE-BF32-523F00392563}" sibTransId="{2FC52BE3-1D5C-495F-8E27-46F7F27C106F}"/>
    <dgm:cxn modelId="{ECA4E18B-8B95-4F82-8DDC-4976441484A5}" type="presParOf" srcId="{6C325323-777E-48E6-B9A2-B4A434895C67}" destId="{48C8A22C-5B22-4195-BA64-D61D9FB4AE91}" srcOrd="0" destOrd="0" presId="urn:microsoft.com/office/officeart/2005/8/layout/vList2"/>
    <dgm:cxn modelId="{838A4BB0-5CC7-426A-B01A-02E282AEE1ED}" type="presParOf" srcId="{6C325323-777E-48E6-B9A2-B4A434895C67}" destId="{9D97039C-D046-4B9E-A94B-CDB1A8E0C9AC}" srcOrd="1" destOrd="0" presId="urn:microsoft.com/office/officeart/2005/8/layout/vList2"/>
    <dgm:cxn modelId="{61976C7C-B83C-4CA3-ADE8-4CF143ADAE68}" type="presParOf" srcId="{6C325323-777E-48E6-B9A2-B4A434895C67}" destId="{41C52E77-5D92-4667-9933-B7AF59B2469C}" srcOrd="2" destOrd="0" presId="urn:microsoft.com/office/officeart/2005/8/layout/vList2"/>
    <dgm:cxn modelId="{EF915B16-0FF3-487D-85DC-1EA7DA9C7142}" type="presParOf" srcId="{6C325323-777E-48E6-B9A2-B4A434895C67}" destId="{94A07BF9-892C-47D5-AEA4-C73497747658}" srcOrd="3" destOrd="0" presId="urn:microsoft.com/office/officeart/2005/8/layout/vList2"/>
    <dgm:cxn modelId="{FCAEF763-3B8A-4FD3-AEFA-4823800DE338}" type="presParOf" srcId="{6C325323-777E-48E6-B9A2-B4A434895C67}" destId="{881D990E-0062-4B42-9DA2-79BE17DDE6E8}" srcOrd="4" destOrd="0" presId="urn:microsoft.com/office/officeart/2005/8/layout/vList2"/>
    <dgm:cxn modelId="{0A23A76F-7182-43D3-BB4F-D708239397B0}" type="presParOf" srcId="{6C325323-777E-48E6-B9A2-B4A434895C67}" destId="{FEF51DAE-E397-4BEF-AFE1-5DA0BAECDADB}" srcOrd="5" destOrd="0" presId="urn:microsoft.com/office/officeart/2005/8/layout/vList2"/>
    <dgm:cxn modelId="{3257E572-B5E1-475C-A847-5C947E7CB13A}" type="presParOf" srcId="{6C325323-777E-48E6-B9A2-B4A434895C67}" destId="{ED40DBFF-2258-4E47-91DF-766155DFDF13}" srcOrd="6" destOrd="0" presId="urn:microsoft.com/office/officeart/2005/8/layout/vList2"/>
    <dgm:cxn modelId="{4588739C-1EC7-409F-8862-686C8B8242E1}" type="presParOf" srcId="{6C325323-777E-48E6-B9A2-B4A434895C67}" destId="{BBC91487-8B5B-4019-8EF7-D7D56AFBBA53}" srcOrd="7" destOrd="0" presId="urn:microsoft.com/office/officeart/2005/8/layout/vList2"/>
    <dgm:cxn modelId="{A8208AE2-E6CF-470E-BAF2-BE103AA8878F}" type="presParOf" srcId="{6C325323-777E-48E6-B9A2-B4A434895C67}" destId="{ADCC5FD4-ED9C-4B63-B552-7E296EBE3663}" srcOrd="8" destOrd="0" presId="urn:microsoft.com/office/officeart/2005/8/layout/vList2"/>
    <dgm:cxn modelId="{DF8B13DB-FBF5-4B84-BA40-611D333DB772}" type="presParOf" srcId="{6C325323-777E-48E6-B9A2-B4A434895C67}" destId="{30365D42-BAF1-4D09-8501-0E087818A956}" srcOrd="9" destOrd="0" presId="urn:microsoft.com/office/officeart/2005/8/layout/vList2"/>
    <dgm:cxn modelId="{05DF2646-1AE0-4E2F-8138-C243245FEC2D}" type="presParOf" srcId="{6C325323-777E-48E6-B9A2-B4A434895C67}" destId="{46FF7C77-2986-44B6-BC6B-DC36322485D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708546-A756-4B5B-B58C-590827F99F1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38DB027-6157-45A3-9D51-8A14FD986559}">
      <dgm:prSet/>
      <dgm:spPr/>
      <dgm:t>
        <a:bodyPr/>
        <a:lstStyle/>
        <a:p>
          <a:r>
            <a:rPr lang="en-US"/>
            <a:t>1 Large central metro —Counties in MSAs of 1 million or more population that: 1.Contain the entire population of the largest principal city of the MSA, or 2. Have the entire population contained in the largest principal city of the MSA, or 3. Contain at least 250,000 inhabitants of any principal city of the MSA.</a:t>
          </a:r>
        </a:p>
      </dgm:t>
    </dgm:pt>
    <dgm:pt modelId="{3ABC140F-3E6B-4F4D-852C-F20779E32558}" type="parTrans" cxnId="{B362DF94-B9D7-43AD-BD97-27D569784A89}">
      <dgm:prSet/>
      <dgm:spPr/>
      <dgm:t>
        <a:bodyPr/>
        <a:lstStyle/>
        <a:p>
          <a:endParaRPr lang="en-US"/>
        </a:p>
      </dgm:t>
    </dgm:pt>
    <dgm:pt modelId="{1151DE40-3F15-49B6-8BE9-A696C832C52E}" type="sibTrans" cxnId="{B362DF94-B9D7-43AD-BD97-27D569784A89}">
      <dgm:prSet/>
      <dgm:spPr/>
      <dgm:t>
        <a:bodyPr/>
        <a:lstStyle/>
        <a:p>
          <a:endParaRPr lang="en-US"/>
        </a:p>
      </dgm:t>
    </dgm:pt>
    <dgm:pt modelId="{5CBFD97F-877A-48B5-A1DF-80BCB0AD313C}">
      <dgm:prSet/>
      <dgm:spPr/>
      <dgm:t>
        <a:bodyPr/>
        <a:lstStyle/>
        <a:p>
          <a:r>
            <a:rPr lang="en-US"/>
            <a:t>2 Large fringe metro —Counties in MSAs of 1million or more population that did not qualify as large central metro counties.</a:t>
          </a:r>
        </a:p>
      </dgm:t>
    </dgm:pt>
    <dgm:pt modelId="{1AD2D017-70EE-483B-A7FA-1C33D8321744}" type="parTrans" cxnId="{2891F11E-9ED4-4E40-A437-3566EEA20B66}">
      <dgm:prSet/>
      <dgm:spPr/>
      <dgm:t>
        <a:bodyPr/>
        <a:lstStyle/>
        <a:p>
          <a:endParaRPr lang="en-US"/>
        </a:p>
      </dgm:t>
    </dgm:pt>
    <dgm:pt modelId="{D14F8AB5-6B96-4F98-9311-D8E40BEE2900}" type="sibTrans" cxnId="{2891F11E-9ED4-4E40-A437-3566EEA20B66}">
      <dgm:prSet/>
      <dgm:spPr/>
      <dgm:t>
        <a:bodyPr/>
        <a:lstStyle/>
        <a:p>
          <a:endParaRPr lang="en-US"/>
        </a:p>
      </dgm:t>
    </dgm:pt>
    <dgm:pt modelId="{A7CA3BF7-6398-469B-A8B4-CA633FE35DB6}">
      <dgm:prSet/>
      <dgm:spPr/>
      <dgm:t>
        <a:bodyPr/>
        <a:lstStyle/>
        <a:p>
          <a:r>
            <a:rPr lang="en-US"/>
            <a:t>3 Medium metro —Counties in MSAs of populations of 250,000 to 999,999.</a:t>
          </a:r>
        </a:p>
      </dgm:t>
    </dgm:pt>
    <dgm:pt modelId="{41EC9466-3DE5-4625-8C16-E58FBB093438}" type="parTrans" cxnId="{559CC367-B2AA-4264-B86D-737F474876C3}">
      <dgm:prSet/>
      <dgm:spPr/>
      <dgm:t>
        <a:bodyPr/>
        <a:lstStyle/>
        <a:p>
          <a:endParaRPr lang="en-US"/>
        </a:p>
      </dgm:t>
    </dgm:pt>
    <dgm:pt modelId="{DF0B1522-D8CE-4400-942D-392C42FE6C20}" type="sibTrans" cxnId="{559CC367-B2AA-4264-B86D-737F474876C3}">
      <dgm:prSet/>
      <dgm:spPr/>
      <dgm:t>
        <a:bodyPr/>
        <a:lstStyle/>
        <a:p>
          <a:endParaRPr lang="en-US"/>
        </a:p>
      </dgm:t>
    </dgm:pt>
    <dgm:pt modelId="{AD275E36-2252-4F76-9D46-4B07C38731DF}">
      <dgm:prSet/>
      <dgm:spPr/>
      <dgm:t>
        <a:bodyPr/>
        <a:lstStyle/>
        <a:p>
          <a:r>
            <a:rPr lang="en-US"/>
            <a:t>4 Small metro —Counties in MSAs of populations less than 250,000.</a:t>
          </a:r>
        </a:p>
      </dgm:t>
    </dgm:pt>
    <dgm:pt modelId="{D3CD8D23-51D2-4AFE-8C91-ABDAF53D2428}" type="parTrans" cxnId="{70F22A7C-3043-40E0-8354-DF223F3E9FC8}">
      <dgm:prSet/>
      <dgm:spPr/>
      <dgm:t>
        <a:bodyPr/>
        <a:lstStyle/>
        <a:p>
          <a:endParaRPr lang="en-US"/>
        </a:p>
      </dgm:t>
    </dgm:pt>
    <dgm:pt modelId="{20370254-90EF-4EE3-8E2E-0876CEEA8AF0}" type="sibTrans" cxnId="{70F22A7C-3043-40E0-8354-DF223F3E9FC8}">
      <dgm:prSet/>
      <dgm:spPr/>
      <dgm:t>
        <a:bodyPr/>
        <a:lstStyle/>
        <a:p>
          <a:endParaRPr lang="en-US"/>
        </a:p>
      </dgm:t>
    </dgm:pt>
    <dgm:pt modelId="{65D75FD4-B8A9-4B59-B7E6-E2F8BD10607D}">
      <dgm:prSet/>
      <dgm:spPr/>
      <dgm:t>
        <a:bodyPr/>
        <a:lstStyle/>
        <a:p>
          <a:r>
            <a:rPr lang="en-US"/>
            <a:t>5 Micropolitan —Counties in MSAs of populations less than 250,000.</a:t>
          </a:r>
        </a:p>
      </dgm:t>
    </dgm:pt>
    <dgm:pt modelId="{D22F6AC0-6352-4957-A2F5-380C2421911F}" type="parTrans" cxnId="{E1B2B358-8831-4152-A7AC-32DE33068C2A}">
      <dgm:prSet/>
      <dgm:spPr/>
      <dgm:t>
        <a:bodyPr/>
        <a:lstStyle/>
        <a:p>
          <a:endParaRPr lang="en-US"/>
        </a:p>
      </dgm:t>
    </dgm:pt>
    <dgm:pt modelId="{8362FDAF-FF31-42D0-8078-FD09D2BB58E0}" type="sibTrans" cxnId="{E1B2B358-8831-4152-A7AC-32DE33068C2A}">
      <dgm:prSet/>
      <dgm:spPr/>
      <dgm:t>
        <a:bodyPr/>
        <a:lstStyle/>
        <a:p>
          <a:endParaRPr lang="en-US"/>
        </a:p>
      </dgm:t>
    </dgm:pt>
    <dgm:pt modelId="{C6692799-6F8F-411E-9024-030361FAD219}">
      <dgm:prSet/>
      <dgm:spPr/>
      <dgm:t>
        <a:bodyPr/>
        <a:lstStyle/>
        <a:p>
          <a:r>
            <a:rPr lang="en-US"/>
            <a:t>6 Noncore</a:t>
          </a:r>
          <a:br>
            <a:rPr lang="en-US"/>
          </a:br>
          <a:r>
            <a:rPr lang="en-US"/>
            <a:t>—Nonmetropolitan counties that did not qualify as micropolitan</a:t>
          </a:r>
        </a:p>
      </dgm:t>
    </dgm:pt>
    <dgm:pt modelId="{0EAB4FD9-F355-44D7-B2DC-DD8FD4C16BD6}" type="parTrans" cxnId="{C9F64272-ABE9-4FC4-ABC8-9A8585B3B0CB}">
      <dgm:prSet/>
      <dgm:spPr/>
      <dgm:t>
        <a:bodyPr/>
        <a:lstStyle/>
        <a:p>
          <a:endParaRPr lang="en-US"/>
        </a:p>
      </dgm:t>
    </dgm:pt>
    <dgm:pt modelId="{6936FC6E-2DC5-401A-AE40-C036DA977222}" type="sibTrans" cxnId="{C9F64272-ABE9-4FC4-ABC8-9A8585B3B0CB}">
      <dgm:prSet/>
      <dgm:spPr/>
      <dgm:t>
        <a:bodyPr/>
        <a:lstStyle/>
        <a:p>
          <a:endParaRPr lang="en-US"/>
        </a:p>
      </dgm:t>
    </dgm:pt>
    <dgm:pt modelId="{631282DD-E5CB-4901-9C35-70D7F993B611}" type="pres">
      <dgm:prSet presAssocID="{9C708546-A756-4B5B-B58C-590827F99F15}" presName="linear" presStyleCnt="0">
        <dgm:presLayoutVars>
          <dgm:animLvl val="lvl"/>
          <dgm:resizeHandles val="exact"/>
        </dgm:presLayoutVars>
      </dgm:prSet>
      <dgm:spPr/>
    </dgm:pt>
    <dgm:pt modelId="{DFEC36ED-607C-4FC1-B5B4-CF0DB78601B2}" type="pres">
      <dgm:prSet presAssocID="{938DB027-6157-45A3-9D51-8A14FD986559}" presName="parentText" presStyleLbl="node1" presStyleIdx="0" presStyleCnt="6">
        <dgm:presLayoutVars>
          <dgm:chMax val="0"/>
          <dgm:bulletEnabled val="1"/>
        </dgm:presLayoutVars>
      </dgm:prSet>
      <dgm:spPr/>
    </dgm:pt>
    <dgm:pt modelId="{62B11783-FCCB-4661-8D05-C6203F429186}" type="pres">
      <dgm:prSet presAssocID="{1151DE40-3F15-49B6-8BE9-A696C832C52E}" presName="spacer" presStyleCnt="0"/>
      <dgm:spPr/>
    </dgm:pt>
    <dgm:pt modelId="{A8F8CEA1-C3A8-49AC-875E-C91E020FE33E}" type="pres">
      <dgm:prSet presAssocID="{5CBFD97F-877A-48B5-A1DF-80BCB0AD313C}" presName="parentText" presStyleLbl="node1" presStyleIdx="1" presStyleCnt="6">
        <dgm:presLayoutVars>
          <dgm:chMax val="0"/>
          <dgm:bulletEnabled val="1"/>
        </dgm:presLayoutVars>
      </dgm:prSet>
      <dgm:spPr/>
    </dgm:pt>
    <dgm:pt modelId="{32E6D237-1AE5-4DF9-B486-23E5EDCF1B0F}" type="pres">
      <dgm:prSet presAssocID="{D14F8AB5-6B96-4F98-9311-D8E40BEE2900}" presName="spacer" presStyleCnt="0"/>
      <dgm:spPr/>
    </dgm:pt>
    <dgm:pt modelId="{166419D8-F475-4AEE-B0EC-6D2C0F27AE6A}" type="pres">
      <dgm:prSet presAssocID="{A7CA3BF7-6398-469B-A8B4-CA633FE35DB6}" presName="parentText" presStyleLbl="node1" presStyleIdx="2" presStyleCnt="6">
        <dgm:presLayoutVars>
          <dgm:chMax val="0"/>
          <dgm:bulletEnabled val="1"/>
        </dgm:presLayoutVars>
      </dgm:prSet>
      <dgm:spPr/>
    </dgm:pt>
    <dgm:pt modelId="{8E5F40CD-37FA-4AFC-ABEB-741FFBBAC718}" type="pres">
      <dgm:prSet presAssocID="{DF0B1522-D8CE-4400-942D-392C42FE6C20}" presName="spacer" presStyleCnt="0"/>
      <dgm:spPr/>
    </dgm:pt>
    <dgm:pt modelId="{58AFC531-327C-47AD-9104-548EA046465C}" type="pres">
      <dgm:prSet presAssocID="{AD275E36-2252-4F76-9D46-4B07C38731DF}" presName="parentText" presStyleLbl="node1" presStyleIdx="3" presStyleCnt="6">
        <dgm:presLayoutVars>
          <dgm:chMax val="0"/>
          <dgm:bulletEnabled val="1"/>
        </dgm:presLayoutVars>
      </dgm:prSet>
      <dgm:spPr/>
    </dgm:pt>
    <dgm:pt modelId="{FF56CF4A-F2A2-4935-8D20-22B8818197C1}" type="pres">
      <dgm:prSet presAssocID="{20370254-90EF-4EE3-8E2E-0876CEEA8AF0}" presName="spacer" presStyleCnt="0"/>
      <dgm:spPr/>
    </dgm:pt>
    <dgm:pt modelId="{3E07B97F-9365-417A-B32E-433F0B2E9F6E}" type="pres">
      <dgm:prSet presAssocID="{65D75FD4-B8A9-4B59-B7E6-E2F8BD10607D}" presName="parentText" presStyleLbl="node1" presStyleIdx="4" presStyleCnt="6">
        <dgm:presLayoutVars>
          <dgm:chMax val="0"/>
          <dgm:bulletEnabled val="1"/>
        </dgm:presLayoutVars>
      </dgm:prSet>
      <dgm:spPr/>
    </dgm:pt>
    <dgm:pt modelId="{4568AAE5-AB97-4801-9FF4-12FA0248C14E}" type="pres">
      <dgm:prSet presAssocID="{8362FDAF-FF31-42D0-8078-FD09D2BB58E0}" presName="spacer" presStyleCnt="0"/>
      <dgm:spPr/>
    </dgm:pt>
    <dgm:pt modelId="{12B8595A-CE4A-421E-B744-BDBC65CA3733}" type="pres">
      <dgm:prSet presAssocID="{C6692799-6F8F-411E-9024-030361FAD219}" presName="parentText" presStyleLbl="node1" presStyleIdx="5" presStyleCnt="6">
        <dgm:presLayoutVars>
          <dgm:chMax val="0"/>
          <dgm:bulletEnabled val="1"/>
        </dgm:presLayoutVars>
      </dgm:prSet>
      <dgm:spPr/>
    </dgm:pt>
  </dgm:ptLst>
  <dgm:cxnLst>
    <dgm:cxn modelId="{CAED4008-B794-4F70-A864-0ADE5FB6A1DA}" type="presOf" srcId="{5CBFD97F-877A-48B5-A1DF-80BCB0AD313C}" destId="{A8F8CEA1-C3A8-49AC-875E-C91E020FE33E}" srcOrd="0" destOrd="0" presId="urn:microsoft.com/office/officeart/2005/8/layout/vList2"/>
    <dgm:cxn modelId="{2891F11E-9ED4-4E40-A437-3566EEA20B66}" srcId="{9C708546-A756-4B5B-B58C-590827F99F15}" destId="{5CBFD97F-877A-48B5-A1DF-80BCB0AD313C}" srcOrd="1" destOrd="0" parTransId="{1AD2D017-70EE-483B-A7FA-1C33D8321744}" sibTransId="{D14F8AB5-6B96-4F98-9311-D8E40BEE2900}"/>
    <dgm:cxn modelId="{DDA5E765-C549-43BB-90B1-FF89F4EDE347}" type="presOf" srcId="{AD275E36-2252-4F76-9D46-4B07C38731DF}" destId="{58AFC531-327C-47AD-9104-548EA046465C}" srcOrd="0" destOrd="0" presId="urn:microsoft.com/office/officeart/2005/8/layout/vList2"/>
    <dgm:cxn modelId="{559CC367-B2AA-4264-B86D-737F474876C3}" srcId="{9C708546-A756-4B5B-B58C-590827F99F15}" destId="{A7CA3BF7-6398-469B-A8B4-CA633FE35DB6}" srcOrd="2" destOrd="0" parTransId="{41EC9466-3DE5-4625-8C16-E58FBB093438}" sibTransId="{DF0B1522-D8CE-4400-942D-392C42FE6C20}"/>
    <dgm:cxn modelId="{C9F64272-ABE9-4FC4-ABC8-9A8585B3B0CB}" srcId="{9C708546-A756-4B5B-B58C-590827F99F15}" destId="{C6692799-6F8F-411E-9024-030361FAD219}" srcOrd="5" destOrd="0" parTransId="{0EAB4FD9-F355-44D7-B2DC-DD8FD4C16BD6}" sibTransId="{6936FC6E-2DC5-401A-AE40-C036DA977222}"/>
    <dgm:cxn modelId="{E1B2B358-8831-4152-A7AC-32DE33068C2A}" srcId="{9C708546-A756-4B5B-B58C-590827F99F15}" destId="{65D75FD4-B8A9-4B59-B7E6-E2F8BD10607D}" srcOrd="4" destOrd="0" parTransId="{D22F6AC0-6352-4957-A2F5-380C2421911F}" sibTransId="{8362FDAF-FF31-42D0-8078-FD09D2BB58E0}"/>
    <dgm:cxn modelId="{70F22A7C-3043-40E0-8354-DF223F3E9FC8}" srcId="{9C708546-A756-4B5B-B58C-590827F99F15}" destId="{AD275E36-2252-4F76-9D46-4B07C38731DF}" srcOrd="3" destOrd="0" parTransId="{D3CD8D23-51D2-4AFE-8C91-ABDAF53D2428}" sibTransId="{20370254-90EF-4EE3-8E2E-0876CEEA8AF0}"/>
    <dgm:cxn modelId="{B362DF94-B9D7-43AD-BD97-27D569784A89}" srcId="{9C708546-A756-4B5B-B58C-590827F99F15}" destId="{938DB027-6157-45A3-9D51-8A14FD986559}" srcOrd="0" destOrd="0" parTransId="{3ABC140F-3E6B-4F4D-852C-F20779E32558}" sibTransId="{1151DE40-3F15-49B6-8BE9-A696C832C52E}"/>
    <dgm:cxn modelId="{ED8C13C1-462C-4C83-848D-B4F350146F94}" type="presOf" srcId="{938DB027-6157-45A3-9D51-8A14FD986559}" destId="{DFEC36ED-607C-4FC1-B5B4-CF0DB78601B2}" srcOrd="0" destOrd="0" presId="urn:microsoft.com/office/officeart/2005/8/layout/vList2"/>
    <dgm:cxn modelId="{48B41FD0-1FE8-40AF-B274-9B0A4737B678}" type="presOf" srcId="{A7CA3BF7-6398-469B-A8B4-CA633FE35DB6}" destId="{166419D8-F475-4AEE-B0EC-6D2C0F27AE6A}" srcOrd="0" destOrd="0" presId="urn:microsoft.com/office/officeart/2005/8/layout/vList2"/>
    <dgm:cxn modelId="{27F40AD7-1AE7-4EFF-A770-999AF42E3B3F}" type="presOf" srcId="{C6692799-6F8F-411E-9024-030361FAD219}" destId="{12B8595A-CE4A-421E-B744-BDBC65CA3733}" srcOrd="0" destOrd="0" presId="urn:microsoft.com/office/officeart/2005/8/layout/vList2"/>
    <dgm:cxn modelId="{5522B6F2-5B33-44C3-9706-AF30B24FABBC}" type="presOf" srcId="{65D75FD4-B8A9-4B59-B7E6-E2F8BD10607D}" destId="{3E07B97F-9365-417A-B32E-433F0B2E9F6E}" srcOrd="0" destOrd="0" presId="urn:microsoft.com/office/officeart/2005/8/layout/vList2"/>
    <dgm:cxn modelId="{BD34CFFB-4F0E-453C-863A-8A3AB39445D5}" type="presOf" srcId="{9C708546-A756-4B5B-B58C-590827F99F15}" destId="{631282DD-E5CB-4901-9C35-70D7F993B611}" srcOrd="0" destOrd="0" presId="urn:microsoft.com/office/officeart/2005/8/layout/vList2"/>
    <dgm:cxn modelId="{BE74C8F7-2A51-441D-9AF6-181A7D49EA2E}" type="presParOf" srcId="{631282DD-E5CB-4901-9C35-70D7F993B611}" destId="{DFEC36ED-607C-4FC1-B5B4-CF0DB78601B2}" srcOrd="0" destOrd="0" presId="urn:microsoft.com/office/officeart/2005/8/layout/vList2"/>
    <dgm:cxn modelId="{AE5A0E2C-54C0-442E-9806-A43A5C8C87FD}" type="presParOf" srcId="{631282DD-E5CB-4901-9C35-70D7F993B611}" destId="{62B11783-FCCB-4661-8D05-C6203F429186}" srcOrd="1" destOrd="0" presId="urn:microsoft.com/office/officeart/2005/8/layout/vList2"/>
    <dgm:cxn modelId="{C77CB954-201D-4376-8AFF-4CBC2B235A9F}" type="presParOf" srcId="{631282DD-E5CB-4901-9C35-70D7F993B611}" destId="{A8F8CEA1-C3A8-49AC-875E-C91E020FE33E}" srcOrd="2" destOrd="0" presId="urn:microsoft.com/office/officeart/2005/8/layout/vList2"/>
    <dgm:cxn modelId="{202F25A7-512C-4C3B-9070-3C1707876BB5}" type="presParOf" srcId="{631282DD-E5CB-4901-9C35-70D7F993B611}" destId="{32E6D237-1AE5-4DF9-B486-23E5EDCF1B0F}" srcOrd="3" destOrd="0" presId="urn:microsoft.com/office/officeart/2005/8/layout/vList2"/>
    <dgm:cxn modelId="{D2D911C2-36F1-4BF4-B8E8-72B57202DA3E}" type="presParOf" srcId="{631282DD-E5CB-4901-9C35-70D7F993B611}" destId="{166419D8-F475-4AEE-B0EC-6D2C0F27AE6A}" srcOrd="4" destOrd="0" presId="urn:microsoft.com/office/officeart/2005/8/layout/vList2"/>
    <dgm:cxn modelId="{AA5FA442-C0AD-4B11-801C-047E1E37422C}" type="presParOf" srcId="{631282DD-E5CB-4901-9C35-70D7F993B611}" destId="{8E5F40CD-37FA-4AFC-ABEB-741FFBBAC718}" srcOrd="5" destOrd="0" presId="urn:microsoft.com/office/officeart/2005/8/layout/vList2"/>
    <dgm:cxn modelId="{CDE1C49D-8EF6-4E40-9587-FA81FF291B31}" type="presParOf" srcId="{631282DD-E5CB-4901-9C35-70D7F993B611}" destId="{58AFC531-327C-47AD-9104-548EA046465C}" srcOrd="6" destOrd="0" presId="urn:microsoft.com/office/officeart/2005/8/layout/vList2"/>
    <dgm:cxn modelId="{ADC0A0EA-63ED-44FC-A030-EB8D8882CC82}" type="presParOf" srcId="{631282DD-E5CB-4901-9C35-70D7F993B611}" destId="{FF56CF4A-F2A2-4935-8D20-22B8818197C1}" srcOrd="7" destOrd="0" presId="urn:microsoft.com/office/officeart/2005/8/layout/vList2"/>
    <dgm:cxn modelId="{2B130A8B-0F8E-43EA-B48C-DE7BD08F322A}" type="presParOf" srcId="{631282DD-E5CB-4901-9C35-70D7F993B611}" destId="{3E07B97F-9365-417A-B32E-433F0B2E9F6E}" srcOrd="8" destOrd="0" presId="urn:microsoft.com/office/officeart/2005/8/layout/vList2"/>
    <dgm:cxn modelId="{869D0122-A123-4545-8929-D3B50F59F7DD}" type="presParOf" srcId="{631282DD-E5CB-4901-9C35-70D7F993B611}" destId="{4568AAE5-AB97-4801-9FF4-12FA0248C14E}" srcOrd="9" destOrd="0" presId="urn:microsoft.com/office/officeart/2005/8/layout/vList2"/>
    <dgm:cxn modelId="{EEC2EB4F-D805-4BA6-8021-038D838A9F93}" type="presParOf" srcId="{631282DD-E5CB-4901-9C35-70D7F993B611}" destId="{12B8595A-CE4A-421E-B744-BDBC65CA373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4DAABF-D750-4861-BF24-B4CF388E454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1A93728-9B5C-4E88-A2A0-BC9501AA73A7}">
      <dgm:prSet/>
      <dgm:spPr/>
      <dgm:t>
        <a:bodyPr/>
        <a:lstStyle/>
        <a:p>
          <a:r>
            <a:rPr lang="en-US"/>
            <a:t>5609 (entries from original 5 datasets)  </a:t>
          </a:r>
        </a:p>
      </dgm:t>
    </dgm:pt>
    <dgm:pt modelId="{41A15295-7EA7-4B10-B670-83CE18CB7A97}" type="parTrans" cxnId="{C51950DA-FFEC-4B19-9637-AF8D3EBA8E11}">
      <dgm:prSet/>
      <dgm:spPr/>
      <dgm:t>
        <a:bodyPr/>
        <a:lstStyle/>
        <a:p>
          <a:endParaRPr lang="en-US"/>
        </a:p>
      </dgm:t>
    </dgm:pt>
    <dgm:pt modelId="{BE31CE23-28EA-4383-9EF9-F25A8F421E8A}" type="sibTrans" cxnId="{C51950DA-FFEC-4B19-9637-AF8D3EBA8E11}">
      <dgm:prSet/>
      <dgm:spPr/>
      <dgm:t>
        <a:bodyPr/>
        <a:lstStyle/>
        <a:p>
          <a:endParaRPr lang="en-US"/>
        </a:p>
      </dgm:t>
    </dgm:pt>
    <dgm:pt modelId="{6699E676-583A-448A-86DC-E2E91751CE04}">
      <dgm:prSet/>
      <dgm:spPr/>
      <dgm:t>
        <a:bodyPr/>
        <a:lstStyle/>
        <a:p>
          <a:r>
            <a:rPr lang="en-US"/>
            <a:t>+  53971 (from zip_fip_df) </a:t>
          </a:r>
        </a:p>
      </dgm:t>
    </dgm:pt>
    <dgm:pt modelId="{2C6F7EB6-CB74-4F23-8EFD-556A648D5167}" type="parTrans" cxnId="{FBCAE9F1-F452-454E-84CE-438B16BB8B6C}">
      <dgm:prSet/>
      <dgm:spPr/>
      <dgm:t>
        <a:bodyPr/>
        <a:lstStyle/>
        <a:p>
          <a:endParaRPr lang="en-US"/>
        </a:p>
      </dgm:t>
    </dgm:pt>
    <dgm:pt modelId="{83A40557-7FCB-4175-8AA1-A502D5741BDC}" type="sibTrans" cxnId="{FBCAE9F1-F452-454E-84CE-438B16BB8B6C}">
      <dgm:prSet/>
      <dgm:spPr/>
      <dgm:t>
        <a:bodyPr/>
        <a:lstStyle/>
        <a:p>
          <a:endParaRPr lang="en-US"/>
        </a:p>
      </dgm:t>
    </dgm:pt>
    <dgm:pt modelId="{43731156-0F02-48AF-A0CD-56C1B5F78EBC}">
      <dgm:prSet/>
      <dgm:spPr/>
      <dgm:t>
        <a:bodyPr/>
        <a:lstStyle/>
        <a:p>
          <a:r>
            <a:rPr lang="en-US"/>
            <a:t>= 7146 entries</a:t>
          </a:r>
        </a:p>
      </dgm:t>
    </dgm:pt>
    <dgm:pt modelId="{E7A519C0-7D52-4EBD-B223-346DB73B8740}" type="parTrans" cxnId="{983CCD2D-6888-4937-A985-E8B195BA9D74}">
      <dgm:prSet/>
      <dgm:spPr/>
      <dgm:t>
        <a:bodyPr/>
        <a:lstStyle/>
        <a:p>
          <a:endParaRPr lang="en-US"/>
        </a:p>
      </dgm:t>
    </dgm:pt>
    <dgm:pt modelId="{85432968-1287-4130-A339-2D6482DF2323}" type="sibTrans" cxnId="{983CCD2D-6888-4937-A985-E8B195BA9D74}">
      <dgm:prSet/>
      <dgm:spPr/>
      <dgm:t>
        <a:bodyPr/>
        <a:lstStyle/>
        <a:p>
          <a:endParaRPr lang="en-US"/>
        </a:p>
      </dgm:t>
    </dgm:pt>
    <dgm:pt modelId="{D20D1622-DA47-4902-97CC-B3D201B2FA5E}">
      <dgm:prSet/>
      <dgm:spPr/>
      <dgm:t>
        <a:bodyPr/>
        <a:lstStyle/>
        <a:p>
          <a:r>
            <a:rPr lang="en-US"/>
            <a:t>after filling missing values:  total 5039 usable entries</a:t>
          </a:r>
        </a:p>
      </dgm:t>
    </dgm:pt>
    <dgm:pt modelId="{C5110F65-2759-407E-BE35-7771F0DA10E5}" type="parTrans" cxnId="{3A46CA22-9517-4BFF-9A60-0332361B11E6}">
      <dgm:prSet/>
      <dgm:spPr/>
      <dgm:t>
        <a:bodyPr/>
        <a:lstStyle/>
        <a:p>
          <a:endParaRPr lang="en-US"/>
        </a:p>
      </dgm:t>
    </dgm:pt>
    <dgm:pt modelId="{30FB6E35-3050-4661-85EA-8D935ACB001A}" type="sibTrans" cxnId="{3A46CA22-9517-4BFF-9A60-0332361B11E6}">
      <dgm:prSet/>
      <dgm:spPr/>
      <dgm:t>
        <a:bodyPr/>
        <a:lstStyle/>
        <a:p>
          <a:endParaRPr lang="en-US"/>
        </a:p>
      </dgm:t>
    </dgm:pt>
    <dgm:pt modelId="{9ABD59F5-7B51-4CA3-B40B-06119F6383DE}" type="pres">
      <dgm:prSet presAssocID="{F04DAABF-D750-4861-BF24-B4CF388E454E}" presName="linear" presStyleCnt="0">
        <dgm:presLayoutVars>
          <dgm:animLvl val="lvl"/>
          <dgm:resizeHandles val="exact"/>
        </dgm:presLayoutVars>
      </dgm:prSet>
      <dgm:spPr/>
    </dgm:pt>
    <dgm:pt modelId="{A8485833-C1B8-4A53-BBEC-C362AE19A245}" type="pres">
      <dgm:prSet presAssocID="{F1A93728-9B5C-4E88-A2A0-BC9501AA73A7}" presName="parentText" presStyleLbl="node1" presStyleIdx="0" presStyleCnt="4">
        <dgm:presLayoutVars>
          <dgm:chMax val="0"/>
          <dgm:bulletEnabled val="1"/>
        </dgm:presLayoutVars>
      </dgm:prSet>
      <dgm:spPr/>
    </dgm:pt>
    <dgm:pt modelId="{C581D647-DBBF-4515-9F12-8B4FCD77FAF6}" type="pres">
      <dgm:prSet presAssocID="{BE31CE23-28EA-4383-9EF9-F25A8F421E8A}" presName="spacer" presStyleCnt="0"/>
      <dgm:spPr/>
    </dgm:pt>
    <dgm:pt modelId="{E828E219-C6DF-42FE-AAC3-76784A6412F1}" type="pres">
      <dgm:prSet presAssocID="{6699E676-583A-448A-86DC-E2E91751CE04}" presName="parentText" presStyleLbl="node1" presStyleIdx="1" presStyleCnt="4">
        <dgm:presLayoutVars>
          <dgm:chMax val="0"/>
          <dgm:bulletEnabled val="1"/>
        </dgm:presLayoutVars>
      </dgm:prSet>
      <dgm:spPr/>
    </dgm:pt>
    <dgm:pt modelId="{C8E7A46D-7F6F-4A19-B65A-FC93DFA43278}" type="pres">
      <dgm:prSet presAssocID="{83A40557-7FCB-4175-8AA1-A502D5741BDC}" presName="spacer" presStyleCnt="0"/>
      <dgm:spPr/>
    </dgm:pt>
    <dgm:pt modelId="{470B0234-1755-4FFC-847F-D1BDC2C2CD1C}" type="pres">
      <dgm:prSet presAssocID="{43731156-0F02-48AF-A0CD-56C1B5F78EBC}" presName="parentText" presStyleLbl="node1" presStyleIdx="2" presStyleCnt="4">
        <dgm:presLayoutVars>
          <dgm:chMax val="0"/>
          <dgm:bulletEnabled val="1"/>
        </dgm:presLayoutVars>
      </dgm:prSet>
      <dgm:spPr/>
    </dgm:pt>
    <dgm:pt modelId="{5FA8FBD7-1976-43A2-B827-2E8CC2567946}" type="pres">
      <dgm:prSet presAssocID="{85432968-1287-4130-A339-2D6482DF2323}" presName="spacer" presStyleCnt="0"/>
      <dgm:spPr/>
    </dgm:pt>
    <dgm:pt modelId="{DDE1A99E-D0B2-4DAF-A374-476EF1697E17}" type="pres">
      <dgm:prSet presAssocID="{D20D1622-DA47-4902-97CC-B3D201B2FA5E}" presName="parentText" presStyleLbl="node1" presStyleIdx="3" presStyleCnt="4">
        <dgm:presLayoutVars>
          <dgm:chMax val="0"/>
          <dgm:bulletEnabled val="1"/>
        </dgm:presLayoutVars>
      </dgm:prSet>
      <dgm:spPr/>
    </dgm:pt>
  </dgm:ptLst>
  <dgm:cxnLst>
    <dgm:cxn modelId="{3A46CA22-9517-4BFF-9A60-0332361B11E6}" srcId="{F04DAABF-D750-4861-BF24-B4CF388E454E}" destId="{D20D1622-DA47-4902-97CC-B3D201B2FA5E}" srcOrd="3" destOrd="0" parTransId="{C5110F65-2759-407E-BE35-7771F0DA10E5}" sibTransId="{30FB6E35-3050-4661-85EA-8D935ACB001A}"/>
    <dgm:cxn modelId="{983CCD2D-6888-4937-A985-E8B195BA9D74}" srcId="{F04DAABF-D750-4861-BF24-B4CF388E454E}" destId="{43731156-0F02-48AF-A0CD-56C1B5F78EBC}" srcOrd="2" destOrd="0" parTransId="{E7A519C0-7D52-4EBD-B223-346DB73B8740}" sibTransId="{85432968-1287-4130-A339-2D6482DF2323}"/>
    <dgm:cxn modelId="{EFBC3337-3D9E-4B83-9B52-4C619E9B746B}" type="presOf" srcId="{F04DAABF-D750-4861-BF24-B4CF388E454E}" destId="{9ABD59F5-7B51-4CA3-B40B-06119F6383DE}" srcOrd="0" destOrd="0" presId="urn:microsoft.com/office/officeart/2005/8/layout/vList2"/>
    <dgm:cxn modelId="{584B4345-0461-4054-BF47-6886DB6EA86B}" type="presOf" srcId="{D20D1622-DA47-4902-97CC-B3D201B2FA5E}" destId="{DDE1A99E-D0B2-4DAF-A374-476EF1697E17}" srcOrd="0" destOrd="0" presId="urn:microsoft.com/office/officeart/2005/8/layout/vList2"/>
    <dgm:cxn modelId="{84228B6C-53E0-47DF-8944-0553BD217B14}" type="presOf" srcId="{6699E676-583A-448A-86DC-E2E91751CE04}" destId="{E828E219-C6DF-42FE-AAC3-76784A6412F1}" srcOrd="0" destOrd="0" presId="urn:microsoft.com/office/officeart/2005/8/layout/vList2"/>
    <dgm:cxn modelId="{6615287A-F00A-46D1-B7F0-25A727F4E440}" type="presOf" srcId="{43731156-0F02-48AF-A0CD-56C1B5F78EBC}" destId="{470B0234-1755-4FFC-847F-D1BDC2C2CD1C}" srcOrd="0" destOrd="0" presId="urn:microsoft.com/office/officeart/2005/8/layout/vList2"/>
    <dgm:cxn modelId="{C51950DA-FFEC-4B19-9637-AF8D3EBA8E11}" srcId="{F04DAABF-D750-4861-BF24-B4CF388E454E}" destId="{F1A93728-9B5C-4E88-A2A0-BC9501AA73A7}" srcOrd="0" destOrd="0" parTransId="{41A15295-7EA7-4B10-B670-83CE18CB7A97}" sibTransId="{BE31CE23-28EA-4383-9EF9-F25A8F421E8A}"/>
    <dgm:cxn modelId="{10B987DB-9BF5-47AE-8279-D03310987204}" type="presOf" srcId="{F1A93728-9B5C-4E88-A2A0-BC9501AA73A7}" destId="{A8485833-C1B8-4A53-BBEC-C362AE19A245}" srcOrd="0" destOrd="0" presId="urn:microsoft.com/office/officeart/2005/8/layout/vList2"/>
    <dgm:cxn modelId="{FBCAE9F1-F452-454E-84CE-438B16BB8B6C}" srcId="{F04DAABF-D750-4861-BF24-B4CF388E454E}" destId="{6699E676-583A-448A-86DC-E2E91751CE04}" srcOrd="1" destOrd="0" parTransId="{2C6F7EB6-CB74-4F23-8EFD-556A648D5167}" sibTransId="{83A40557-7FCB-4175-8AA1-A502D5741BDC}"/>
    <dgm:cxn modelId="{792A9082-0B71-4D3E-98D8-532BEBE3B8CB}" type="presParOf" srcId="{9ABD59F5-7B51-4CA3-B40B-06119F6383DE}" destId="{A8485833-C1B8-4A53-BBEC-C362AE19A245}" srcOrd="0" destOrd="0" presId="urn:microsoft.com/office/officeart/2005/8/layout/vList2"/>
    <dgm:cxn modelId="{15BD81B3-E345-48ED-8F93-C7B9D8C05BB7}" type="presParOf" srcId="{9ABD59F5-7B51-4CA3-B40B-06119F6383DE}" destId="{C581D647-DBBF-4515-9F12-8B4FCD77FAF6}" srcOrd="1" destOrd="0" presId="urn:microsoft.com/office/officeart/2005/8/layout/vList2"/>
    <dgm:cxn modelId="{49025322-B1DF-4726-8EDC-7DA161AC2E90}" type="presParOf" srcId="{9ABD59F5-7B51-4CA3-B40B-06119F6383DE}" destId="{E828E219-C6DF-42FE-AAC3-76784A6412F1}" srcOrd="2" destOrd="0" presId="urn:microsoft.com/office/officeart/2005/8/layout/vList2"/>
    <dgm:cxn modelId="{26D7B7B1-DFAD-4C68-A725-A81A06BD4707}" type="presParOf" srcId="{9ABD59F5-7B51-4CA3-B40B-06119F6383DE}" destId="{C8E7A46D-7F6F-4A19-B65A-FC93DFA43278}" srcOrd="3" destOrd="0" presId="urn:microsoft.com/office/officeart/2005/8/layout/vList2"/>
    <dgm:cxn modelId="{5DCF4185-B57B-4F47-AFF9-327F88C9C5E4}" type="presParOf" srcId="{9ABD59F5-7B51-4CA3-B40B-06119F6383DE}" destId="{470B0234-1755-4FFC-847F-D1BDC2C2CD1C}" srcOrd="4" destOrd="0" presId="urn:microsoft.com/office/officeart/2005/8/layout/vList2"/>
    <dgm:cxn modelId="{63869C6A-E7E1-4211-BCE0-CCF8C38B5289}" type="presParOf" srcId="{9ABD59F5-7B51-4CA3-B40B-06119F6383DE}" destId="{5FA8FBD7-1976-43A2-B827-2E8CC2567946}" srcOrd="5" destOrd="0" presId="urn:microsoft.com/office/officeart/2005/8/layout/vList2"/>
    <dgm:cxn modelId="{F5D6CC22-D4BC-4B0B-91B5-28A66DF6E9F0}" type="presParOf" srcId="{9ABD59F5-7B51-4CA3-B40B-06119F6383DE}" destId="{DDE1A99E-D0B2-4DAF-A374-476EF1697E1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1935E0-C326-45F2-96DB-1359D03BFD0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64C5F4C-BAE4-4AFE-B4A0-8FEB35B4662B}">
      <dgm:prSet/>
      <dgm:spPr/>
      <dgm:t>
        <a:bodyPr/>
        <a:lstStyle/>
        <a:p>
          <a:r>
            <a:rPr lang="en-US"/>
            <a:t>Predictive power</a:t>
          </a:r>
        </a:p>
      </dgm:t>
    </dgm:pt>
    <dgm:pt modelId="{30AACA47-AA60-4944-9D21-310EB68A2D1D}" type="parTrans" cxnId="{4599D291-BED8-46D3-A7B5-249FDD0D0674}">
      <dgm:prSet/>
      <dgm:spPr/>
      <dgm:t>
        <a:bodyPr/>
        <a:lstStyle/>
        <a:p>
          <a:endParaRPr lang="en-US"/>
        </a:p>
      </dgm:t>
    </dgm:pt>
    <dgm:pt modelId="{0C89223B-2998-4DF1-B4AA-4AAB0C24CFE4}" type="sibTrans" cxnId="{4599D291-BED8-46D3-A7B5-249FDD0D0674}">
      <dgm:prSet/>
      <dgm:spPr/>
      <dgm:t>
        <a:bodyPr/>
        <a:lstStyle/>
        <a:p>
          <a:endParaRPr lang="en-US"/>
        </a:p>
      </dgm:t>
    </dgm:pt>
    <dgm:pt modelId="{206F46E3-74E7-481B-AC4C-0F399026BFAA}">
      <dgm:prSet/>
      <dgm:spPr/>
      <dgm:t>
        <a:bodyPr/>
        <a:lstStyle/>
        <a:p>
          <a:r>
            <a:rPr lang="en-US"/>
            <a:t>For participating hospitals: more accurate predictions of the “predicted” rate of HF readmission can reduce the “excess” readmission rate, thereby saving the hospital valuable resources of staff and money</a:t>
          </a:r>
        </a:p>
      </dgm:t>
    </dgm:pt>
    <dgm:pt modelId="{7DC70621-D2E8-4FF7-A1CF-2EE37FE21FB5}" type="parTrans" cxnId="{5FC72394-9E23-4489-9556-1CED48E45801}">
      <dgm:prSet/>
      <dgm:spPr/>
      <dgm:t>
        <a:bodyPr/>
        <a:lstStyle/>
        <a:p>
          <a:endParaRPr lang="en-US"/>
        </a:p>
      </dgm:t>
    </dgm:pt>
    <dgm:pt modelId="{92F02C0D-8760-4C1D-9677-9B783A4B1768}" type="sibTrans" cxnId="{5FC72394-9E23-4489-9556-1CED48E45801}">
      <dgm:prSet/>
      <dgm:spPr/>
      <dgm:t>
        <a:bodyPr/>
        <a:lstStyle/>
        <a:p>
          <a:endParaRPr lang="en-US"/>
        </a:p>
      </dgm:t>
    </dgm:pt>
    <dgm:pt modelId="{FC6E4A5C-6D52-40D6-A8D0-581F5EA4D983}">
      <dgm:prSet/>
      <dgm:spPr/>
      <dgm:t>
        <a:bodyPr/>
        <a:lstStyle/>
        <a:p>
          <a:r>
            <a:rPr lang="en-US"/>
            <a:t>For CMS: more accurate predictions of the “expected” rate of HF readmissions can lead to improvement in the participating hospitals’ care of HF patients</a:t>
          </a:r>
        </a:p>
      </dgm:t>
    </dgm:pt>
    <dgm:pt modelId="{D682E54A-A02A-4A1D-99B1-DD040868964A}" type="parTrans" cxnId="{F3624AFF-B72C-4729-928A-440BEF5BB18F}">
      <dgm:prSet/>
      <dgm:spPr/>
      <dgm:t>
        <a:bodyPr/>
        <a:lstStyle/>
        <a:p>
          <a:endParaRPr lang="en-US"/>
        </a:p>
      </dgm:t>
    </dgm:pt>
    <dgm:pt modelId="{9FA3CBB1-B3DA-4143-ABF8-4F063B1A43BE}" type="sibTrans" cxnId="{F3624AFF-B72C-4729-928A-440BEF5BB18F}">
      <dgm:prSet/>
      <dgm:spPr/>
      <dgm:t>
        <a:bodyPr/>
        <a:lstStyle/>
        <a:p>
          <a:endParaRPr lang="en-US"/>
        </a:p>
      </dgm:t>
    </dgm:pt>
    <dgm:pt modelId="{6F3EE68A-AE25-479A-8205-F2D71601DAFE}">
      <dgm:prSet/>
      <dgm:spPr/>
      <dgm:t>
        <a:bodyPr/>
        <a:lstStyle/>
        <a:p>
          <a:r>
            <a:rPr lang="en-US"/>
            <a:t>Explanatory power</a:t>
          </a:r>
        </a:p>
      </dgm:t>
    </dgm:pt>
    <dgm:pt modelId="{8F0DD555-E9F5-427A-9C7B-37926E1A501A}" type="parTrans" cxnId="{F9F591E5-6A06-401C-AA8B-675574C0486E}">
      <dgm:prSet/>
      <dgm:spPr/>
      <dgm:t>
        <a:bodyPr/>
        <a:lstStyle/>
        <a:p>
          <a:endParaRPr lang="en-US"/>
        </a:p>
      </dgm:t>
    </dgm:pt>
    <dgm:pt modelId="{03C440F1-9AB0-40F6-A9BF-AD086988BE76}" type="sibTrans" cxnId="{F9F591E5-6A06-401C-AA8B-675574C0486E}">
      <dgm:prSet/>
      <dgm:spPr/>
      <dgm:t>
        <a:bodyPr/>
        <a:lstStyle/>
        <a:p>
          <a:endParaRPr lang="en-US"/>
        </a:p>
      </dgm:t>
    </dgm:pt>
    <dgm:pt modelId="{DC606E54-17EA-4BD1-B759-A0F1D4B292D5}">
      <dgm:prSet/>
      <dgm:spPr/>
      <dgm:t>
        <a:bodyPr/>
        <a:lstStyle/>
        <a:p>
          <a:r>
            <a:rPr lang="en-US"/>
            <a:t>For both participating hospitals and CMS, a better understanding of WHY HF patients are so often readmitted at rates higher than predicted/expected can lead to improvements in both the care of these patients AND the resources used to care for them</a:t>
          </a:r>
        </a:p>
      </dgm:t>
    </dgm:pt>
    <dgm:pt modelId="{482095DE-978A-4CB5-9709-EC3086D09694}" type="parTrans" cxnId="{A43F0B6D-11CD-4340-94DC-7012B5A2CAA7}">
      <dgm:prSet/>
      <dgm:spPr/>
      <dgm:t>
        <a:bodyPr/>
        <a:lstStyle/>
        <a:p>
          <a:endParaRPr lang="en-US"/>
        </a:p>
      </dgm:t>
    </dgm:pt>
    <dgm:pt modelId="{B241DEAA-EFCF-4C5A-BD80-6EF991FE40A1}" type="sibTrans" cxnId="{A43F0B6D-11CD-4340-94DC-7012B5A2CAA7}">
      <dgm:prSet/>
      <dgm:spPr/>
      <dgm:t>
        <a:bodyPr/>
        <a:lstStyle/>
        <a:p>
          <a:endParaRPr lang="en-US"/>
        </a:p>
      </dgm:t>
    </dgm:pt>
    <dgm:pt modelId="{BAF66CA7-D5D4-454B-AC95-8305AE678776}" type="pres">
      <dgm:prSet presAssocID="{A91935E0-C326-45F2-96DB-1359D03BFD0B}" presName="linear" presStyleCnt="0">
        <dgm:presLayoutVars>
          <dgm:dir/>
          <dgm:animLvl val="lvl"/>
          <dgm:resizeHandles val="exact"/>
        </dgm:presLayoutVars>
      </dgm:prSet>
      <dgm:spPr/>
    </dgm:pt>
    <dgm:pt modelId="{70A27ABA-CF49-44C7-86FD-2959BEBDCA3A}" type="pres">
      <dgm:prSet presAssocID="{D64C5F4C-BAE4-4AFE-B4A0-8FEB35B4662B}" presName="parentLin" presStyleCnt="0"/>
      <dgm:spPr/>
    </dgm:pt>
    <dgm:pt modelId="{5EF911AF-1EA2-44CC-843B-45196950AF9D}" type="pres">
      <dgm:prSet presAssocID="{D64C5F4C-BAE4-4AFE-B4A0-8FEB35B4662B}" presName="parentLeftMargin" presStyleLbl="node1" presStyleIdx="0" presStyleCnt="2"/>
      <dgm:spPr/>
    </dgm:pt>
    <dgm:pt modelId="{2B78250F-9145-436C-A7B4-6B548907EFE7}" type="pres">
      <dgm:prSet presAssocID="{D64C5F4C-BAE4-4AFE-B4A0-8FEB35B4662B}" presName="parentText" presStyleLbl="node1" presStyleIdx="0" presStyleCnt="2">
        <dgm:presLayoutVars>
          <dgm:chMax val="0"/>
          <dgm:bulletEnabled val="1"/>
        </dgm:presLayoutVars>
      </dgm:prSet>
      <dgm:spPr/>
    </dgm:pt>
    <dgm:pt modelId="{E3B268ED-FF04-4A62-AAF9-6F3454F1454B}" type="pres">
      <dgm:prSet presAssocID="{D64C5F4C-BAE4-4AFE-B4A0-8FEB35B4662B}" presName="negativeSpace" presStyleCnt="0"/>
      <dgm:spPr/>
    </dgm:pt>
    <dgm:pt modelId="{8F365C8D-FE03-421C-9E11-A50A77FB893D}" type="pres">
      <dgm:prSet presAssocID="{D64C5F4C-BAE4-4AFE-B4A0-8FEB35B4662B}" presName="childText" presStyleLbl="conFgAcc1" presStyleIdx="0" presStyleCnt="2">
        <dgm:presLayoutVars>
          <dgm:bulletEnabled val="1"/>
        </dgm:presLayoutVars>
      </dgm:prSet>
      <dgm:spPr/>
    </dgm:pt>
    <dgm:pt modelId="{9C5A3471-A9F9-4E08-B259-9DEB43117189}" type="pres">
      <dgm:prSet presAssocID="{0C89223B-2998-4DF1-B4AA-4AAB0C24CFE4}" presName="spaceBetweenRectangles" presStyleCnt="0"/>
      <dgm:spPr/>
    </dgm:pt>
    <dgm:pt modelId="{B6BD6E12-3508-44CA-AC1D-C0C7E7365414}" type="pres">
      <dgm:prSet presAssocID="{6F3EE68A-AE25-479A-8205-F2D71601DAFE}" presName="parentLin" presStyleCnt="0"/>
      <dgm:spPr/>
    </dgm:pt>
    <dgm:pt modelId="{65B7CB37-00D3-431B-B54B-8C6E710CAB62}" type="pres">
      <dgm:prSet presAssocID="{6F3EE68A-AE25-479A-8205-F2D71601DAFE}" presName="parentLeftMargin" presStyleLbl="node1" presStyleIdx="0" presStyleCnt="2"/>
      <dgm:spPr/>
    </dgm:pt>
    <dgm:pt modelId="{1B134A3E-C521-4B03-88B3-538A7DD127FD}" type="pres">
      <dgm:prSet presAssocID="{6F3EE68A-AE25-479A-8205-F2D71601DAFE}" presName="parentText" presStyleLbl="node1" presStyleIdx="1" presStyleCnt="2">
        <dgm:presLayoutVars>
          <dgm:chMax val="0"/>
          <dgm:bulletEnabled val="1"/>
        </dgm:presLayoutVars>
      </dgm:prSet>
      <dgm:spPr/>
    </dgm:pt>
    <dgm:pt modelId="{FD513383-66A7-4973-9FF8-574E0E7C6A2F}" type="pres">
      <dgm:prSet presAssocID="{6F3EE68A-AE25-479A-8205-F2D71601DAFE}" presName="negativeSpace" presStyleCnt="0"/>
      <dgm:spPr/>
    </dgm:pt>
    <dgm:pt modelId="{13C762C8-7493-400A-8A8D-9C2EEBCD9F8C}" type="pres">
      <dgm:prSet presAssocID="{6F3EE68A-AE25-479A-8205-F2D71601DAFE}" presName="childText" presStyleLbl="conFgAcc1" presStyleIdx="1" presStyleCnt="2">
        <dgm:presLayoutVars>
          <dgm:bulletEnabled val="1"/>
        </dgm:presLayoutVars>
      </dgm:prSet>
      <dgm:spPr/>
    </dgm:pt>
  </dgm:ptLst>
  <dgm:cxnLst>
    <dgm:cxn modelId="{C13DC627-8D2D-44F4-8D44-25EF5FE35C40}" type="presOf" srcId="{FC6E4A5C-6D52-40D6-A8D0-581F5EA4D983}" destId="{8F365C8D-FE03-421C-9E11-A50A77FB893D}" srcOrd="0" destOrd="1" presId="urn:microsoft.com/office/officeart/2005/8/layout/list1"/>
    <dgm:cxn modelId="{61AE902F-CE1B-4C79-B87D-C589F7C928C0}" type="presOf" srcId="{6F3EE68A-AE25-479A-8205-F2D71601DAFE}" destId="{1B134A3E-C521-4B03-88B3-538A7DD127FD}" srcOrd="1" destOrd="0" presId="urn:microsoft.com/office/officeart/2005/8/layout/list1"/>
    <dgm:cxn modelId="{CB54964B-7AB9-4C4A-BC5E-951083077F21}" type="presOf" srcId="{D64C5F4C-BAE4-4AFE-B4A0-8FEB35B4662B}" destId="{5EF911AF-1EA2-44CC-843B-45196950AF9D}" srcOrd="0" destOrd="0" presId="urn:microsoft.com/office/officeart/2005/8/layout/list1"/>
    <dgm:cxn modelId="{A43F0B6D-11CD-4340-94DC-7012B5A2CAA7}" srcId="{6F3EE68A-AE25-479A-8205-F2D71601DAFE}" destId="{DC606E54-17EA-4BD1-B759-A0F1D4B292D5}" srcOrd="0" destOrd="0" parTransId="{482095DE-978A-4CB5-9709-EC3086D09694}" sibTransId="{B241DEAA-EFCF-4C5A-BD80-6EF991FE40A1}"/>
    <dgm:cxn modelId="{7F559076-6C3D-4D55-BBCB-02C2A6F3656E}" type="presOf" srcId="{DC606E54-17EA-4BD1-B759-A0F1D4B292D5}" destId="{13C762C8-7493-400A-8A8D-9C2EEBCD9F8C}" srcOrd="0" destOrd="0" presId="urn:microsoft.com/office/officeart/2005/8/layout/list1"/>
    <dgm:cxn modelId="{4599D291-BED8-46D3-A7B5-249FDD0D0674}" srcId="{A91935E0-C326-45F2-96DB-1359D03BFD0B}" destId="{D64C5F4C-BAE4-4AFE-B4A0-8FEB35B4662B}" srcOrd="0" destOrd="0" parTransId="{30AACA47-AA60-4944-9D21-310EB68A2D1D}" sibTransId="{0C89223B-2998-4DF1-B4AA-4AAB0C24CFE4}"/>
    <dgm:cxn modelId="{5FC72394-9E23-4489-9556-1CED48E45801}" srcId="{D64C5F4C-BAE4-4AFE-B4A0-8FEB35B4662B}" destId="{206F46E3-74E7-481B-AC4C-0F399026BFAA}" srcOrd="0" destOrd="0" parTransId="{7DC70621-D2E8-4FF7-A1CF-2EE37FE21FB5}" sibTransId="{92F02C0D-8760-4C1D-9677-9B783A4B1768}"/>
    <dgm:cxn modelId="{D161879A-426C-4FC5-831D-FFB7ABF8C23F}" type="presOf" srcId="{D64C5F4C-BAE4-4AFE-B4A0-8FEB35B4662B}" destId="{2B78250F-9145-436C-A7B4-6B548907EFE7}" srcOrd="1" destOrd="0" presId="urn:microsoft.com/office/officeart/2005/8/layout/list1"/>
    <dgm:cxn modelId="{9EB6F8C8-4507-46C5-9DFE-54E2AAD9F693}" type="presOf" srcId="{206F46E3-74E7-481B-AC4C-0F399026BFAA}" destId="{8F365C8D-FE03-421C-9E11-A50A77FB893D}" srcOrd="0" destOrd="0" presId="urn:microsoft.com/office/officeart/2005/8/layout/list1"/>
    <dgm:cxn modelId="{51B5D5E0-EBCE-4CC6-A6DC-ECBE7280CD00}" type="presOf" srcId="{6F3EE68A-AE25-479A-8205-F2D71601DAFE}" destId="{65B7CB37-00D3-431B-B54B-8C6E710CAB62}" srcOrd="0" destOrd="0" presId="urn:microsoft.com/office/officeart/2005/8/layout/list1"/>
    <dgm:cxn modelId="{F9F591E5-6A06-401C-AA8B-675574C0486E}" srcId="{A91935E0-C326-45F2-96DB-1359D03BFD0B}" destId="{6F3EE68A-AE25-479A-8205-F2D71601DAFE}" srcOrd="1" destOrd="0" parTransId="{8F0DD555-E9F5-427A-9C7B-37926E1A501A}" sibTransId="{03C440F1-9AB0-40F6-A9BF-AD086988BE76}"/>
    <dgm:cxn modelId="{13156BF5-04F9-4895-9DCB-CCF0A24F3E52}" type="presOf" srcId="{A91935E0-C326-45F2-96DB-1359D03BFD0B}" destId="{BAF66CA7-D5D4-454B-AC95-8305AE678776}" srcOrd="0" destOrd="0" presId="urn:microsoft.com/office/officeart/2005/8/layout/list1"/>
    <dgm:cxn modelId="{F3624AFF-B72C-4729-928A-440BEF5BB18F}" srcId="{D64C5F4C-BAE4-4AFE-B4A0-8FEB35B4662B}" destId="{FC6E4A5C-6D52-40D6-A8D0-581F5EA4D983}" srcOrd="1" destOrd="0" parTransId="{D682E54A-A02A-4A1D-99B1-DD040868964A}" sibTransId="{9FA3CBB1-B3DA-4143-ABF8-4F063B1A43BE}"/>
    <dgm:cxn modelId="{A49518F0-5933-42FB-9548-00B2F4F2E451}" type="presParOf" srcId="{BAF66CA7-D5D4-454B-AC95-8305AE678776}" destId="{70A27ABA-CF49-44C7-86FD-2959BEBDCA3A}" srcOrd="0" destOrd="0" presId="urn:microsoft.com/office/officeart/2005/8/layout/list1"/>
    <dgm:cxn modelId="{6FF3246C-3470-47A0-9E29-3675F8332553}" type="presParOf" srcId="{70A27ABA-CF49-44C7-86FD-2959BEBDCA3A}" destId="{5EF911AF-1EA2-44CC-843B-45196950AF9D}" srcOrd="0" destOrd="0" presId="urn:microsoft.com/office/officeart/2005/8/layout/list1"/>
    <dgm:cxn modelId="{F094BAE3-C8D6-4CC6-906E-BB8BD51FA240}" type="presParOf" srcId="{70A27ABA-CF49-44C7-86FD-2959BEBDCA3A}" destId="{2B78250F-9145-436C-A7B4-6B548907EFE7}" srcOrd="1" destOrd="0" presId="urn:microsoft.com/office/officeart/2005/8/layout/list1"/>
    <dgm:cxn modelId="{12A0A946-240E-441C-8EF6-0092EC027116}" type="presParOf" srcId="{BAF66CA7-D5D4-454B-AC95-8305AE678776}" destId="{E3B268ED-FF04-4A62-AAF9-6F3454F1454B}" srcOrd="1" destOrd="0" presId="urn:microsoft.com/office/officeart/2005/8/layout/list1"/>
    <dgm:cxn modelId="{AA857D2C-1250-4AB3-BCFF-4D8DD3281331}" type="presParOf" srcId="{BAF66CA7-D5D4-454B-AC95-8305AE678776}" destId="{8F365C8D-FE03-421C-9E11-A50A77FB893D}" srcOrd="2" destOrd="0" presId="urn:microsoft.com/office/officeart/2005/8/layout/list1"/>
    <dgm:cxn modelId="{4EAA93BE-C755-477B-8203-75EA08C96B0D}" type="presParOf" srcId="{BAF66CA7-D5D4-454B-AC95-8305AE678776}" destId="{9C5A3471-A9F9-4E08-B259-9DEB43117189}" srcOrd="3" destOrd="0" presId="urn:microsoft.com/office/officeart/2005/8/layout/list1"/>
    <dgm:cxn modelId="{E931BC68-E93B-4DCD-9D9D-F7B07963DCF2}" type="presParOf" srcId="{BAF66CA7-D5D4-454B-AC95-8305AE678776}" destId="{B6BD6E12-3508-44CA-AC1D-C0C7E7365414}" srcOrd="4" destOrd="0" presId="urn:microsoft.com/office/officeart/2005/8/layout/list1"/>
    <dgm:cxn modelId="{F26E5B27-D750-4EF8-B62B-FFD9C1B83A55}" type="presParOf" srcId="{B6BD6E12-3508-44CA-AC1D-C0C7E7365414}" destId="{65B7CB37-00D3-431B-B54B-8C6E710CAB62}" srcOrd="0" destOrd="0" presId="urn:microsoft.com/office/officeart/2005/8/layout/list1"/>
    <dgm:cxn modelId="{99538F1F-30D3-48C0-A077-790D11A4CE0F}" type="presParOf" srcId="{B6BD6E12-3508-44CA-AC1D-C0C7E7365414}" destId="{1B134A3E-C521-4B03-88B3-538A7DD127FD}" srcOrd="1" destOrd="0" presId="urn:microsoft.com/office/officeart/2005/8/layout/list1"/>
    <dgm:cxn modelId="{999E28FB-AD9C-42B2-A2E7-C40B528653D3}" type="presParOf" srcId="{BAF66CA7-D5D4-454B-AC95-8305AE678776}" destId="{FD513383-66A7-4973-9FF8-574E0E7C6A2F}" srcOrd="5" destOrd="0" presId="urn:microsoft.com/office/officeart/2005/8/layout/list1"/>
    <dgm:cxn modelId="{B832EBAB-8FEC-4D7C-AEBD-B66478341C80}" type="presParOf" srcId="{BAF66CA7-D5D4-454B-AC95-8305AE678776}" destId="{13C762C8-7493-400A-8A8D-9C2EEBCD9F8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5B7F3D-F1F4-4093-A77C-8902E43BBE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B5A5FB-13A8-456B-B707-0B887EDA5E67}">
      <dgm:prSet/>
      <dgm:spPr/>
      <dgm:t>
        <a:bodyPr/>
        <a:lstStyle/>
        <a:p>
          <a:r>
            <a:rPr lang="en-US"/>
            <a:t>Random Tree Regressor is considered a “black box”</a:t>
          </a:r>
        </a:p>
      </dgm:t>
    </dgm:pt>
    <dgm:pt modelId="{51A546CF-CE63-4932-86B6-DE9AEF3D9626}" type="parTrans" cxnId="{8544411A-EEE8-4007-A078-445B51E446A9}">
      <dgm:prSet/>
      <dgm:spPr/>
      <dgm:t>
        <a:bodyPr/>
        <a:lstStyle/>
        <a:p>
          <a:endParaRPr lang="en-US"/>
        </a:p>
      </dgm:t>
    </dgm:pt>
    <dgm:pt modelId="{56ABF13F-F294-4795-83A7-777FC9C042F5}" type="sibTrans" cxnId="{8544411A-EEE8-4007-A078-445B51E446A9}">
      <dgm:prSet/>
      <dgm:spPr/>
      <dgm:t>
        <a:bodyPr/>
        <a:lstStyle/>
        <a:p>
          <a:endParaRPr lang="en-US"/>
        </a:p>
      </dgm:t>
    </dgm:pt>
    <dgm:pt modelId="{0CC771D3-314F-4526-99A0-18C8AB8F679E}">
      <dgm:prSet/>
      <dgm:spPr/>
      <dgm:t>
        <a:bodyPr/>
        <a:lstStyle/>
        <a:p>
          <a:r>
            <a:rPr lang="en-US"/>
            <a:t>Concerns for over-fitting</a:t>
          </a:r>
        </a:p>
      </dgm:t>
    </dgm:pt>
    <dgm:pt modelId="{E12F30A6-E318-458C-A9B9-DC645A22033E}" type="parTrans" cxnId="{6D9BD614-6D66-4D66-8562-1436BB6049E3}">
      <dgm:prSet/>
      <dgm:spPr/>
      <dgm:t>
        <a:bodyPr/>
        <a:lstStyle/>
        <a:p>
          <a:endParaRPr lang="en-US"/>
        </a:p>
      </dgm:t>
    </dgm:pt>
    <dgm:pt modelId="{0A058B1C-085F-4411-803F-7BAD14A9A4F7}" type="sibTrans" cxnId="{6D9BD614-6D66-4D66-8562-1436BB6049E3}">
      <dgm:prSet/>
      <dgm:spPr/>
      <dgm:t>
        <a:bodyPr/>
        <a:lstStyle/>
        <a:p>
          <a:endParaRPr lang="en-US"/>
        </a:p>
      </dgm:t>
    </dgm:pt>
    <dgm:pt modelId="{F7875642-BE25-4C7A-980D-FEC9AC558DD5}" type="pres">
      <dgm:prSet presAssocID="{A65B7F3D-F1F4-4093-A77C-8902E43BBEBC}" presName="root" presStyleCnt="0">
        <dgm:presLayoutVars>
          <dgm:dir/>
          <dgm:resizeHandles val="exact"/>
        </dgm:presLayoutVars>
      </dgm:prSet>
      <dgm:spPr/>
    </dgm:pt>
    <dgm:pt modelId="{1098801D-40EF-4AD0-AF12-D77EA2A8364D}" type="pres">
      <dgm:prSet presAssocID="{98B5A5FB-13A8-456B-B707-0B887EDA5E67}" presName="compNode" presStyleCnt="0"/>
      <dgm:spPr/>
    </dgm:pt>
    <dgm:pt modelId="{53232D10-A233-4A41-983B-AEB17B0F54A6}" type="pres">
      <dgm:prSet presAssocID="{98B5A5FB-13A8-456B-B707-0B887EDA5E67}" presName="bgRect" presStyleLbl="bgShp" presStyleIdx="0" presStyleCnt="2"/>
      <dgm:spPr/>
    </dgm:pt>
    <dgm:pt modelId="{13409E81-1869-45EA-9176-E99D27C4CE35}" type="pres">
      <dgm:prSet presAssocID="{98B5A5FB-13A8-456B-B707-0B887EDA5E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ne Decoration"/>
        </a:ext>
      </dgm:extLst>
    </dgm:pt>
    <dgm:pt modelId="{2E302279-B343-4853-A513-873DE9CBBEE1}" type="pres">
      <dgm:prSet presAssocID="{98B5A5FB-13A8-456B-B707-0B887EDA5E67}" presName="spaceRect" presStyleCnt="0"/>
      <dgm:spPr/>
    </dgm:pt>
    <dgm:pt modelId="{1FD0C9C0-7185-447D-B511-B7CF79A0E948}" type="pres">
      <dgm:prSet presAssocID="{98B5A5FB-13A8-456B-B707-0B887EDA5E67}" presName="parTx" presStyleLbl="revTx" presStyleIdx="0" presStyleCnt="2">
        <dgm:presLayoutVars>
          <dgm:chMax val="0"/>
          <dgm:chPref val="0"/>
        </dgm:presLayoutVars>
      </dgm:prSet>
      <dgm:spPr/>
    </dgm:pt>
    <dgm:pt modelId="{12E07736-8D4D-46AD-A587-311E42CEA191}" type="pres">
      <dgm:prSet presAssocID="{56ABF13F-F294-4795-83A7-777FC9C042F5}" presName="sibTrans" presStyleCnt="0"/>
      <dgm:spPr/>
    </dgm:pt>
    <dgm:pt modelId="{3479BDAB-D37C-47C9-8F08-82FED03DE6CF}" type="pres">
      <dgm:prSet presAssocID="{0CC771D3-314F-4526-99A0-18C8AB8F679E}" presName="compNode" presStyleCnt="0"/>
      <dgm:spPr/>
    </dgm:pt>
    <dgm:pt modelId="{EC449F82-EAA2-429B-B279-77946AD5C7BD}" type="pres">
      <dgm:prSet presAssocID="{0CC771D3-314F-4526-99A0-18C8AB8F679E}" presName="bgRect" presStyleLbl="bgShp" presStyleIdx="1" presStyleCnt="2"/>
      <dgm:spPr/>
    </dgm:pt>
    <dgm:pt modelId="{FAD0B4F3-296D-43C6-B8DB-D9DA277EF106}" type="pres">
      <dgm:prSet presAssocID="{0CC771D3-314F-4526-99A0-18C8AB8F67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ger"/>
        </a:ext>
      </dgm:extLst>
    </dgm:pt>
    <dgm:pt modelId="{E3A49D83-EAA4-47ED-8093-4070D6C49E45}" type="pres">
      <dgm:prSet presAssocID="{0CC771D3-314F-4526-99A0-18C8AB8F679E}" presName="spaceRect" presStyleCnt="0"/>
      <dgm:spPr/>
    </dgm:pt>
    <dgm:pt modelId="{86745240-D4B7-43D2-8B3B-893C473E31E2}" type="pres">
      <dgm:prSet presAssocID="{0CC771D3-314F-4526-99A0-18C8AB8F679E}" presName="parTx" presStyleLbl="revTx" presStyleIdx="1" presStyleCnt="2">
        <dgm:presLayoutVars>
          <dgm:chMax val="0"/>
          <dgm:chPref val="0"/>
        </dgm:presLayoutVars>
      </dgm:prSet>
      <dgm:spPr/>
    </dgm:pt>
  </dgm:ptLst>
  <dgm:cxnLst>
    <dgm:cxn modelId="{6D9BD614-6D66-4D66-8562-1436BB6049E3}" srcId="{A65B7F3D-F1F4-4093-A77C-8902E43BBEBC}" destId="{0CC771D3-314F-4526-99A0-18C8AB8F679E}" srcOrd="1" destOrd="0" parTransId="{E12F30A6-E318-458C-A9B9-DC645A22033E}" sibTransId="{0A058B1C-085F-4411-803F-7BAD14A9A4F7}"/>
    <dgm:cxn modelId="{8544411A-EEE8-4007-A078-445B51E446A9}" srcId="{A65B7F3D-F1F4-4093-A77C-8902E43BBEBC}" destId="{98B5A5FB-13A8-456B-B707-0B887EDA5E67}" srcOrd="0" destOrd="0" parTransId="{51A546CF-CE63-4932-86B6-DE9AEF3D9626}" sibTransId="{56ABF13F-F294-4795-83A7-777FC9C042F5}"/>
    <dgm:cxn modelId="{A752583E-D764-43C1-B66D-A3E4E65A03E5}" type="presOf" srcId="{98B5A5FB-13A8-456B-B707-0B887EDA5E67}" destId="{1FD0C9C0-7185-447D-B511-B7CF79A0E948}" srcOrd="0" destOrd="0" presId="urn:microsoft.com/office/officeart/2018/2/layout/IconVerticalSolidList"/>
    <dgm:cxn modelId="{EC55A063-986F-4B63-8E4F-45753636325F}" type="presOf" srcId="{A65B7F3D-F1F4-4093-A77C-8902E43BBEBC}" destId="{F7875642-BE25-4C7A-980D-FEC9AC558DD5}" srcOrd="0" destOrd="0" presId="urn:microsoft.com/office/officeart/2018/2/layout/IconVerticalSolidList"/>
    <dgm:cxn modelId="{554499E4-1F9D-4E34-AC25-B8A2098F0D53}" type="presOf" srcId="{0CC771D3-314F-4526-99A0-18C8AB8F679E}" destId="{86745240-D4B7-43D2-8B3B-893C473E31E2}" srcOrd="0" destOrd="0" presId="urn:microsoft.com/office/officeart/2018/2/layout/IconVerticalSolidList"/>
    <dgm:cxn modelId="{0576D4E1-F60C-4CF9-8AA5-B7A9BA5325BC}" type="presParOf" srcId="{F7875642-BE25-4C7A-980D-FEC9AC558DD5}" destId="{1098801D-40EF-4AD0-AF12-D77EA2A8364D}" srcOrd="0" destOrd="0" presId="urn:microsoft.com/office/officeart/2018/2/layout/IconVerticalSolidList"/>
    <dgm:cxn modelId="{D394D0BC-15F3-4BE7-9ED7-D88897F50DCD}" type="presParOf" srcId="{1098801D-40EF-4AD0-AF12-D77EA2A8364D}" destId="{53232D10-A233-4A41-983B-AEB17B0F54A6}" srcOrd="0" destOrd="0" presId="urn:microsoft.com/office/officeart/2018/2/layout/IconVerticalSolidList"/>
    <dgm:cxn modelId="{2163F5E9-1118-43FA-BD22-AA2088AC95A4}" type="presParOf" srcId="{1098801D-40EF-4AD0-AF12-D77EA2A8364D}" destId="{13409E81-1869-45EA-9176-E99D27C4CE35}" srcOrd="1" destOrd="0" presId="urn:microsoft.com/office/officeart/2018/2/layout/IconVerticalSolidList"/>
    <dgm:cxn modelId="{5B6E4BD6-C561-4400-8811-0F9D4526D128}" type="presParOf" srcId="{1098801D-40EF-4AD0-AF12-D77EA2A8364D}" destId="{2E302279-B343-4853-A513-873DE9CBBEE1}" srcOrd="2" destOrd="0" presId="urn:microsoft.com/office/officeart/2018/2/layout/IconVerticalSolidList"/>
    <dgm:cxn modelId="{BD55DE44-6EA7-48D1-B603-EA478982D080}" type="presParOf" srcId="{1098801D-40EF-4AD0-AF12-D77EA2A8364D}" destId="{1FD0C9C0-7185-447D-B511-B7CF79A0E948}" srcOrd="3" destOrd="0" presId="urn:microsoft.com/office/officeart/2018/2/layout/IconVerticalSolidList"/>
    <dgm:cxn modelId="{B30D2C9D-6429-48B9-A5D6-55D10BAC7A26}" type="presParOf" srcId="{F7875642-BE25-4C7A-980D-FEC9AC558DD5}" destId="{12E07736-8D4D-46AD-A587-311E42CEA191}" srcOrd="1" destOrd="0" presId="urn:microsoft.com/office/officeart/2018/2/layout/IconVerticalSolidList"/>
    <dgm:cxn modelId="{7DAEDF0B-0885-491E-BB93-5C2524172CAB}" type="presParOf" srcId="{F7875642-BE25-4C7A-980D-FEC9AC558DD5}" destId="{3479BDAB-D37C-47C9-8F08-82FED03DE6CF}" srcOrd="2" destOrd="0" presId="urn:microsoft.com/office/officeart/2018/2/layout/IconVerticalSolidList"/>
    <dgm:cxn modelId="{B77C008B-B540-4BA7-82D4-DF0CA6EBBF66}" type="presParOf" srcId="{3479BDAB-D37C-47C9-8F08-82FED03DE6CF}" destId="{EC449F82-EAA2-429B-B279-77946AD5C7BD}" srcOrd="0" destOrd="0" presId="urn:microsoft.com/office/officeart/2018/2/layout/IconVerticalSolidList"/>
    <dgm:cxn modelId="{A6F55141-D408-4635-AB87-E67051901A9B}" type="presParOf" srcId="{3479BDAB-D37C-47C9-8F08-82FED03DE6CF}" destId="{FAD0B4F3-296D-43C6-B8DB-D9DA277EF106}" srcOrd="1" destOrd="0" presId="urn:microsoft.com/office/officeart/2018/2/layout/IconVerticalSolidList"/>
    <dgm:cxn modelId="{B1CFF852-AA1C-458C-8FA4-11CFAE365D1C}" type="presParOf" srcId="{3479BDAB-D37C-47C9-8F08-82FED03DE6CF}" destId="{E3A49D83-EAA4-47ED-8093-4070D6C49E45}" srcOrd="2" destOrd="0" presId="urn:microsoft.com/office/officeart/2018/2/layout/IconVerticalSolidList"/>
    <dgm:cxn modelId="{564D1BC9-0A38-4CC6-ABEB-6791563DFD80}" type="presParOf" srcId="{3479BDAB-D37C-47C9-8F08-82FED03DE6CF}" destId="{86745240-D4B7-43D2-8B3B-893C473E31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7A9C152-47B8-4A87-8C9B-06E08616D3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27DAFAF-8F4B-478E-BDBA-A344B5CEAD66}">
      <dgm:prSet/>
      <dgm:spPr/>
      <dgm:t>
        <a:bodyPr/>
        <a:lstStyle/>
        <a:p>
          <a:r>
            <a:rPr lang="en-US"/>
            <a:t>Healthcare in the United States is among the costliest and inefficient in the industrialized world</a:t>
          </a:r>
        </a:p>
      </dgm:t>
    </dgm:pt>
    <dgm:pt modelId="{1E954E6C-DDDD-4BD9-B741-9263C79FF4F5}" type="parTrans" cxnId="{CD720A95-7E25-43E3-BD14-6EE3A6BEF35C}">
      <dgm:prSet/>
      <dgm:spPr/>
      <dgm:t>
        <a:bodyPr/>
        <a:lstStyle/>
        <a:p>
          <a:endParaRPr lang="en-US"/>
        </a:p>
      </dgm:t>
    </dgm:pt>
    <dgm:pt modelId="{A4395A96-20E8-444B-87C3-EF1375C3775D}" type="sibTrans" cxnId="{CD720A95-7E25-43E3-BD14-6EE3A6BEF35C}">
      <dgm:prSet/>
      <dgm:spPr/>
      <dgm:t>
        <a:bodyPr/>
        <a:lstStyle/>
        <a:p>
          <a:endParaRPr lang="en-US"/>
        </a:p>
      </dgm:t>
    </dgm:pt>
    <dgm:pt modelId="{38080225-F022-4572-ADE2-AE5A24D075F7}">
      <dgm:prSet/>
      <dgm:spPr/>
      <dgm:t>
        <a:bodyPr/>
        <a:lstStyle/>
        <a:p>
          <a:r>
            <a:rPr lang="en-US"/>
            <a:t>Efforts to improve care and reduce expenses is in the best interest of all involved</a:t>
          </a:r>
        </a:p>
      </dgm:t>
    </dgm:pt>
    <dgm:pt modelId="{5E5AC223-CA61-490B-8980-A102C53420CD}" type="parTrans" cxnId="{7886191B-E85F-4A5F-A03C-E749B24DF320}">
      <dgm:prSet/>
      <dgm:spPr/>
      <dgm:t>
        <a:bodyPr/>
        <a:lstStyle/>
        <a:p>
          <a:endParaRPr lang="en-US"/>
        </a:p>
      </dgm:t>
    </dgm:pt>
    <dgm:pt modelId="{D5DEC1FF-7CF7-4838-90DB-302E50B119F3}" type="sibTrans" cxnId="{7886191B-E85F-4A5F-A03C-E749B24DF320}">
      <dgm:prSet/>
      <dgm:spPr/>
      <dgm:t>
        <a:bodyPr/>
        <a:lstStyle/>
        <a:p>
          <a:endParaRPr lang="en-US"/>
        </a:p>
      </dgm:t>
    </dgm:pt>
    <dgm:pt modelId="{E1384549-C8C7-4AE6-B5E3-073A1BD93216}">
      <dgm:prSet/>
      <dgm:spPr/>
      <dgm:t>
        <a:bodyPr/>
        <a:lstStyle/>
        <a:p>
          <a:r>
            <a:rPr lang="en-US"/>
            <a:t>Better understanding of the factors which contribute to the excess readmission rate of patients is vital in improving care and reducing expenses</a:t>
          </a:r>
        </a:p>
      </dgm:t>
    </dgm:pt>
    <dgm:pt modelId="{40E42ACE-5FE4-4605-BE83-73C5716DF264}" type="parTrans" cxnId="{033A4ECF-9B3A-4ADA-9FAD-6D6A428EACB8}">
      <dgm:prSet/>
      <dgm:spPr/>
      <dgm:t>
        <a:bodyPr/>
        <a:lstStyle/>
        <a:p>
          <a:endParaRPr lang="en-US"/>
        </a:p>
      </dgm:t>
    </dgm:pt>
    <dgm:pt modelId="{8211847B-E1CA-4B77-89E0-422F78AEB9FB}" type="sibTrans" cxnId="{033A4ECF-9B3A-4ADA-9FAD-6D6A428EACB8}">
      <dgm:prSet/>
      <dgm:spPr/>
      <dgm:t>
        <a:bodyPr/>
        <a:lstStyle/>
        <a:p>
          <a:endParaRPr lang="en-US"/>
        </a:p>
      </dgm:t>
    </dgm:pt>
    <dgm:pt modelId="{62827105-AD80-4D22-93A2-C936727FD2D7}" type="pres">
      <dgm:prSet presAssocID="{27A9C152-47B8-4A87-8C9B-06E08616D3F0}" presName="root" presStyleCnt="0">
        <dgm:presLayoutVars>
          <dgm:dir/>
          <dgm:resizeHandles val="exact"/>
        </dgm:presLayoutVars>
      </dgm:prSet>
      <dgm:spPr/>
    </dgm:pt>
    <dgm:pt modelId="{78BA2299-B23D-4B8A-9AF9-125ED4FA0F58}" type="pres">
      <dgm:prSet presAssocID="{327DAFAF-8F4B-478E-BDBA-A344B5CEAD66}" presName="compNode" presStyleCnt="0"/>
      <dgm:spPr/>
    </dgm:pt>
    <dgm:pt modelId="{6BD6DEEF-3312-47F2-8CB5-463C98F3D37A}" type="pres">
      <dgm:prSet presAssocID="{327DAFAF-8F4B-478E-BDBA-A344B5CEAD66}" presName="bgRect" presStyleLbl="bgShp" presStyleIdx="0" presStyleCnt="3"/>
      <dgm:spPr/>
    </dgm:pt>
    <dgm:pt modelId="{18B5356C-9240-4B2F-BAA1-4C18E076F99D}" type="pres">
      <dgm:prSet presAssocID="{327DAFAF-8F4B-478E-BDBA-A344B5CEAD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EFA945E7-792E-4F5F-8F4F-037892901476}" type="pres">
      <dgm:prSet presAssocID="{327DAFAF-8F4B-478E-BDBA-A344B5CEAD66}" presName="spaceRect" presStyleCnt="0"/>
      <dgm:spPr/>
    </dgm:pt>
    <dgm:pt modelId="{BD0E0CDA-98E0-47A9-80D0-40C7C61F2924}" type="pres">
      <dgm:prSet presAssocID="{327DAFAF-8F4B-478E-BDBA-A344B5CEAD66}" presName="parTx" presStyleLbl="revTx" presStyleIdx="0" presStyleCnt="3">
        <dgm:presLayoutVars>
          <dgm:chMax val="0"/>
          <dgm:chPref val="0"/>
        </dgm:presLayoutVars>
      </dgm:prSet>
      <dgm:spPr/>
    </dgm:pt>
    <dgm:pt modelId="{79E8DC78-D69D-4B82-8FDA-F5A118969B30}" type="pres">
      <dgm:prSet presAssocID="{A4395A96-20E8-444B-87C3-EF1375C3775D}" presName="sibTrans" presStyleCnt="0"/>
      <dgm:spPr/>
    </dgm:pt>
    <dgm:pt modelId="{750637F7-CCBE-4C9C-AFD4-6A2C906B7D23}" type="pres">
      <dgm:prSet presAssocID="{38080225-F022-4572-ADE2-AE5A24D075F7}" presName="compNode" presStyleCnt="0"/>
      <dgm:spPr/>
    </dgm:pt>
    <dgm:pt modelId="{C1FAF396-0629-4518-AF88-4D3B6B945A9E}" type="pres">
      <dgm:prSet presAssocID="{38080225-F022-4572-ADE2-AE5A24D075F7}" presName="bgRect" presStyleLbl="bgShp" presStyleIdx="1" presStyleCnt="3"/>
      <dgm:spPr/>
    </dgm:pt>
    <dgm:pt modelId="{FC18E722-9B1C-45AD-A36C-4AD3E0E24A9C}" type="pres">
      <dgm:prSet presAssocID="{38080225-F022-4572-ADE2-AE5A24D075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5D98906F-75AF-4239-A703-6C273ED926FD}" type="pres">
      <dgm:prSet presAssocID="{38080225-F022-4572-ADE2-AE5A24D075F7}" presName="spaceRect" presStyleCnt="0"/>
      <dgm:spPr/>
    </dgm:pt>
    <dgm:pt modelId="{AED26F08-1B0D-44CF-9A30-C49123593284}" type="pres">
      <dgm:prSet presAssocID="{38080225-F022-4572-ADE2-AE5A24D075F7}" presName="parTx" presStyleLbl="revTx" presStyleIdx="1" presStyleCnt="3">
        <dgm:presLayoutVars>
          <dgm:chMax val="0"/>
          <dgm:chPref val="0"/>
        </dgm:presLayoutVars>
      </dgm:prSet>
      <dgm:spPr/>
    </dgm:pt>
    <dgm:pt modelId="{B547C136-94DC-48F1-B49F-698FC68C5656}" type="pres">
      <dgm:prSet presAssocID="{D5DEC1FF-7CF7-4838-90DB-302E50B119F3}" presName="sibTrans" presStyleCnt="0"/>
      <dgm:spPr/>
    </dgm:pt>
    <dgm:pt modelId="{97EDC485-FBD8-4FF3-ACE9-E018921CAE58}" type="pres">
      <dgm:prSet presAssocID="{E1384549-C8C7-4AE6-B5E3-073A1BD93216}" presName="compNode" presStyleCnt="0"/>
      <dgm:spPr/>
    </dgm:pt>
    <dgm:pt modelId="{09960E52-43E4-4427-A3D5-A431617BC387}" type="pres">
      <dgm:prSet presAssocID="{E1384549-C8C7-4AE6-B5E3-073A1BD93216}" presName="bgRect" presStyleLbl="bgShp" presStyleIdx="2" presStyleCnt="3"/>
      <dgm:spPr/>
    </dgm:pt>
    <dgm:pt modelId="{EA8EBEAF-4705-4C89-812A-EAD41E2F7875}" type="pres">
      <dgm:prSet presAssocID="{E1384549-C8C7-4AE6-B5E3-073A1BD932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5BCC5E00-5FFB-4242-8F88-4ED4B56FE3D7}" type="pres">
      <dgm:prSet presAssocID="{E1384549-C8C7-4AE6-B5E3-073A1BD93216}" presName="spaceRect" presStyleCnt="0"/>
      <dgm:spPr/>
    </dgm:pt>
    <dgm:pt modelId="{27347A35-526A-4520-8F04-7796589308A6}" type="pres">
      <dgm:prSet presAssocID="{E1384549-C8C7-4AE6-B5E3-073A1BD93216}" presName="parTx" presStyleLbl="revTx" presStyleIdx="2" presStyleCnt="3">
        <dgm:presLayoutVars>
          <dgm:chMax val="0"/>
          <dgm:chPref val="0"/>
        </dgm:presLayoutVars>
      </dgm:prSet>
      <dgm:spPr/>
    </dgm:pt>
  </dgm:ptLst>
  <dgm:cxnLst>
    <dgm:cxn modelId="{412CF713-790C-4BB8-997E-695A85CBA539}" type="presOf" srcId="{327DAFAF-8F4B-478E-BDBA-A344B5CEAD66}" destId="{BD0E0CDA-98E0-47A9-80D0-40C7C61F2924}" srcOrd="0" destOrd="0" presId="urn:microsoft.com/office/officeart/2018/2/layout/IconVerticalSolidList"/>
    <dgm:cxn modelId="{7886191B-E85F-4A5F-A03C-E749B24DF320}" srcId="{27A9C152-47B8-4A87-8C9B-06E08616D3F0}" destId="{38080225-F022-4572-ADE2-AE5A24D075F7}" srcOrd="1" destOrd="0" parTransId="{5E5AC223-CA61-490B-8980-A102C53420CD}" sibTransId="{D5DEC1FF-7CF7-4838-90DB-302E50B119F3}"/>
    <dgm:cxn modelId="{E685A492-C4AE-42AD-A738-1B83C4E685CB}" type="presOf" srcId="{E1384549-C8C7-4AE6-B5E3-073A1BD93216}" destId="{27347A35-526A-4520-8F04-7796589308A6}" srcOrd="0" destOrd="0" presId="urn:microsoft.com/office/officeart/2018/2/layout/IconVerticalSolidList"/>
    <dgm:cxn modelId="{CD720A95-7E25-43E3-BD14-6EE3A6BEF35C}" srcId="{27A9C152-47B8-4A87-8C9B-06E08616D3F0}" destId="{327DAFAF-8F4B-478E-BDBA-A344B5CEAD66}" srcOrd="0" destOrd="0" parTransId="{1E954E6C-DDDD-4BD9-B741-9263C79FF4F5}" sibTransId="{A4395A96-20E8-444B-87C3-EF1375C3775D}"/>
    <dgm:cxn modelId="{52E09CCE-381C-4B60-92AE-8B88AA920DF3}" type="presOf" srcId="{27A9C152-47B8-4A87-8C9B-06E08616D3F0}" destId="{62827105-AD80-4D22-93A2-C936727FD2D7}" srcOrd="0" destOrd="0" presId="urn:microsoft.com/office/officeart/2018/2/layout/IconVerticalSolidList"/>
    <dgm:cxn modelId="{033A4ECF-9B3A-4ADA-9FAD-6D6A428EACB8}" srcId="{27A9C152-47B8-4A87-8C9B-06E08616D3F0}" destId="{E1384549-C8C7-4AE6-B5E3-073A1BD93216}" srcOrd="2" destOrd="0" parTransId="{40E42ACE-5FE4-4605-BE83-73C5716DF264}" sibTransId="{8211847B-E1CA-4B77-89E0-422F78AEB9FB}"/>
    <dgm:cxn modelId="{920294E3-BBB0-4EF7-9659-A102A7D69435}" type="presOf" srcId="{38080225-F022-4572-ADE2-AE5A24D075F7}" destId="{AED26F08-1B0D-44CF-9A30-C49123593284}" srcOrd="0" destOrd="0" presId="urn:microsoft.com/office/officeart/2018/2/layout/IconVerticalSolidList"/>
    <dgm:cxn modelId="{AF8764C9-1E4C-48EF-AD26-AAF5A91CB726}" type="presParOf" srcId="{62827105-AD80-4D22-93A2-C936727FD2D7}" destId="{78BA2299-B23D-4B8A-9AF9-125ED4FA0F58}" srcOrd="0" destOrd="0" presId="urn:microsoft.com/office/officeart/2018/2/layout/IconVerticalSolidList"/>
    <dgm:cxn modelId="{38B3A617-04A4-4652-8483-3C9F97B7D7C4}" type="presParOf" srcId="{78BA2299-B23D-4B8A-9AF9-125ED4FA0F58}" destId="{6BD6DEEF-3312-47F2-8CB5-463C98F3D37A}" srcOrd="0" destOrd="0" presId="urn:microsoft.com/office/officeart/2018/2/layout/IconVerticalSolidList"/>
    <dgm:cxn modelId="{CC7FAD9B-BA24-4C8E-94FB-B71D40E2ACD8}" type="presParOf" srcId="{78BA2299-B23D-4B8A-9AF9-125ED4FA0F58}" destId="{18B5356C-9240-4B2F-BAA1-4C18E076F99D}" srcOrd="1" destOrd="0" presId="urn:microsoft.com/office/officeart/2018/2/layout/IconVerticalSolidList"/>
    <dgm:cxn modelId="{F9C9CB6B-BC71-4C18-A3B6-9C9B726E66A2}" type="presParOf" srcId="{78BA2299-B23D-4B8A-9AF9-125ED4FA0F58}" destId="{EFA945E7-792E-4F5F-8F4F-037892901476}" srcOrd="2" destOrd="0" presId="urn:microsoft.com/office/officeart/2018/2/layout/IconVerticalSolidList"/>
    <dgm:cxn modelId="{2530051C-A98B-4300-971B-92EC17627983}" type="presParOf" srcId="{78BA2299-B23D-4B8A-9AF9-125ED4FA0F58}" destId="{BD0E0CDA-98E0-47A9-80D0-40C7C61F2924}" srcOrd="3" destOrd="0" presId="urn:microsoft.com/office/officeart/2018/2/layout/IconVerticalSolidList"/>
    <dgm:cxn modelId="{830F1C2A-E17C-472B-9A3E-B978535A5712}" type="presParOf" srcId="{62827105-AD80-4D22-93A2-C936727FD2D7}" destId="{79E8DC78-D69D-4B82-8FDA-F5A118969B30}" srcOrd="1" destOrd="0" presId="urn:microsoft.com/office/officeart/2018/2/layout/IconVerticalSolidList"/>
    <dgm:cxn modelId="{E33EC831-5CB4-4E81-A7E1-96557680B770}" type="presParOf" srcId="{62827105-AD80-4D22-93A2-C936727FD2D7}" destId="{750637F7-CCBE-4C9C-AFD4-6A2C906B7D23}" srcOrd="2" destOrd="0" presId="urn:microsoft.com/office/officeart/2018/2/layout/IconVerticalSolidList"/>
    <dgm:cxn modelId="{D206FB7D-7FD7-4117-AC52-0B0287888475}" type="presParOf" srcId="{750637F7-CCBE-4C9C-AFD4-6A2C906B7D23}" destId="{C1FAF396-0629-4518-AF88-4D3B6B945A9E}" srcOrd="0" destOrd="0" presId="urn:microsoft.com/office/officeart/2018/2/layout/IconVerticalSolidList"/>
    <dgm:cxn modelId="{875DE7B6-5239-4B07-9C68-564038F59483}" type="presParOf" srcId="{750637F7-CCBE-4C9C-AFD4-6A2C906B7D23}" destId="{FC18E722-9B1C-45AD-A36C-4AD3E0E24A9C}" srcOrd="1" destOrd="0" presId="urn:microsoft.com/office/officeart/2018/2/layout/IconVerticalSolidList"/>
    <dgm:cxn modelId="{BEFA46CD-7332-4E7F-9BBA-BC7EA3889AA5}" type="presParOf" srcId="{750637F7-CCBE-4C9C-AFD4-6A2C906B7D23}" destId="{5D98906F-75AF-4239-A703-6C273ED926FD}" srcOrd="2" destOrd="0" presId="urn:microsoft.com/office/officeart/2018/2/layout/IconVerticalSolidList"/>
    <dgm:cxn modelId="{2A7A3AD2-298D-42BB-83FA-F817C47F79DE}" type="presParOf" srcId="{750637F7-CCBE-4C9C-AFD4-6A2C906B7D23}" destId="{AED26F08-1B0D-44CF-9A30-C49123593284}" srcOrd="3" destOrd="0" presId="urn:microsoft.com/office/officeart/2018/2/layout/IconVerticalSolidList"/>
    <dgm:cxn modelId="{AF82F4D7-087E-46CB-A10D-C3B5D20760C9}" type="presParOf" srcId="{62827105-AD80-4D22-93A2-C936727FD2D7}" destId="{B547C136-94DC-48F1-B49F-698FC68C5656}" srcOrd="3" destOrd="0" presId="urn:microsoft.com/office/officeart/2018/2/layout/IconVerticalSolidList"/>
    <dgm:cxn modelId="{18DE5331-924E-4E2D-A247-27906D17169C}" type="presParOf" srcId="{62827105-AD80-4D22-93A2-C936727FD2D7}" destId="{97EDC485-FBD8-4FF3-ACE9-E018921CAE58}" srcOrd="4" destOrd="0" presId="urn:microsoft.com/office/officeart/2018/2/layout/IconVerticalSolidList"/>
    <dgm:cxn modelId="{437FA31E-16EC-402C-8186-055E0F4794BA}" type="presParOf" srcId="{97EDC485-FBD8-4FF3-ACE9-E018921CAE58}" destId="{09960E52-43E4-4427-A3D5-A431617BC387}" srcOrd="0" destOrd="0" presId="urn:microsoft.com/office/officeart/2018/2/layout/IconVerticalSolidList"/>
    <dgm:cxn modelId="{5AF1C249-1B89-4243-A382-46831DB5C71F}" type="presParOf" srcId="{97EDC485-FBD8-4FF3-ACE9-E018921CAE58}" destId="{EA8EBEAF-4705-4C89-812A-EAD41E2F7875}" srcOrd="1" destOrd="0" presId="urn:microsoft.com/office/officeart/2018/2/layout/IconVerticalSolidList"/>
    <dgm:cxn modelId="{0FEED295-578D-4768-8059-54128A9F5FC0}" type="presParOf" srcId="{97EDC485-FBD8-4FF3-ACE9-E018921CAE58}" destId="{5BCC5E00-5FFB-4242-8F88-4ED4B56FE3D7}" srcOrd="2" destOrd="0" presId="urn:microsoft.com/office/officeart/2018/2/layout/IconVerticalSolidList"/>
    <dgm:cxn modelId="{84D4C9CA-FC72-482B-92F6-2BAA15CBC9C0}" type="presParOf" srcId="{97EDC485-FBD8-4FF3-ACE9-E018921CAE58}" destId="{27347A35-526A-4520-8F04-7796589308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A9875-C2B7-428B-A879-D8D73A61A4CB}">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C4ED2-1FB3-438E-981E-903A1ADE0F6F}">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1DFD35-73BF-4406-974E-7C64A09B1A7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100000"/>
            </a:lnSpc>
            <a:spcBef>
              <a:spcPct val="0"/>
            </a:spcBef>
            <a:spcAft>
              <a:spcPct val="35000"/>
            </a:spcAft>
            <a:buNone/>
          </a:pPr>
          <a:r>
            <a:rPr lang="en-US" sz="1700" kern="1200"/>
            <a:t>In October 2012, the Centers for Medicare &amp; Medicaid Services began reducing Medicare (CMS) payments for Inpatient Prospective Payment System hospitals with excess readmissions. </a:t>
          </a:r>
        </a:p>
      </dsp:txBody>
      <dsp:txXfrm>
        <a:off x="2039300" y="956381"/>
        <a:ext cx="4474303" cy="1765627"/>
      </dsp:txXfrm>
    </dsp:sp>
    <dsp:sp modelId="{FF133DBE-4008-4FE4-B8F6-FBD527A25B9F}">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DF421-3D96-460A-9217-7D71CBFFD8E9}">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9463A9-2A6D-4F73-BEF9-7568339AE6BA}">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100000"/>
            </a:lnSpc>
            <a:spcBef>
              <a:spcPct val="0"/>
            </a:spcBef>
            <a:spcAft>
              <a:spcPct val="35000"/>
            </a:spcAft>
            <a:buNone/>
          </a:pPr>
          <a:r>
            <a:rPr lang="en-US" sz="1700" kern="1200"/>
            <a:t>The Hospital Readmission Reduction Program (HRRP) encourages hospitals to improve communication and care coordination efforts to better engage patients and caregivers, with respect to post-discharge planning.</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81B50-DFD7-4C15-A34A-836D1147A2EB}">
      <dsp:nvSpPr>
        <dsp:cNvPr id="0" name=""/>
        <dsp:cNvSpPr/>
      </dsp:nvSpPr>
      <dsp:spPr>
        <a:xfrm>
          <a:off x="0" y="75372"/>
          <a:ext cx="6513603" cy="11169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unplan_readm_df:  54093 entries reduced to 4930, measure column name = READM_30_HF, value = 1, 'Compared to National' with 5 possible values - dummy, missing 172 'Provider ID', *1238 missing values - fill with mean by hospital &amp; READM_30_HF*;</a:t>
          </a:r>
        </a:p>
      </dsp:txBody>
      <dsp:txXfrm>
        <a:off x="54527" y="129899"/>
        <a:ext cx="6404549" cy="1007930"/>
      </dsp:txXfrm>
    </dsp:sp>
    <dsp:sp modelId="{AFB1A890-B837-4536-A953-A0939633B0C5}">
      <dsp:nvSpPr>
        <dsp:cNvPr id="0" name=""/>
        <dsp:cNvSpPr/>
      </dsp:nvSpPr>
      <dsp:spPr>
        <a:xfrm>
          <a:off x="0" y="1229796"/>
          <a:ext cx="6513603" cy="1116984"/>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readm_red_df:  19674 entries reduced to **2670**, no ZIP code column, measure column name = READM_30_HF_HRRP, value = 1, **created additional feature 'actual_rratio' = target value for model**,  *602 missing values for 'Number of Discharges' and 'Number of Readmissions' - dropped as it will be impossible to calculate the 'actual_rratio', which is the target value*; </a:t>
          </a:r>
        </a:p>
      </dsp:txBody>
      <dsp:txXfrm>
        <a:off x="54527" y="1284323"/>
        <a:ext cx="6404549" cy="1007930"/>
      </dsp:txXfrm>
    </dsp:sp>
    <dsp:sp modelId="{56827F95-E4D1-4DE4-A256-B5A8BE75610D}">
      <dsp:nvSpPr>
        <dsp:cNvPr id="0" name=""/>
        <dsp:cNvSpPr/>
      </dsp:nvSpPr>
      <dsp:spPr>
        <a:xfrm>
          <a:off x="0" y="2384220"/>
          <a:ext cx="6513603" cy="111698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mort_meas_df:  91889 entries reduced to 4930, measure column name =  MORT_30_HF, value = 1, 'Compared to National' with 5 possible values - dummy, *missing 172 'Provider ID', missing 1331 each of Denominator, Score, Lower Estimate, and Higher Estimate - fill with mean by hospital if available*; </a:t>
          </a:r>
        </a:p>
      </dsp:txBody>
      <dsp:txXfrm>
        <a:off x="54527" y="2438747"/>
        <a:ext cx="6404549" cy="1007930"/>
      </dsp:txXfrm>
    </dsp:sp>
    <dsp:sp modelId="{DBA0446B-31FE-456B-9174-1A54DD2C1D79}">
      <dsp:nvSpPr>
        <dsp:cNvPr id="0" name=""/>
        <dsp:cNvSpPr/>
      </dsp:nvSpPr>
      <dsp:spPr>
        <a:xfrm>
          <a:off x="0" y="3538645"/>
          <a:ext cx="6513603" cy="1116984"/>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hcahps_df:  455235 entries reduced to 3552, bfill missing from star &amp; linear mean columns, *missing 116 Provider ID values*;</a:t>
          </a:r>
        </a:p>
      </dsp:txBody>
      <dsp:txXfrm>
        <a:off x="54527" y="3593172"/>
        <a:ext cx="6404549" cy="1007930"/>
      </dsp:txXfrm>
    </dsp:sp>
    <dsp:sp modelId="{E9C5F0B6-BF52-4D6F-93B4-5B70EA888D72}">
      <dsp:nvSpPr>
        <dsp:cNvPr id="0" name=""/>
        <dsp:cNvSpPr/>
      </dsp:nvSpPr>
      <dsp:spPr>
        <a:xfrm>
          <a:off x="0" y="4693069"/>
          <a:ext cx="6513603" cy="111698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gen_info_df:   5334 entries, all categorical, converted to dummies, no null.</a:t>
          </a:r>
        </a:p>
      </dsp:txBody>
      <dsp:txXfrm>
        <a:off x="54527" y="4747596"/>
        <a:ext cx="6404549" cy="1007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FAE5F-848F-4A28-8B6E-A75111F62723}">
      <dsp:nvSpPr>
        <dsp:cNvPr id="0" name=""/>
        <dsp:cNvSpPr/>
      </dsp:nvSpPr>
      <dsp:spPr>
        <a:xfrm>
          <a:off x="1302720" y="2715"/>
          <a:ext cx="5210883" cy="140669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Excess Readmission Ratio: represents Hospital's "predicted" number of readmissions compared to CMS "expected" number of readmissions. </a:t>
          </a:r>
        </a:p>
      </dsp:txBody>
      <dsp:txXfrm>
        <a:off x="1302720" y="2715"/>
        <a:ext cx="5210883" cy="1406697"/>
      </dsp:txXfrm>
    </dsp:sp>
    <dsp:sp modelId="{BB8179E1-54DE-4BDA-8BA0-ED8835CBF92B}">
      <dsp:nvSpPr>
        <dsp:cNvPr id="0" name=""/>
        <dsp:cNvSpPr/>
      </dsp:nvSpPr>
      <dsp:spPr>
        <a:xfrm>
          <a:off x="0" y="2715"/>
          <a:ext cx="1302720" cy="140669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Excess</a:t>
          </a:r>
        </a:p>
      </dsp:txBody>
      <dsp:txXfrm>
        <a:off x="0" y="2715"/>
        <a:ext cx="1302720" cy="1406697"/>
      </dsp:txXfrm>
    </dsp:sp>
    <dsp:sp modelId="{CBDA580F-F469-473D-8D08-77A83BE45DDD}">
      <dsp:nvSpPr>
        <dsp:cNvPr id="0" name=""/>
        <dsp:cNvSpPr/>
      </dsp:nvSpPr>
      <dsp:spPr>
        <a:xfrm>
          <a:off x="1302720" y="1493814"/>
          <a:ext cx="5210883" cy="1406697"/>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Calculate the **Actual Readmission Rate** = 'actual_rrate' (number of readmissions/discharges)</a:t>
          </a:r>
        </a:p>
      </dsp:txBody>
      <dsp:txXfrm>
        <a:off x="1302720" y="1493814"/>
        <a:ext cx="5210883" cy="1406697"/>
      </dsp:txXfrm>
    </dsp:sp>
    <dsp:sp modelId="{2379A52E-7992-4588-A075-A462848688F7}">
      <dsp:nvSpPr>
        <dsp:cNvPr id="0" name=""/>
        <dsp:cNvSpPr/>
      </dsp:nvSpPr>
      <dsp:spPr>
        <a:xfrm>
          <a:off x="0" y="1493814"/>
          <a:ext cx="1302720" cy="1406697"/>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Calculate</a:t>
          </a:r>
        </a:p>
      </dsp:txBody>
      <dsp:txXfrm>
        <a:off x="0" y="1493814"/>
        <a:ext cx="1302720" cy="1406697"/>
      </dsp:txXfrm>
    </dsp:sp>
    <dsp:sp modelId="{F2031C71-25CE-4ED1-BF3D-A14E27214A75}">
      <dsp:nvSpPr>
        <dsp:cNvPr id="0" name=""/>
        <dsp:cNvSpPr/>
      </dsp:nvSpPr>
      <dsp:spPr>
        <a:xfrm>
          <a:off x="1302720" y="2984913"/>
          <a:ext cx="5210883" cy="1406697"/>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Calculate the **Actual Readmission Ratio** = 'actual_rratio' ('actual_rrate'/'Expected Readmission Rate') in order to compare the Excess Readmission Ratio</a:t>
          </a:r>
        </a:p>
      </dsp:txBody>
      <dsp:txXfrm>
        <a:off x="1302720" y="2984913"/>
        <a:ext cx="5210883" cy="1406697"/>
      </dsp:txXfrm>
    </dsp:sp>
    <dsp:sp modelId="{B768C61D-E176-4E02-992F-B50729CBA438}">
      <dsp:nvSpPr>
        <dsp:cNvPr id="0" name=""/>
        <dsp:cNvSpPr/>
      </dsp:nvSpPr>
      <dsp:spPr>
        <a:xfrm>
          <a:off x="0" y="2984913"/>
          <a:ext cx="1302720" cy="1406697"/>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Calculate</a:t>
          </a:r>
        </a:p>
      </dsp:txBody>
      <dsp:txXfrm>
        <a:off x="0" y="2984913"/>
        <a:ext cx="1302720" cy="1406697"/>
      </dsp:txXfrm>
    </dsp:sp>
    <dsp:sp modelId="{2A6BE5C7-B6FE-408F-9228-F3CA7F275F37}">
      <dsp:nvSpPr>
        <dsp:cNvPr id="0" name=""/>
        <dsp:cNvSpPr/>
      </dsp:nvSpPr>
      <dsp:spPr>
        <a:xfrm>
          <a:off x="1302720" y="4476013"/>
          <a:ext cx="5210883" cy="140669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711200">
            <a:lnSpc>
              <a:spcPct val="90000"/>
            </a:lnSpc>
            <a:spcBef>
              <a:spcPct val="0"/>
            </a:spcBef>
            <a:spcAft>
              <a:spcPct val="35000"/>
            </a:spcAft>
            <a:buNone/>
          </a:pPr>
          <a:r>
            <a:rPr lang="en-US" sz="1600" kern="1200"/>
            <a:t>target = 'actual_rratio'</a:t>
          </a:r>
        </a:p>
      </dsp:txBody>
      <dsp:txXfrm>
        <a:off x="1302720" y="4476013"/>
        <a:ext cx="5210883" cy="1406697"/>
      </dsp:txXfrm>
    </dsp:sp>
    <dsp:sp modelId="{CA1C8239-216F-4271-B319-974126B6958B}">
      <dsp:nvSpPr>
        <dsp:cNvPr id="0" name=""/>
        <dsp:cNvSpPr/>
      </dsp:nvSpPr>
      <dsp:spPr>
        <a:xfrm>
          <a:off x="0" y="4476013"/>
          <a:ext cx="1302720" cy="140669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889000">
            <a:lnSpc>
              <a:spcPct val="90000"/>
            </a:lnSpc>
            <a:spcBef>
              <a:spcPct val="0"/>
            </a:spcBef>
            <a:spcAft>
              <a:spcPct val="35000"/>
            </a:spcAft>
            <a:buNone/>
          </a:pPr>
          <a:r>
            <a:rPr lang="en-US" sz="2000" kern="1200"/>
            <a:t>Target</a:t>
          </a:r>
        </a:p>
      </dsp:txBody>
      <dsp:txXfrm>
        <a:off x="0" y="4476013"/>
        <a:ext cx="1302720" cy="1406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8A22C-5B22-4195-BA64-D61D9FB4AE91}">
      <dsp:nvSpPr>
        <dsp:cNvPr id="0" name=""/>
        <dsp:cNvSpPr/>
      </dsp:nvSpPr>
      <dsp:spPr>
        <a:xfrm>
          <a:off x="0" y="142362"/>
          <a:ext cx="6513603" cy="895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unplan_readm_df:  1238 missing values - fill with mean by hospital &amp; READM_30_HF;</a:t>
          </a:r>
        </a:p>
      </dsp:txBody>
      <dsp:txXfrm>
        <a:off x="43693" y="186055"/>
        <a:ext cx="6426217" cy="807664"/>
      </dsp:txXfrm>
    </dsp:sp>
    <dsp:sp modelId="{41C52E77-5D92-4667-9933-B7AF59B2469C}">
      <dsp:nvSpPr>
        <dsp:cNvPr id="0" name=""/>
        <dsp:cNvSpPr/>
      </dsp:nvSpPr>
      <dsp:spPr>
        <a:xfrm>
          <a:off x="0" y="1083492"/>
          <a:ext cx="6513603" cy="89505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readm_red_df:   609 missing values for 'Number of Discharges' and 'Number of Readmissions' - dropped as it will be impossible to calculate the 'actual_rratio', which is the target value; </a:t>
          </a:r>
        </a:p>
      </dsp:txBody>
      <dsp:txXfrm>
        <a:off x="43693" y="1127185"/>
        <a:ext cx="6426217" cy="807664"/>
      </dsp:txXfrm>
    </dsp:sp>
    <dsp:sp modelId="{881D990E-0062-4B42-9DA2-79BE17DDE6E8}">
      <dsp:nvSpPr>
        <dsp:cNvPr id="0" name=""/>
        <dsp:cNvSpPr/>
      </dsp:nvSpPr>
      <dsp:spPr>
        <a:xfrm>
          <a:off x="0" y="2024622"/>
          <a:ext cx="6513603" cy="89505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mort_meas_df:   missing 172 'Provider ID', missing 1331 each of Denominator, Score, Lower Estimate, and Higher Estimate - fill with mean by hospital if available; </a:t>
          </a:r>
        </a:p>
      </dsp:txBody>
      <dsp:txXfrm>
        <a:off x="43693" y="2068315"/>
        <a:ext cx="6426217" cy="807664"/>
      </dsp:txXfrm>
    </dsp:sp>
    <dsp:sp modelId="{ED40DBFF-2258-4E47-91DF-766155DFDF13}">
      <dsp:nvSpPr>
        <dsp:cNvPr id="0" name=""/>
        <dsp:cNvSpPr/>
      </dsp:nvSpPr>
      <dsp:spPr>
        <a:xfrm>
          <a:off x="0" y="2965752"/>
          <a:ext cx="6513603" cy="89505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hcahps_df:   missing 116 Provider ID values;</a:t>
          </a:r>
        </a:p>
      </dsp:txBody>
      <dsp:txXfrm>
        <a:off x="43693" y="3009445"/>
        <a:ext cx="6426217" cy="807664"/>
      </dsp:txXfrm>
    </dsp:sp>
    <dsp:sp modelId="{ADCC5FD4-ED9C-4B63-B552-7E296EBE3663}">
      <dsp:nvSpPr>
        <dsp:cNvPr id="0" name=""/>
        <dsp:cNvSpPr/>
      </dsp:nvSpPr>
      <dsp:spPr>
        <a:xfrm>
          <a:off x="0" y="3906883"/>
          <a:ext cx="6513603" cy="89505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gen_info_df:   no missing.</a:t>
          </a:r>
        </a:p>
      </dsp:txBody>
      <dsp:txXfrm>
        <a:off x="43693" y="3950576"/>
        <a:ext cx="6426217" cy="807664"/>
      </dsp:txXfrm>
    </dsp:sp>
    <dsp:sp modelId="{46FF7C77-2986-44B6-BC6B-DC36322485D0}">
      <dsp:nvSpPr>
        <dsp:cNvPr id="0" name=""/>
        <dsp:cNvSpPr/>
      </dsp:nvSpPr>
      <dsp:spPr>
        <a:xfrm>
          <a:off x="0" y="4848013"/>
          <a:ext cx="6513603" cy="8950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zip_fip_df:   53971 total entries; 338 missing '2013 code' values</a:t>
          </a:r>
        </a:p>
      </dsp:txBody>
      <dsp:txXfrm>
        <a:off x="43693" y="4891706"/>
        <a:ext cx="6426217" cy="8076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C36ED-607C-4FC1-B5B4-CF0DB78601B2}">
      <dsp:nvSpPr>
        <dsp:cNvPr id="0" name=""/>
        <dsp:cNvSpPr/>
      </dsp:nvSpPr>
      <dsp:spPr>
        <a:xfrm>
          <a:off x="0" y="65682"/>
          <a:ext cx="6513603" cy="9278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Large central metro —Counties in MSAs of 1 million or more population that: 1.Contain the entire population of the largest principal city of the MSA, or 2. Have the entire population contained in the largest principal city of the MSA, or 3. Contain at least 250,000 inhabitants of any principal city of the MSA.</a:t>
          </a:r>
        </a:p>
      </dsp:txBody>
      <dsp:txXfrm>
        <a:off x="45292" y="110974"/>
        <a:ext cx="6423019" cy="837226"/>
      </dsp:txXfrm>
    </dsp:sp>
    <dsp:sp modelId="{A8F8CEA1-C3A8-49AC-875E-C91E020FE33E}">
      <dsp:nvSpPr>
        <dsp:cNvPr id="0" name=""/>
        <dsp:cNvSpPr/>
      </dsp:nvSpPr>
      <dsp:spPr>
        <a:xfrm>
          <a:off x="0" y="1030932"/>
          <a:ext cx="6513603" cy="92781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 Large fringe metro —Counties in MSAs of 1million or more population that did not qualify as large central metro counties.</a:t>
          </a:r>
        </a:p>
      </dsp:txBody>
      <dsp:txXfrm>
        <a:off x="45292" y="1076224"/>
        <a:ext cx="6423019" cy="837226"/>
      </dsp:txXfrm>
    </dsp:sp>
    <dsp:sp modelId="{166419D8-F475-4AEE-B0EC-6D2C0F27AE6A}">
      <dsp:nvSpPr>
        <dsp:cNvPr id="0" name=""/>
        <dsp:cNvSpPr/>
      </dsp:nvSpPr>
      <dsp:spPr>
        <a:xfrm>
          <a:off x="0" y="1996183"/>
          <a:ext cx="6513603" cy="92781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3 Medium metro —Counties in MSAs of populations of 250,000 to 999,999.</a:t>
          </a:r>
        </a:p>
      </dsp:txBody>
      <dsp:txXfrm>
        <a:off x="45292" y="2041475"/>
        <a:ext cx="6423019" cy="837226"/>
      </dsp:txXfrm>
    </dsp:sp>
    <dsp:sp modelId="{58AFC531-327C-47AD-9104-548EA046465C}">
      <dsp:nvSpPr>
        <dsp:cNvPr id="0" name=""/>
        <dsp:cNvSpPr/>
      </dsp:nvSpPr>
      <dsp:spPr>
        <a:xfrm>
          <a:off x="0" y="2961433"/>
          <a:ext cx="6513603" cy="92781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4 Small metro —Counties in MSAs of populations less than 250,000.</a:t>
          </a:r>
        </a:p>
      </dsp:txBody>
      <dsp:txXfrm>
        <a:off x="45292" y="3006725"/>
        <a:ext cx="6423019" cy="837226"/>
      </dsp:txXfrm>
    </dsp:sp>
    <dsp:sp modelId="{3E07B97F-9365-417A-B32E-433F0B2E9F6E}">
      <dsp:nvSpPr>
        <dsp:cNvPr id="0" name=""/>
        <dsp:cNvSpPr/>
      </dsp:nvSpPr>
      <dsp:spPr>
        <a:xfrm>
          <a:off x="0" y="3926683"/>
          <a:ext cx="6513603" cy="92781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5 Micropolitan —Counties in MSAs of populations less than 250,000.</a:t>
          </a:r>
        </a:p>
      </dsp:txBody>
      <dsp:txXfrm>
        <a:off x="45292" y="3971975"/>
        <a:ext cx="6423019" cy="837226"/>
      </dsp:txXfrm>
    </dsp:sp>
    <dsp:sp modelId="{12B8595A-CE4A-421E-B744-BDBC65CA3733}">
      <dsp:nvSpPr>
        <dsp:cNvPr id="0" name=""/>
        <dsp:cNvSpPr/>
      </dsp:nvSpPr>
      <dsp:spPr>
        <a:xfrm>
          <a:off x="0" y="4891933"/>
          <a:ext cx="6513603" cy="9278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6 Noncore</a:t>
          </a:r>
          <a:br>
            <a:rPr lang="en-US" sz="1300" kern="1200"/>
          </a:br>
          <a:r>
            <a:rPr lang="en-US" sz="1300" kern="1200"/>
            <a:t>—Nonmetropolitan counties that did not qualify as micropolitan</a:t>
          </a:r>
        </a:p>
      </dsp:txBody>
      <dsp:txXfrm>
        <a:off x="45292" y="4937225"/>
        <a:ext cx="6423019" cy="8372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5833-C1B8-4A53-BBEC-C362AE19A245}">
      <dsp:nvSpPr>
        <dsp:cNvPr id="0" name=""/>
        <dsp:cNvSpPr/>
      </dsp:nvSpPr>
      <dsp:spPr>
        <a:xfrm>
          <a:off x="0" y="6913"/>
          <a:ext cx="6513603" cy="1392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5609 (entries from original 5 datasets)  </a:t>
          </a:r>
        </a:p>
      </dsp:txBody>
      <dsp:txXfrm>
        <a:off x="67966" y="74879"/>
        <a:ext cx="6377671" cy="1256367"/>
      </dsp:txXfrm>
    </dsp:sp>
    <dsp:sp modelId="{E828E219-C6DF-42FE-AAC3-76784A6412F1}">
      <dsp:nvSpPr>
        <dsp:cNvPr id="0" name=""/>
        <dsp:cNvSpPr/>
      </dsp:nvSpPr>
      <dsp:spPr>
        <a:xfrm>
          <a:off x="0" y="1500013"/>
          <a:ext cx="6513603" cy="139229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  53971 (from zip_fip_df) </a:t>
          </a:r>
        </a:p>
      </dsp:txBody>
      <dsp:txXfrm>
        <a:off x="67966" y="1567979"/>
        <a:ext cx="6377671" cy="1256367"/>
      </dsp:txXfrm>
    </dsp:sp>
    <dsp:sp modelId="{470B0234-1755-4FFC-847F-D1BDC2C2CD1C}">
      <dsp:nvSpPr>
        <dsp:cNvPr id="0" name=""/>
        <dsp:cNvSpPr/>
      </dsp:nvSpPr>
      <dsp:spPr>
        <a:xfrm>
          <a:off x="0" y="2993113"/>
          <a:ext cx="6513603" cy="139229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 7146 entries</a:t>
          </a:r>
        </a:p>
      </dsp:txBody>
      <dsp:txXfrm>
        <a:off x="67966" y="3061079"/>
        <a:ext cx="6377671" cy="1256367"/>
      </dsp:txXfrm>
    </dsp:sp>
    <dsp:sp modelId="{DDE1A99E-D0B2-4DAF-A374-476EF1697E17}">
      <dsp:nvSpPr>
        <dsp:cNvPr id="0" name=""/>
        <dsp:cNvSpPr/>
      </dsp:nvSpPr>
      <dsp:spPr>
        <a:xfrm>
          <a:off x="0" y="4486213"/>
          <a:ext cx="6513603" cy="13922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after filling missing values:  total 5039 usable entries</a:t>
          </a:r>
        </a:p>
      </dsp:txBody>
      <dsp:txXfrm>
        <a:off x="67966" y="4554179"/>
        <a:ext cx="6377671" cy="12563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65C8D-FE03-421C-9E11-A50A77FB893D}">
      <dsp:nvSpPr>
        <dsp:cNvPr id="0" name=""/>
        <dsp:cNvSpPr/>
      </dsp:nvSpPr>
      <dsp:spPr>
        <a:xfrm>
          <a:off x="0" y="721850"/>
          <a:ext cx="6513603" cy="2453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For participating hospitals: more accurate predictions of the “predicted” rate of HF readmission can reduce the “excess” readmission rate, thereby saving the hospital valuable resources of staff and money</a:t>
          </a:r>
        </a:p>
        <a:p>
          <a:pPr marL="171450" lvl="1" indent="-171450" algn="l" defTabSz="844550">
            <a:lnSpc>
              <a:spcPct val="90000"/>
            </a:lnSpc>
            <a:spcBef>
              <a:spcPct val="0"/>
            </a:spcBef>
            <a:spcAft>
              <a:spcPct val="15000"/>
            </a:spcAft>
            <a:buChar char="•"/>
          </a:pPr>
          <a:r>
            <a:rPr lang="en-US" sz="1900" kern="1200"/>
            <a:t>For CMS: more accurate predictions of the “expected” rate of HF readmissions can lead to improvement in the participating hospitals’ care of HF patients</a:t>
          </a:r>
        </a:p>
      </dsp:txBody>
      <dsp:txXfrm>
        <a:off x="0" y="721850"/>
        <a:ext cx="6513603" cy="2453850"/>
      </dsp:txXfrm>
    </dsp:sp>
    <dsp:sp modelId="{2B78250F-9145-436C-A7B4-6B548907EFE7}">
      <dsp:nvSpPr>
        <dsp:cNvPr id="0" name=""/>
        <dsp:cNvSpPr/>
      </dsp:nvSpPr>
      <dsp:spPr>
        <a:xfrm>
          <a:off x="325680" y="441410"/>
          <a:ext cx="4559522"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Predictive power</a:t>
          </a:r>
        </a:p>
      </dsp:txBody>
      <dsp:txXfrm>
        <a:off x="353060" y="468790"/>
        <a:ext cx="4504762" cy="506120"/>
      </dsp:txXfrm>
    </dsp:sp>
    <dsp:sp modelId="{13C762C8-7493-400A-8A8D-9C2EEBCD9F8C}">
      <dsp:nvSpPr>
        <dsp:cNvPr id="0" name=""/>
        <dsp:cNvSpPr/>
      </dsp:nvSpPr>
      <dsp:spPr>
        <a:xfrm>
          <a:off x="0" y="3558740"/>
          <a:ext cx="6513603" cy="18852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For both participating hospitals and CMS, a better understanding of WHY HF patients are so often readmitted at rates higher than predicted/expected can lead to improvements in both the care of these patients AND the resources used to care for them</a:t>
          </a:r>
        </a:p>
      </dsp:txBody>
      <dsp:txXfrm>
        <a:off x="0" y="3558740"/>
        <a:ext cx="6513603" cy="1885275"/>
      </dsp:txXfrm>
    </dsp:sp>
    <dsp:sp modelId="{1B134A3E-C521-4B03-88B3-538A7DD127FD}">
      <dsp:nvSpPr>
        <dsp:cNvPr id="0" name=""/>
        <dsp:cNvSpPr/>
      </dsp:nvSpPr>
      <dsp:spPr>
        <a:xfrm>
          <a:off x="325680" y="3278300"/>
          <a:ext cx="4559522" cy="5608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Explanatory power</a:t>
          </a:r>
        </a:p>
      </dsp:txBody>
      <dsp:txXfrm>
        <a:off x="353060" y="3305680"/>
        <a:ext cx="4504762" cy="506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32D10-A233-4A41-983B-AEB17B0F54A6}">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09E81-1869-45EA-9176-E99D27C4CE35}">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D0C9C0-7185-447D-B511-B7CF79A0E94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Random Tree Regressor is considered a “black box”</a:t>
          </a:r>
        </a:p>
      </dsp:txBody>
      <dsp:txXfrm>
        <a:off x="2039300" y="956381"/>
        <a:ext cx="4474303" cy="1765627"/>
      </dsp:txXfrm>
    </dsp:sp>
    <dsp:sp modelId="{EC449F82-EAA2-429B-B279-77946AD5C7BD}">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0B4F3-296D-43C6-B8DB-D9DA277EF10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45240-D4B7-43D2-8B3B-893C473E31E2}">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Concerns for over-fitting</a:t>
          </a:r>
        </a:p>
      </dsp:txBody>
      <dsp:txXfrm>
        <a:off x="2039300" y="3163416"/>
        <a:ext cx="4474303" cy="17656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6DEEF-3312-47F2-8CB5-463C98F3D37A}">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5356C-9240-4B2F-BAA1-4C18E076F99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0E0CDA-98E0-47A9-80D0-40C7C61F292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Healthcare in the United States is among the costliest and inefficient in the industrialized world</a:t>
          </a:r>
        </a:p>
      </dsp:txBody>
      <dsp:txXfrm>
        <a:off x="1435590" y="531"/>
        <a:ext cx="9080009" cy="1242935"/>
      </dsp:txXfrm>
    </dsp:sp>
    <dsp:sp modelId="{C1FAF396-0629-4518-AF88-4D3B6B945A9E}">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8E722-9B1C-45AD-A36C-4AD3E0E24A9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26F08-1B0D-44CF-9A30-C4912359328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Efforts to improve care and reduce expenses is in the best interest of all involved</a:t>
          </a:r>
        </a:p>
      </dsp:txBody>
      <dsp:txXfrm>
        <a:off x="1435590" y="1554201"/>
        <a:ext cx="9080009" cy="1242935"/>
      </dsp:txXfrm>
    </dsp:sp>
    <dsp:sp modelId="{09960E52-43E4-4427-A3D5-A431617BC387}">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EBEAF-4705-4C89-812A-EAD41E2F787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47A35-526A-4520-8F04-7796589308A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Better understanding of the factors which contribute to the excess readmission rate of patients is vital in improving care and reducing expenses</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CC9E-0264-46F1-B777-9D7DFCC27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9B5DF4-D1B0-4AC7-B755-A611DB56B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7B299-091C-4071-AD8B-3DC6CA5F00EE}"/>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3DF28899-778C-478D-8288-D8E931426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F58C2-8314-4496-AAA7-1C9915252617}"/>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77164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97A8-8C76-4B2F-AD07-3616DA1E5B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88596-1D3D-4DFA-A6C9-AEA422D05D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FAA61-31EE-4955-891C-FB18A08BB4E6}"/>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198D4406-EDD2-4804-8522-989A8CB8F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F38D6-1A8E-407F-9CF2-4FAAE4958A19}"/>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03082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8953D-7C99-438E-826B-11190EDA0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CD0EEE-5D32-4102-9B23-710BEE9CE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B6589-A78F-4E51-8581-F4288396952A}"/>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9FED1FDB-424E-4757-991F-DBAECA088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677B5-E1B3-4A31-B526-164E2260F568}"/>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246730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6BC9-B6E9-4EFD-B52F-453A967BA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728C3-ED4B-41D0-9C4F-ED62F4DAF1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02284-AD22-47B3-8099-F95E1B178F86}"/>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A08CDB3C-EDC1-408E-82DE-0D3EE04D6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2B1A4-4A75-423D-840D-F1D28FAB5514}"/>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27165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B705-E757-4C98-A055-A592DDD78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6A38F4-E6A3-4336-A7A5-AA5135E54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086E5-13C8-4374-A73A-A1FD10ED4B0B}"/>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6792006F-6050-4E93-80D6-928492B1F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7FA59-9169-46A4-A150-A4D6AB162197}"/>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73937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9518-F3A0-448E-91E7-85248C194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6D2D5-4421-4319-B2A5-587FE7091C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E2CCF8-D151-40DE-A6E1-076C4CE70C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5D2DE5-D7F2-4575-9E97-A5F8D8916D9D}"/>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6" name="Footer Placeholder 5">
            <a:extLst>
              <a:ext uri="{FF2B5EF4-FFF2-40B4-BE49-F238E27FC236}">
                <a16:creationId xmlns:a16="http://schemas.microsoft.com/office/drawing/2014/main" id="{B60347B7-B2FC-4205-8D95-616E8B9C3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936B1-04B1-4241-92C6-E1405C156655}"/>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118578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30B3-BEBA-46B1-9CB6-E8923F0C2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B119D7-0306-4D42-BEC1-361127964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992D5A-A9EC-45B4-92A7-04C5F446E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C5FD6E-7979-4DBB-9866-272338DE6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9FD3A6-6DB1-4598-A040-4F676E3C6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984DD-7AD5-4B06-8B30-D91075842641}"/>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8" name="Footer Placeholder 7">
            <a:extLst>
              <a:ext uri="{FF2B5EF4-FFF2-40B4-BE49-F238E27FC236}">
                <a16:creationId xmlns:a16="http://schemas.microsoft.com/office/drawing/2014/main" id="{12A40420-0878-4E1A-B999-E1E379BFA1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3AD3E-2F71-4B2D-A1DD-D5D981EFDD2C}"/>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38673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195D-6AFC-41B1-B0B3-F138495AD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BA6F9-4080-4285-9218-2D66CC8CF8DC}"/>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4" name="Footer Placeholder 3">
            <a:extLst>
              <a:ext uri="{FF2B5EF4-FFF2-40B4-BE49-F238E27FC236}">
                <a16:creationId xmlns:a16="http://schemas.microsoft.com/office/drawing/2014/main" id="{00661AF4-C2AC-4ACC-9F26-74C6BD616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8ED62B-2B95-4A0D-9842-4CDF2DA3D308}"/>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167195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F14D1-BA33-45E6-97B6-8EA62A84364E}"/>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3" name="Footer Placeholder 2">
            <a:extLst>
              <a:ext uri="{FF2B5EF4-FFF2-40B4-BE49-F238E27FC236}">
                <a16:creationId xmlns:a16="http://schemas.microsoft.com/office/drawing/2014/main" id="{89A16C24-1732-427D-9DD1-47652BADF2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85205B-5343-4D0B-B003-8E052ABBBB83}"/>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15164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528A-27AB-49CA-BEBB-3B146A006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F83C26-89B8-423A-A6CA-48F5B3FF0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4B131-3B5C-442C-BCD3-4059A2B12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D2653-DE41-4EA9-B7AC-1D2BCA2A9809}"/>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6" name="Footer Placeholder 5">
            <a:extLst>
              <a:ext uri="{FF2B5EF4-FFF2-40B4-BE49-F238E27FC236}">
                <a16:creationId xmlns:a16="http://schemas.microsoft.com/office/drawing/2014/main" id="{EF2C825C-A3AA-4FAE-8710-24B7D995A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87852-C773-49E5-BA07-155D4D5CC6F6}"/>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98901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2768-5F10-44EE-933F-5D90BF508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C1DDF0-6A84-4D85-95F3-0CC3B50AC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D81C71-9D30-49FB-85AA-3A7AB66E1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99EBE-BD2B-4CB6-9ECE-1F9893B60ED1}"/>
              </a:ext>
            </a:extLst>
          </p:cNvPr>
          <p:cNvSpPr>
            <a:spLocks noGrp="1"/>
          </p:cNvSpPr>
          <p:nvPr>
            <p:ph type="dt" sz="half" idx="10"/>
          </p:nvPr>
        </p:nvSpPr>
        <p:spPr/>
        <p:txBody>
          <a:bodyPr/>
          <a:lstStyle/>
          <a:p>
            <a:fld id="{6E037D53-180B-436B-859F-8E15DBA6FFC8}" type="datetimeFigureOut">
              <a:rPr lang="en-US" smtClean="0"/>
              <a:t>11/22/2019</a:t>
            </a:fld>
            <a:endParaRPr lang="en-US"/>
          </a:p>
        </p:txBody>
      </p:sp>
      <p:sp>
        <p:nvSpPr>
          <p:cNvPr id="6" name="Footer Placeholder 5">
            <a:extLst>
              <a:ext uri="{FF2B5EF4-FFF2-40B4-BE49-F238E27FC236}">
                <a16:creationId xmlns:a16="http://schemas.microsoft.com/office/drawing/2014/main" id="{72FD7A1C-6274-4251-892F-F55399B16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83C38-E723-43B1-9233-20F286B703DD}"/>
              </a:ext>
            </a:extLst>
          </p:cNvPr>
          <p:cNvSpPr>
            <a:spLocks noGrp="1"/>
          </p:cNvSpPr>
          <p:nvPr>
            <p:ph type="sldNum" sz="quarter" idx="12"/>
          </p:nvPr>
        </p:nvSpPr>
        <p:spPr/>
        <p:txBody>
          <a:bodyPr/>
          <a:lstStyle/>
          <a:p>
            <a:fld id="{345F35D6-146B-40C0-8D0D-9D3CA2609686}" type="slidenum">
              <a:rPr lang="en-US" smtClean="0"/>
              <a:t>‹#›</a:t>
            </a:fld>
            <a:endParaRPr lang="en-US"/>
          </a:p>
        </p:txBody>
      </p:sp>
    </p:spTree>
    <p:extLst>
      <p:ext uri="{BB962C8B-B14F-4D97-AF65-F5344CB8AC3E}">
        <p14:creationId xmlns:p14="http://schemas.microsoft.com/office/powerpoint/2010/main" val="373306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171DB-7F1C-4496-A4DF-DF1F38846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82C297-2C3F-47DA-86BD-E849FCE2C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D0E82-DF7C-4320-9A3C-7E0829FAEF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7D53-180B-436B-859F-8E15DBA6FFC8}" type="datetimeFigureOut">
              <a:rPr lang="en-US" smtClean="0"/>
              <a:t>11/22/2019</a:t>
            </a:fld>
            <a:endParaRPr lang="en-US"/>
          </a:p>
        </p:txBody>
      </p:sp>
      <p:sp>
        <p:nvSpPr>
          <p:cNvPr id="5" name="Footer Placeholder 4">
            <a:extLst>
              <a:ext uri="{FF2B5EF4-FFF2-40B4-BE49-F238E27FC236}">
                <a16:creationId xmlns:a16="http://schemas.microsoft.com/office/drawing/2014/main" id="{45D04D07-C3EF-4DBE-8A41-941844FB6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EE46B-F44B-4147-978F-64A594B11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F35D6-146B-40C0-8D0D-9D3CA2609686}" type="slidenum">
              <a:rPr lang="en-US" smtClean="0"/>
              <a:t>‹#›</a:t>
            </a:fld>
            <a:endParaRPr lang="en-US"/>
          </a:p>
        </p:txBody>
      </p:sp>
    </p:spTree>
    <p:extLst>
      <p:ext uri="{BB962C8B-B14F-4D97-AF65-F5344CB8AC3E}">
        <p14:creationId xmlns:p14="http://schemas.microsoft.com/office/powerpoint/2010/main" val="408805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E2CF1-4DA1-4F51-B039-D98B03FB8EBF}"/>
              </a:ext>
            </a:extLst>
          </p:cNvPr>
          <p:cNvSpPr>
            <a:spLocks noGrp="1"/>
          </p:cNvSpPr>
          <p:nvPr>
            <p:ph type="ctrTitle"/>
          </p:nvPr>
        </p:nvSpPr>
        <p:spPr>
          <a:xfrm>
            <a:off x="1524000" y="1122362"/>
            <a:ext cx="9144000" cy="2840037"/>
          </a:xfrm>
          <a:noFill/>
        </p:spPr>
        <p:txBody>
          <a:bodyPr>
            <a:normAutofit/>
          </a:bodyPr>
          <a:lstStyle/>
          <a:p>
            <a:r>
              <a:rPr lang="en-US" sz="5800" dirty="0"/>
              <a:t>Capstone 3: </a:t>
            </a:r>
            <a:br>
              <a:rPr lang="en-US" sz="5800" dirty="0"/>
            </a:br>
            <a:r>
              <a:rPr lang="en-US" sz="5800" dirty="0"/>
              <a:t>Supervised Leaning</a:t>
            </a:r>
          </a:p>
        </p:txBody>
      </p:sp>
      <p:sp>
        <p:nvSpPr>
          <p:cNvPr id="3" name="Subtitle 2">
            <a:extLst>
              <a:ext uri="{FF2B5EF4-FFF2-40B4-BE49-F238E27FC236}">
                <a16:creationId xmlns:a16="http://schemas.microsoft.com/office/drawing/2014/main" id="{F7FF02EE-0ECB-4B69-B240-CECEEDAF0C79}"/>
              </a:ext>
            </a:extLst>
          </p:cNvPr>
          <p:cNvSpPr>
            <a:spLocks noGrp="1"/>
          </p:cNvSpPr>
          <p:nvPr>
            <p:ph type="subTitle" idx="1"/>
          </p:nvPr>
        </p:nvSpPr>
        <p:spPr>
          <a:xfrm>
            <a:off x="1524000" y="4256436"/>
            <a:ext cx="9144000" cy="1600818"/>
          </a:xfrm>
          <a:noFill/>
        </p:spPr>
        <p:txBody>
          <a:bodyPr>
            <a:normAutofit/>
          </a:bodyPr>
          <a:lstStyle/>
          <a:p>
            <a:r>
              <a:rPr lang="en-US" dirty="0"/>
              <a:t>Predicting 30-day Readmission </a:t>
            </a:r>
          </a:p>
          <a:p>
            <a:r>
              <a:rPr lang="en-US" dirty="0"/>
              <a:t>for Heart Failure Patients</a:t>
            </a:r>
          </a:p>
          <a:p>
            <a:r>
              <a:rPr lang="en-US" dirty="0"/>
              <a:t>Presented by Kathie King</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3602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1FD7F-5F0A-432B-ABD3-F4EAD0CFF2B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continuous features</a:t>
            </a:r>
          </a:p>
        </p:txBody>
      </p:sp>
      <p:pic>
        <p:nvPicPr>
          <p:cNvPr id="5" name="Content Placeholder 4" descr="A close up of text on a white background&#10;&#10;Description automatically generated">
            <a:extLst>
              <a:ext uri="{FF2B5EF4-FFF2-40B4-BE49-F238E27FC236}">
                <a16:creationId xmlns:a16="http://schemas.microsoft.com/office/drawing/2014/main" id="{58F17CF0-2711-4DB9-851D-3E10904B38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680483"/>
            <a:ext cx="6553545" cy="5504976"/>
          </a:xfrm>
          <a:prstGeom prst="rect">
            <a:avLst/>
          </a:prstGeom>
        </p:spPr>
      </p:pic>
    </p:spTree>
    <p:extLst>
      <p:ext uri="{BB962C8B-B14F-4D97-AF65-F5344CB8AC3E}">
        <p14:creationId xmlns:p14="http://schemas.microsoft.com/office/powerpoint/2010/main" val="80710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FF371-A635-439C-8E66-7B8B40095AD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continuous features</a:t>
            </a:r>
          </a:p>
        </p:txBody>
      </p:sp>
      <p:pic>
        <p:nvPicPr>
          <p:cNvPr id="5" name="Content Placeholder 4" descr="A screenshot of a cell phone&#10;&#10;Description automatically generated">
            <a:extLst>
              <a:ext uri="{FF2B5EF4-FFF2-40B4-BE49-F238E27FC236}">
                <a16:creationId xmlns:a16="http://schemas.microsoft.com/office/drawing/2014/main" id="{CD01A465-1869-4376-B3C4-F761D2A9C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590371"/>
            <a:ext cx="6553545" cy="5685199"/>
          </a:xfrm>
          <a:prstGeom prst="rect">
            <a:avLst/>
          </a:prstGeom>
        </p:spPr>
      </p:pic>
    </p:spTree>
    <p:extLst>
      <p:ext uri="{BB962C8B-B14F-4D97-AF65-F5344CB8AC3E}">
        <p14:creationId xmlns:p14="http://schemas.microsoft.com/office/powerpoint/2010/main" val="233166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70F3D-4B1B-4219-9E6F-547BC476A3B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features</a:t>
            </a:r>
          </a:p>
        </p:txBody>
      </p:sp>
      <p:pic>
        <p:nvPicPr>
          <p:cNvPr id="5" name="Content Placeholder 4" descr="A picture containing drawing&#10;&#10;Description automatically generated">
            <a:extLst>
              <a:ext uri="{FF2B5EF4-FFF2-40B4-BE49-F238E27FC236}">
                <a16:creationId xmlns:a16="http://schemas.microsoft.com/office/drawing/2014/main" id="{15C54444-8197-4641-9301-FB94324DF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3111" y="492573"/>
            <a:ext cx="5674967" cy="5880796"/>
          </a:xfrm>
          <a:prstGeom prst="rect">
            <a:avLst/>
          </a:prstGeom>
        </p:spPr>
      </p:pic>
    </p:spTree>
    <p:extLst>
      <p:ext uri="{BB962C8B-B14F-4D97-AF65-F5344CB8AC3E}">
        <p14:creationId xmlns:p14="http://schemas.microsoft.com/office/powerpoint/2010/main" val="105392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7072E-1A2D-4EA2-89B6-F251CBAE2D1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features</a:t>
            </a:r>
          </a:p>
        </p:txBody>
      </p:sp>
      <p:pic>
        <p:nvPicPr>
          <p:cNvPr id="5" name="Content Placeholder 4" descr="A close up of text on a black background&#10;&#10;Description automatically generated">
            <a:extLst>
              <a:ext uri="{FF2B5EF4-FFF2-40B4-BE49-F238E27FC236}">
                <a16:creationId xmlns:a16="http://schemas.microsoft.com/office/drawing/2014/main" id="{E8FCC8A1-9FF7-4439-A18A-428B46C598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5760" y="492573"/>
            <a:ext cx="5689669" cy="5880796"/>
          </a:xfrm>
          <a:prstGeom prst="rect">
            <a:avLst/>
          </a:prstGeom>
        </p:spPr>
      </p:pic>
    </p:spTree>
    <p:extLst>
      <p:ext uri="{BB962C8B-B14F-4D97-AF65-F5344CB8AC3E}">
        <p14:creationId xmlns:p14="http://schemas.microsoft.com/office/powerpoint/2010/main" val="86833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3B7CB-7864-4DD1-80CF-76D9B844BFD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features</a:t>
            </a:r>
          </a:p>
        </p:txBody>
      </p:sp>
      <p:pic>
        <p:nvPicPr>
          <p:cNvPr id="5" name="Content Placeholder 4" descr="A picture containing sitting, light, stop, large&#10;&#10;Description automatically generated">
            <a:extLst>
              <a:ext uri="{FF2B5EF4-FFF2-40B4-BE49-F238E27FC236}">
                <a16:creationId xmlns:a16="http://schemas.microsoft.com/office/drawing/2014/main" id="{F348A9B1-A5C1-4B59-B278-D1CC1980B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164" y="492573"/>
            <a:ext cx="5630861" cy="5880796"/>
          </a:xfrm>
          <a:prstGeom prst="rect">
            <a:avLst/>
          </a:prstGeom>
        </p:spPr>
      </p:pic>
    </p:spTree>
    <p:extLst>
      <p:ext uri="{BB962C8B-B14F-4D97-AF65-F5344CB8AC3E}">
        <p14:creationId xmlns:p14="http://schemas.microsoft.com/office/powerpoint/2010/main" val="297736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2DFA8-F86F-4BE1-A1BB-1538920A9AB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&amp; continuous features</a:t>
            </a:r>
          </a:p>
        </p:txBody>
      </p:sp>
      <p:pic>
        <p:nvPicPr>
          <p:cNvPr id="5" name="Content Placeholder 4" descr="A close up of a device&#10;&#10;Description automatically generated">
            <a:extLst>
              <a:ext uri="{FF2B5EF4-FFF2-40B4-BE49-F238E27FC236}">
                <a16:creationId xmlns:a16="http://schemas.microsoft.com/office/drawing/2014/main" id="{C30DA642-4862-48A0-A2A7-6C913F2912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90043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2E5BE-90A1-4ADC-8456-F147C718632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categorical &amp; continuous features</a:t>
            </a:r>
          </a:p>
        </p:txBody>
      </p:sp>
      <p:pic>
        <p:nvPicPr>
          <p:cNvPr id="8" name="Content Placeholder 7" descr="A screenshot of a cell phone&#10;&#10;Description automatically generated">
            <a:extLst>
              <a:ext uri="{FF2B5EF4-FFF2-40B4-BE49-F238E27FC236}">
                <a16:creationId xmlns:a16="http://schemas.microsoft.com/office/drawing/2014/main" id="{21951258-D080-4A94-BA2E-F3FAAE7B8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2827" y="492573"/>
            <a:ext cx="5895534" cy="5880796"/>
          </a:xfrm>
          <a:prstGeom prst="rect">
            <a:avLst/>
          </a:prstGeom>
        </p:spPr>
      </p:pic>
    </p:spTree>
    <p:extLst>
      <p:ext uri="{BB962C8B-B14F-4D97-AF65-F5344CB8AC3E}">
        <p14:creationId xmlns:p14="http://schemas.microsoft.com/office/powerpoint/2010/main" val="410550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0F11D-352E-4FFE-AE7D-F596C10E7C75}"/>
              </a:ext>
            </a:extLst>
          </p:cNvPr>
          <p:cNvSpPr>
            <a:spLocks noGrp="1"/>
          </p:cNvSpPr>
          <p:nvPr>
            <p:ph type="title"/>
          </p:nvPr>
        </p:nvSpPr>
        <p:spPr>
          <a:xfrm>
            <a:off x="1159933" y="995318"/>
            <a:ext cx="9872134" cy="1193968"/>
          </a:xfrm>
          <a:solidFill>
            <a:schemeClr val="accent2"/>
          </a:solidFill>
          <a:ln w="38100">
            <a:solidFill>
              <a:srgbClr val="7F7F7F"/>
            </a:solidFill>
            <a:miter lim="800000"/>
          </a:ln>
        </p:spPr>
        <p:txBody>
          <a:bodyPr>
            <a:normAutofit/>
          </a:bodyPr>
          <a:lstStyle/>
          <a:p>
            <a:pPr algn="ctr"/>
            <a:r>
              <a:rPr lang="en-US" sz="3600">
                <a:solidFill>
                  <a:srgbClr val="3F3F3F"/>
                </a:solidFill>
              </a:rPr>
              <a:t>Feature Selection: </a:t>
            </a:r>
            <a:br>
              <a:rPr lang="en-US" sz="3600">
                <a:solidFill>
                  <a:srgbClr val="3F3F3F"/>
                </a:solidFill>
              </a:rPr>
            </a:br>
            <a:r>
              <a:rPr lang="en-US" sz="3600">
                <a:solidFill>
                  <a:srgbClr val="3F3F3F"/>
                </a:solidFill>
              </a:rPr>
              <a:t>round 1</a:t>
            </a:r>
          </a:p>
        </p:txBody>
      </p:sp>
      <p:sp>
        <p:nvSpPr>
          <p:cNvPr id="3" name="Content Placeholder 2">
            <a:extLst>
              <a:ext uri="{FF2B5EF4-FFF2-40B4-BE49-F238E27FC236}">
                <a16:creationId xmlns:a16="http://schemas.microsoft.com/office/drawing/2014/main" id="{E0C8562D-993C-4615-8D6F-AD9662F34963}"/>
              </a:ext>
            </a:extLst>
          </p:cNvPr>
          <p:cNvSpPr>
            <a:spLocks noGrp="1"/>
          </p:cNvSpPr>
          <p:nvPr>
            <p:ph sz="half" idx="1"/>
          </p:nvPr>
        </p:nvSpPr>
        <p:spPr>
          <a:xfrm>
            <a:off x="1476915" y="2888250"/>
            <a:ext cx="4297351" cy="2959777"/>
          </a:xfrm>
        </p:spPr>
        <p:txBody>
          <a:bodyPr anchor="t">
            <a:normAutofit/>
          </a:bodyPr>
          <a:lstStyle/>
          <a:p>
            <a:r>
              <a:rPr lang="en-US" sz="2000" dirty="0"/>
              <a:t>train set: R-squared:	 0.999</a:t>
            </a:r>
          </a:p>
          <a:p>
            <a:r>
              <a:rPr lang="en-US" sz="2000" dirty="0"/>
              <a:t>Adj. R-squared:		 0.999</a:t>
            </a:r>
          </a:p>
          <a:p>
            <a:r>
              <a:rPr lang="en-US" sz="2000" dirty="0"/>
              <a:t>F-statistic:		5.860e+04</a:t>
            </a:r>
          </a:p>
          <a:p>
            <a:r>
              <a:rPr lang="en-US" sz="2000" dirty="0"/>
              <a:t>Prob (F-statistic):	0.00</a:t>
            </a:r>
          </a:p>
          <a:p>
            <a:r>
              <a:rPr lang="en-US" sz="2000" dirty="0"/>
              <a:t>AIC:			 -3.324e+04</a:t>
            </a:r>
          </a:p>
          <a:p>
            <a:r>
              <a:rPr lang="en-US" sz="2000" dirty="0"/>
              <a:t>BIC:			 -3.253e+04</a:t>
            </a:r>
          </a:p>
          <a:p>
            <a:endParaRPr lang="en-US" sz="2000" dirty="0"/>
          </a:p>
          <a:p>
            <a:endParaRPr lang="en-US" sz="2000" dirty="0"/>
          </a:p>
          <a:p>
            <a:endParaRPr lang="en-US" sz="2000" dirty="0"/>
          </a:p>
          <a:p>
            <a:endParaRPr lang="en-US" sz="2000" dirty="0"/>
          </a:p>
          <a:p>
            <a:endParaRPr lang="en-US" sz="2000" dirty="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3573CD-EBA4-4B8F-A69A-C664EE6FEAB4}"/>
              </a:ext>
            </a:extLst>
          </p:cNvPr>
          <p:cNvSpPr>
            <a:spLocks noGrp="1"/>
          </p:cNvSpPr>
          <p:nvPr>
            <p:ph sz="half" idx="2"/>
          </p:nvPr>
        </p:nvSpPr>
        <p:spPr>
          <a:xfrm>
            <a:off x="6417731" y="2888250"/>
            <a:ext cx="4292594" cy="2959778"/>
          </a:xfrm>
        </p:spPr>
        <p:txBody>
          <a:bodyPr anchor="t">
            <a:normAutofit/>
          </a:bodyPr>
          <a:lstStyle/>
          <a:p>
            <a:r>
              <a:rPr lang="en-US" sz="2000" dirty="0"/>
              <a:t>MAE: 	0.0022479498101130786</a:t>
            </a:r>
          </a:p>
          <a:p>
            <a:r>
              <a:rPr lang="en-US" sz="2000" dirty="0"/>
              <a:t>MSE: 	2.7881821830847437e-05</a:t>
            </a:r>
          </a:p>
          <a:p>
            <a:r>
              <a:rPr lang="en-US" sz="2000" dirty="0"/>
              <a:t>RMSE:	 0.005280324027069498</a:t>
            </a:r>
          </a:p>
          <a:p>
            <a:r>
              <a:rPr lang="en-US" sz="2000" dirty="0"/>
              <a:t>MAPE:  0.22017933374532347</a:t>
            </a:r>
          </a:p>
          <a:p>
            <a:endParaRPr lang="en-US" sz="2000" dirty="0"/>
          </a:p>
        </p:txBody>
      </p:sp>
    </p:spTree>
    <p:extLst>
      <p:ext uri="{BB962C8B-B14F-4D97-AF65-F5344CB8AC3E}">
        <p14:creationId xmlns:p14="http://schemas.microsoft.com/office/powerpoint/2010/main" val="357724754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0F11D-352E-4FFE-AE7D-F596C10E7C75}"/>
              </a:ext>
            </a:extLst>
          </p:cNvPr>
          <p:cNvSpPr>
            <a:spLocks noGrp="1"/>
          </p:cNvSpPr>
          <p:nvPr>
            <p:ph type="title"/>
          </p:nvPr>
        </p:nvSpPr>
        <p:spPr>
          <a:xfrm>
            <a:off x="1159933" y="995318"/>
            <a:ext cx="9872134" cy="1193968"/>
          </a:xfrm>
          <a:solidFill>
            <a:schemeClr val="accent2">
              <a:lumMod val="60000"/>
              <a:lumOff val="40000"/>
            </a:schemeClr>
          </a:solidFill>
          <a:ln w="38100">
            <a:solidFill>
              <a:srgbClr val="7F7F7F"/>
            </a:solidFill>
            <a:miter lim="800000"/>
          </a:ln>
        </p:spPr>
        <p:txBody>
          <a:bodyPr>
            <a:normAutofit/>
          </a:bodyPr>
          <a:lstStyle/>
          <a:p>
            <a:pPr algn="ctr"/>
            <a:r>
              <a:rPr lang="en-US" sz="3600">
                <a:solidFill>
                  <a:srgbClr val="3F3F3F"/>
                </a:solidFill>
              </a:rPr>
              <a:t>Feature Selection: </a:t>
            </a:r>
            <a:br>
              <a:rPr lang="en-US" sz="3600">
                <a:solidFill>
                  <a:srgbClr val="3F3F3F"/>
                </a:solidFill>
              </a:rPr>
            </a:br>
            <a:r>
              <a:rPr lang="en-US" sz="3600">
                <a:solidFill>
                  <a:srgbClr val="3F3F3F"/>
                </a:solidFill>
              </a:rPr>
              <a:t>round 2</a:t>
            </a:r>
          </a:p>
        </p:txBody>
      </p:sp>
      <p:sp>
        <p:nvSpPr>
          <p:cNvPr id="3" name="Content Placeholder 2">
            <a:extLst>
              <a:ext uri="{FF2B5EF4-FFF2-40B4-BE49-F238E27FC236}">
                <a16:creationId xmlns:a16="http://schemas.microsoft.com/office/drawing/2014/main" id="{E0C8562D-993C-4615-8D6F-AD9662F34963}"/>
              </a:ext>
            </a:extLst>
          </p:cNvPr>
          <p:cNvSpPr>
            <a:spLocks noGrp="1"/>
          </p:cNvSpPr>
          <p:nvPr>
            <p:ph sz="half" idx="1"/>
          </p:nvPr>
        </p:nvSpPr>
        <p:spPr>
          <a:xfrm>
            <a:off x="1476915" y="2888250"/>
            <a:ext cx="4297351" cy="2959777"/>
          </a:xfrm>
        </p:spPr>
        <p:txBody>
          <a:bodyPr anchor="t">
            <a:normAutofit/>
          </a:bodyPr>
          <a:lstStyle/>
          <a:p>
            <a:r>
              <a:rPr lang="en-US" sz="2000" dirty="0"/>
              <a:t>train set: R-squared:	 0.999</a:t>
            </a:r>
          </a:p>
          <a:p>
            <a:r>
              <a:rPr lang="en-US" sz="2000" dirty="0"/>
              <a:t>Adj. R-squared:		 0.999</a:t>
            </a:r>
          </a:p>
          <a:p>
            <a:r>
              <a:rPr lang="en-US" sz="2000" dirty="0"/>
              <a:t>F-statistic:		 8.111e+04</a:t>
            </a:r>
          </a:p>
          <a:p>
            <a:r>
              <a:rPr lang="en-US" sz="2000" dirty="0"/>
              <a:t>Prob (F-statistic):	0.00</a:t>
            </a:r>
          </a:p>
          <a:p>
            <a:r>
              <a:rPr lang="en-US" sz="2000" dirty="0"/>
              <a:t>AIC:			 -3.331e+04</a:t>
            </a:r>
          </a:p>
          <a:p>
            <a:r>
              <a:rPr lang="en-US" sz="2000" dirty="0"/>
              <a:t>BIC:			 -3.279e+04</a:t>
            </a:r>
          </a:p>
          <a:p>
            <a:endParaRPr lang="en-US" sz="2000" dirty="0"/>
          </a:p>
          <a:p>
            <a:endParaRPr lang="en-US" sz="2000" dirty="0"/>
          </a:p>
          <a:p>
            <a:endParaRPr lang="en-US" sz="2000" dirty="0"/>
          </a:p>
          <a:p>
            <a:endParaRPr lang="en-US" sz="2000" dirty="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3573CD-EBA4-4B8F-A69A-C664EE6FEAB4}"/>
              </a:ext>
            </a:extLst>
          </p:cNvPr>
          <p:cNvSpPr>
            <a:spLocks noGrp="1"/>
          </p:cNvSpPr>
          <p:nvPr>
            <p:ph sz="half" idx="2"/>
          </p:nvPr>
        </p:nvSpPr>
        <p:spPr>
          <a:xfrm>
            <a:off x="6417731" y="2888250"/>
            <a:ext cx="4292594" cy="2959778"/>
          </a:xfrm>
        </p:spPr>
        <p:txBody>
          <a:bodyPr anchor="t">
            <a:normAutofit/>
          </a:bodyPr>
          <a:lstStyle/>
          <a:p>
            <a:r>
              <a:rPr lang="en-US" sz="2000" dirty="0"/>
              <a:t>MAE: 	 0.0022479498101130786</a:t>
            </a:r>
          </a:p>
          <a:p>
            <a:r>
              <a:rPr lang="en-US" sz="2000" dirty="0"/>
              <a:t>MSE: 	2.7881821830847437e-05</a:t>
            </a:r>
          </a:p>
          <a:p>
            <a:r>
              <a:rPr lang="en-US" sz="2000" dirty="0"/>
              <a:t>RMSE:  0.005280324027069498</a:t>
            </a:r>
          </a:p>
          <a:p>
            <a:r>
              <a:rPr lang="en-US" sz="2000" dirty="0"/>
              <a:t>MAPE:  0.22017933374532347</a:t>
            </a:r>
          </a:p>
          <a:p>
            <a:endParaRPr lang="en-US" sz="2000" dirty="0"/>
          </a:p>
        </p:txBody>
      </p:sp>
    </p:spTree>
    <p:extLst>
      <p:ext uri="{BB962C8B-B14F-4D97-AF65-F5344CB8AC3E}">
        <p14:creationId xmlns:p14="http://schemas.microsoft.com/office/powerpoint/2010/main" val="90154830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0F11D-352E-4FFE-AE7D-F596C10E7C75}"/>
              </a:ext>
            </a:extLst>
          </p:cNvPr>
          <p:cNvSpPr>
            <a:spLocks noGrp="1"/>
          </p:cNvSpPr>
          <p:nvPr>
            <p:ph type="title"/>
          </p:nvPr>
        </p:nvSpPr>
        <p:spPr>
          <a:xfrm>
            <a:off x="1159933" y="995318"/>
            <a:ext cx="9872134" cy="1193968"/>
          </a:xfrm>
          <a:solidFill>
            <a:schemeClr val="accent2">
              <a:lumMod val="40000"/>
              <a:lumOff val="60000"/>
            </a:schemeClr>
          </a:solidFill>
          <a:ln w="38100">
            <a:solidFill>
              <a:srgbClr val="7F7F7F"/>
            </a:solidFill>
            <a:miter lim="800000"/>
          </a:ln>
        </p:spPr>
        <p:txBody>
          <a:bodyPr>
            <a:normAutofit/>
          </a:bodyPr>
          <a:lstStyle/>
          <a:p>
            <a:pPr algn="ctr"/>
            <a:r>
              <a:rPr lang="en-US" sz="3600" dirty="0">
                <a:solidFill>
                  <a:srgbClr val="3F3F3F"/>
                </a:solidFill>
              </a:rPr>
              <a:t>Feature Selection: </a:t>
            </a:r>
            <a:br>
              <a:rPr lang="en-US" sz="3600" dirty="0">
                <a:solidFill>
                  <a:srgbClr val="3F3F3F"/>
                </a:solidFill>
              </a:rPr>
            </a:br>
            <a:r>
              <a:rPr lang="en-US" sz="3600" dirty="0">
                <a:solidFill>
                  <a:srgbClr val="3F3F3F"/>
                </a:solidFill>
              </a:rPr>
              <a:t>round 3</a:t>
            </a:r>
          </a:p>
        </p:txBody>
      </p:sp>
      <p:sp>
        <p:nvSpPr>
          <p:cNvPr id="3" name="Content Placeholder 2">
            <a:extLst>
              <a:ext uri="{FF2B5EF4-FFF2-40B4-BE49-F238E27FC236}">
                <a16:creationId xmlns:a16="http://schemas.microsoft.com/office/drawing/2014/main" id="{E0C8562D-993C-4615-8D6F-AD9662F34963}"/>
              </a:ext>
            </a:extLst>
          </p:cNvPr>
          <p:cNvSpPr>
            <a:spLocks noGrp="1"/>
          </p:cNvSpPr>
          <p:nvPr>
            <p:ph sz="half" idx="1"/>
          </p:nvPr>
        </p:nvSpPr>
        <p:spPr>
          <a:xfrm>
            <a:off x="1476915" y="2888250"/>
            <a:ext cx="4297351" cy="2959777"/>
          </a:xfrm>
        </p:spPr>
        <p:txBody>
          <a:bodyPr anchor="t">
            <a:normAutofit/>
          </a:bodyPr>
          <a:lstStyle/>
          <a:p>
            <a:r>
              <a:rPr lang="en-US" sz="2000" dirty="0"/>
              <a:t>train set: R-squared:	 0.999</a:t>
            </a:r>
          </a:p>
          <a:p>
            <a:r>
              <a:rPr lang="en-US" sz="2000" dirty="0"/>
              <a:t>Adj. R-squared:		 0.999</a:t>
            </a:r>
          </a:p>
          <a:p>
            <a:r>
              <a:rPr lang="en-US" sz="2000" dirty="0"/>
              <a:t>F-statistic:		 9.107e+04</a:t>
            </a:r>
          </a:p>
          <a:p>
            <a:r>
              <a:rPr lang="en-US" sz="2000" dirty="0"/>
              <a:t>Prob (F-statistic):	0.00</a:t>
            </a:r>
          </a:p>
          <a:p>
            <a:r>
              <a:rPr lang="en-US" sz="2000" dirty="0"/>
              <a:t>AIC:			 -3.331e+04</a:t>
            </a:r>
          </a:p>
          <a:p>
            <a:r>
              <a:rPr lang="en-US" sz="2000" dirty="0"/>
              <a:t>BIC:			 -3.285e+04</a:t>
            </a:r>
          </a:p>
          <a:p>
            <a:endParaRPr lang="en-US" sz="2000" dirty="0"/>
          </a:p>
          <a:p>
            <a:endParaRPr lang="en-US" sz="2000" dirty="0"/>
          </a:p>
          <a:p>
            <a:endParaRPr lang="en-US" sz="2000" dirty="0"/>
          </a:p>
          <a:p>
            <a:endParaRPr lang="en-US" sz="2000" dirty="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3573CD-EBA4-4B8F-A69A-C664EE6FEAB4}"/>
              </a:ext>
            </a:extLst>
          </p:cNvPr>
          <p:cNvSpPr>
            <a:spLocks noGrp="1"/>
          </p:cNvSpPr>
          <p:nvPr>
            <p:ph sz="half" idx="2"/>
          </p:nvPr>
        </p:nvSpPr>
        <p:spPr>
          <a:xfrm>
            <a:off x="6417731" y="2888250"/>
            <a:ext cx="4292594" cy="2959778"/>
          </a:xfrm>
        </p:spPr>
        <p:txBody>
          <a:bodyPr anchor="t">
            <a:normAutofit/>
          </a:bodyPr>
          <a:lstStyle/>
          <a:p>
            <a:r>
              <a:rPr lang="en-US" sz="2000"/>
              <a:t>MAE:  0.0022258319245610867</a:t>
            </a:r>
          </a:p>
          <a:p>
            <a:r>
              <a:rPr lang="en-US" sz="2000"/>
              <a:t>MSE: 2.7869722252196517e-05</a:t>
            </a:r>
          </a:p>
          <a:p>
            <a:r>
              <a:rPr lang="en-US" sz="2000"/>
              <a:t>RMSE: 0.005279178179621949</a:t>
            </a:r>
          </a:p>
          <a:p>
            <a:r>
              <a:rPr lang="en-US" sz="2000"/>
              <a:t>MAPE: 0.21809480086822824</a:t>
            </a:r>
          </a:p>
          <a:p>
            <a:endParaRPr lang="en-US" sz="2000"/>
          </a:p>
        </p:txBody>
      </p:sp>
    </p:spTree>
    <p:extLst>
      <p:ext uri="{BB962C8B-B14F-4D97-AF65-F5344CB8AC3E}">
        <p14:creationId xmlns:p14="http://schemas.microsoft.com/office/powerpoint/2010/main" val="15020872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8F07FD-FE70-4CD4-898A-E152F9512807}"/>
              </a:ext>
            </a:extLst>
          </p:cNvPr>
          <p:cNvSpPr>
            <a:spLocks noGrp="1"/>
          </p:cNvSpPr>
          <p:nvPr>
            <p:ph type="title"/>
          </p:nvPr>
        </p:nvSpPr>
        <p:spPr>
          <a:xfrm>
            <a:off x="863029" y="1012004"/>
            <a:ext cx="3416158" cy="4795408"/>
          </a:xfrm>
        </p:spPr>
        <p:txBody>
          <a:bodyPr>
            <a:normAutofit/>
          </a:bodyPr>
          <a:lstStyle/>
          <a:p>
            <a:r>
              <a:rPr lang="en-US">
                <a:solidFill>
                  <a:srgbClr val="FFFFFF"/>
                </a:solidFill>
              </a:rPr>
              <a:t>Introduction: context of the project</a:t>
            </a:r>
            <a:br>
              <a:rPr lang="en-US">
                <a:solidFill>
                  <a:srgbClr val="FFFFFF"/>
                </a:solidFill>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F89381CA-BAEB-435A-8990-670DEE822012}"/>
              </a:ext>
            </a:extLst>
          </p:cNvPr>
          <p:cNvGraphicFramePr>
            <a:graphicFrameLocks noGrp="1"/>
          </p:cNvGraphicFramePr>
          <p:nvPr>
            <p:ph idx="1"/>
            <p:extLst>
              <p:ext uri="{D42A27DB-BD31-4B8C-83A1-F6EECF244321}">
                <p14:modId xmlns:p14="http://schemas.microsoft.com/office/powerpoint/2010/main" val="7919753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084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9F8ED-6B38-442A-A4AC-0B7B75BDA75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Model fitting</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BBBFF166-10CB-4A47-BB49-447BF606F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1647130"/>
            <a:ext cx="6553545" cy="3571681"/>
          </a:xfrm>
          <a:prstGeom prst="rect">
            <a:avLst/>
          </a:prstGeom>
        </p:spPr>
      </p:pic>
    </p:spTree>
    <p:extLst>
      <p:ext uri="{BB962C8B-B14F-4D97-AF65-F5344CB8AC3E}">
        <p14:creationId xmlns:p14="http://schemas.microsoft.com/office/powerpoint/2010/main" val="2901124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0F11D-352E-4FFE-AE7D-F596C10E7C75}"/>
              </a:ext>
            </a:extLst>
          </p:cNvPr>
          <p:cNvSpPr>
            <a:spLocks noGrp="1"/>
          </p:cNvSpPr>
          <p:nvPr>
            <p:ph type="title"/>
          </p:nvPr>
        </p:nvSpPr>
        <p:spPr>
          <a:xfrm>
            <a:off x="1159933" y="995318"/>
            <a:ext cx="9872134" cy="1193968"/>
          </a:xfrm>
          <a:solidFill>
            <a:schemeClr val="accent4"/>
          </a:solidFill>
          <a:ln w="38100">
            <a:solidFill>
              <a:srgbClr val="7F7F7F"/>
            </a:solidFill>
            <a:miter lim="800000"/>
          </a:ln>
        </p:spPr>
        <p:txBody>
          <a:bodyPr>
            <a:normAutofit/>
          </a:bodyPr>
          <a:lstStyle/>
          <a:p>
            <a:pPr algn="ctr"/>
            <a:r>
              <a:rPr lang="en-US" sz="3600">
                <a:solidFill>
                  <a:srgbClr val="3F3F3F"/>
                </a:solidFill>
              </a:rPr>
              <a:t>Feature Selection: </a:t>
            </a:r>
            <a:br>
              <a:rPr lang="en-US" sz="3600">
                <a:solidFill>
                  <a:srgbClr val="3F3F3F"/>
                </a:solidFill>
              </a:rPr>
            </a:br>
            <a:r>
              <a:rPr lang="en-US" sz="3600">
                <a:solidFill>
                  <a:srgbClr val="3F3F3F"/>
                </a:solidFill>
              </a:rPr>
              <a:t>round 4</a:t>
            </a:r>
          </a:p>
        </p:txBody>
      </p:sp>
      <p:sp>
        <p:nvSpPr>
          <p:cNvPr id="3" name="Content Placeholder 2">
            <a:extLst>
              <a:ext uri="{FF2B5EF4-FFF2-40B4-BE49-F238E27FC236}">
                <a16:creationId xmlns:a16="http://schemas.microsoft.com/office/drawing/2014/main" id="{E0C8562D-993C-4615-8D6F-AD9662F34963}"/>
              </a:ext>
            </a:extLst>
          </p:cNvPr>
          <p:cNvSpPr>
            <a:spLocks noGrp="1"/>
          </p:cNvSpPr>
          <p:nvPr>
            <p:ph sz="half" idx="1"/>
          </p:nvPr>
        </p:nvSpPr>
        <p:spPr>
          <a:xfrm>
            <a:off x="1476915" y="2888250"/>
            <a:ext cx="4297351" cy="2959777"/>
          </a:xfrm>
        </p:spPr>
        <p:txBody>
          <a:bodyPr anchor="t">
            <a:normAutofit/>
          </a:bodyPr>
          <a:lstStyle/>
          <a:p>
            <a:r>
              <a:rPr lang="en-US" sz="2000" dirty="0"/>
              <a:t>train set: R-squared:	 0.876</a:t>
            </a:r>
          </a:p>
          <a:p>
            <a:r>
              <a:rPr lang="en-US" sz="2000" dirty="0"/>
              <a:t>Adj. R-squared:		 0.876</a:t>
            </a:r>
          </a:p>
          <a:p>
            <a:r>
              <a:rPr lang="en-US" sz="2000" dirty="0"/>
              <a:t>F-statistic:		2188</a:t>
            </a:r>
          </a:p>
          <a:p>
            <a:r>
              <a:rPr lang="en-US" sz="2000" dirty="0"/>
              <a:t>Prob (F-statistic):	0.00</a:t>
            </a:r>
          </a:p>
          <a:p>
            <a:r>
              <a:rPr lang="en-US" sz="2000" dirty="0"/>
              <a:t>AIC:			 -1.196e+04</a:t>
            </a:r>
          </a:p>
          <a:p>
            <a:r>
              <a:rPr lang="en-US" sz="2000" dirty="0"/>
              <a:t>BIC:			 -1.188e+04</a:t>
            </a:r>
          </a:p>
          <a:p>
            <a:endParaRPr lang="en-US" sz="2000" dirty="0"/>
          </a:p>
          <a:p>
            <a:endParaRPr lang="en-US" sz="2000" dirty="0"/>
          </a:p>
          <a:p>
            <a:endParaRPr lang="en-US" sz="2000" dirty="0"/>
          </a:p>
          <a:p>
            <a:endParaRPr lang="en-US" sz="2000" dirty="0"/>
          </a:p>
        </p:txBody>
      </p:sp>
      <p:cxnSp>
        <p:nvCxnSpPr>
          <p:cNvPr id="18" name="Straight Connector 17">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A3573CD-EBA4-4B8F-A69A-C664EE6FEAB4}"/>
              </a:ext>
            </a:extLst>
          </p:cNvPr>
          <p:cNvSpPr>
            <a:spLocks noGrp="1"/>
          </p:cNvSpPr>
          <p:nvPr>
            <p:ph sz="half" idx="2"/>
          </p:nvPr>
        </p:nvSpPr>
        <p:spPr>
          <a:xfrm>
            <a:off x="6417731" y="2888250"/>
            <a:ext cx="4292594" cy="2959778"/>
          </a:xfrm>
        </p:spPr>
        <p:txBody>
          <a:bodyPr anchor="t">
            <a:normAutofit/>
          </a:bodyPr>
          <a:lstStyle/>
          <a:p>
            <a:r>
              <a:rPr lang="en-US" sz="2000" dirty="0"/>
              <a:t>MAE: 0.03490027037531688</a:t>
            </a:r>
          </a:p>
          <a:p>
            <a:r>
              <a:rPr lang="en-US" sz="2000" dirty="0"/>
              <a:t>MSE: 0.003923635149089057</a:t>
            </a:r>
          </a:p>
          <a:p>
            <a:r>
              <a:rPr lang="en-US" sz="2000" dirty="0"/>
              <a:t>RMSE: 0.06263892678749419</a:t>
            </a:r>
          </a:p>
          <a:p>
            <a:r>
              <a:rPr lang="en-US" sz="2000" dirty="0"/>
              <a:t>MAPE: 3.478248033010383</a:t>
            </a:r>
          </a:p>
          <a:p>
            <a:endParaRPr lang="en-US" sz="2000" dirty="0"/>
          </a:p>
        </p:txBody>
      </p:sp>
    </p:spTree>
    <p:extLst>
      <p:ext uri="{BB962C8B-B14F-4D97-AF65-F5344CB8AC3E}">
        <p14:creationId xmlns:p14="http://schemas.microsoft.com/office/powerpoint/2010/main" val="359822638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E795C-4409-4972-A17B-875A56D8EB9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rgbClr val="FFFFFF"/>
                </a:solidFill>
              </a:rPr>
              <a:t>Model fitting</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map&#10;&#10;Description automatically generated">
            <a:extLst>
              <a:ext uri="{FF2B5EF4-FFF2-40B4-BE49-F238E27FC236}">
                <a16:creationId xmlns:a16="http://schemas.microsoft.com/office/drawing/2014/main" id="{D8B028C1-DA9D-4E6C-86E0-C251C5F35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1647130"/>
            <a:ext cx="6553545" cy="3571681"/>
          </a:xfrm>
          <a:prstGeom prst="rect">
            <a:avLst/>
          </a:prstGeom>
        </p:spPr>
      </p:pic>
    </p:spTree>
    <p:extLst>
      <p:ext uri="{BB962C8B-B14F-4D97-AF65-F5344CB8AC3E}">
        <p14:creationId xmlns:p14="http://schemas.microsoft.com/office/powerpoint/2010/main" val="3411977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4BE346-81DE-46BE-A984-F69E0FA99F4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Model Selection</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8D8855CD-93F6-4BAF-B34A-6361A87AE9EC}"/>
              </a:ext>
            </a:extLst>
          </p:cNvPr>
          <p:cNvGraphicFramePr>
            <a:graphicFrameLocks noGrp="1"/>
          </p:cNvGraphicFramePr>
          <p:nvPr>
            <p:ph idx="1"/>
            <p:extLst>
              <p:ext uri="{D42A27DB-BD31-4B8C-83A1-F6EECF244321}">
                <p14:modId xmlns:p14="http://schemas.microsoft.com/office/powerpoint/2010/main" val="3003153197"/>
              </p:ext>
            </p:extLst>
          </p:nvPr>
        </p:nvGraphicFramePr>
        <p:xfrm>
          <a:off x="1336285" y="2509911"/>
          <a:ext cx="9464336" cy="3997641"/>
        </p:xfrm>
        <a:graphic>
          <a:graphicData uri="http://schemas.openxmlformats.org/drawingml/2006/table">
            <a:tbl>
              <a:tblPr firstRow="1" bandRow="1">
                <a:tableStyleId>{8EC20E35-A176-4012-BC5E-935CFFF8708E}</a:tableStyleId>
              </a:tblPr>
              <a:tblGrid>
                <a:gridCol w="1183042">
                  <a:extLst>
                    <a:ext uri="{9D8B030D-6E8A-4147-A177-3AD203B41FA5}">
                      <a16:colId xmlns:a16="http://schemas.microsoft.com/office/drawing/2014/main" val="3124552452"/>
                    </a:ext>
                  </a:extLst>
                </a:gridCol>
                <a:gridCol w="1183042">
                  <a:extLst>
                    <a:ext uri="{9D8B030D-6E8A-4147-A177-3AD203B41FA5}">
                      <a16:colId xmlns:a16="http://schemas.microsoft.com/office/drawing/2014/main" val="2544756723"/>
                    </a:ext>
                  </a:extLst>
                </a:gridCol>
                <a:gridCol w="1183042">
                  <a:extLst>
                    <a:ext uri="{9D8B030D-6E8A-4147-A177-3AD203B41FA5}">
                      <a16:colId xmlns:a16="http://schemas.microsoft.com/office/drawing/2014/main" val="2937093618"/>
                    </a:ext>
                  </a:extLst>
                </a:gridCol>
                <a:gridCol w="1234942">
                  <a:extLst>
                    <a:ext uri="{9D8B030D-6E8A-4147-A177-3AD203B41FA5}">
                      <a16:colId xmlns:a16="http://schemas.microsoft.com/office/drawing/2014/main" val="3556349674"/>
                    </a:ext>
                  </a:extLst>
                </a:gridCol>
                <a:gridCol w="1131142">
                  <a:extLst>
                    <a:ext uri="{9D8B030D-6E8A-4147-A177-3AD203B41FA5}">
                      <a16:colId xmlns:a16="http://schemas.microsoft.com/office/drawing/2014/main" val="4267134982"/>
                    </a:ext>
                  </a:extLst>
                </a:gridCol>
                <a:gridCol w="1183042">
                  <a:extLst>
                    <a:ext uri="{9D8B030D-6E8A-4147-A177-3AD203B41FA5}">
                      <a16:colId xmlns:a16="http://schemas.microsoft.com/office/drawing/2014/main" val="2748030940"/>
                    </a:ext>
                  </a:extLst>
                </a:gridCol>
                <a:gridCol w="1183042">
                  <a:extLst>
                    <a:ext uri="{9D8B030D-6E8A-4147-A177-3AD203B41FA5}">
                      <a16:colId xmlns:a16="http://schemas.microsoft.com/office/drawing/2014/main" val="2798615908"/>
                    </a:ext>
                  </a:extLst>
                </a:gridCol>
                <a:gridCol w="1183042">
                  <a:extLst>
                    <a:ext uri="{9D8B030D-6E8A-4147-A177-3AD203B41FA5}">
                      <a16:colId xmlns:a16="http://schemas.microsoft.com/office/drawing/2014/main" val="409358551"/>
                    </a:ext>
                  </a:extLst>
                </a:gridCol>
              </a:tblGrid>
              <a:tr h="362860">
                <a:tc>
                  <a:txBody>
                    <a:bodyPr/>
                    <a:lstStyle/>
                    <a:p>
                      <a:r>
                        <a:rPr lang="en-US" sz="1600" dirty="0"/>
                        <a:t>Model:</a:t>
                      </a:r>
                    </a:p>
                  </a:txBody>
                  <a:tcPr marL="82299" marR="82299" marT="41149" marB="4114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M1_lrm</a:t>
                      </a:r>
                    </a:p>
                  </a:txBody>
                  <a:tcPr marL="82299" marR="82299" marT="41149" marB="4114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M1_lcv</a:t>
                      </a:r>
                    </a:p>
                  </a:txBody>
                  <a:tcPr marL="82299" marR="82299" marT="41149" marB="4114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M1_rcv</a:t>
                      </a:r>
                    </a:p>
                  </a:txBody>
                  <a:tcPr marL="82299" marR="82299" marT="41149" marB="4114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M1_ecv</a:t>
                      </a:r>
                    </a:p>
                  </a:txBody>
                  <a:tcPr marL="82299" marR="82299" marT="41149" marB="4114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M1_knn</a:t>
                      </a:r>
                    </a:p>
                  </a:txBody>
                  <a:tcPr marL="82299" marR="82299" marT="41149" marB="4114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M1_dtr</a:t>
                      </a:r>
                    </a:p>
                  </a:txBody>
                  <a:tcPr marL="82299" marR="82299" marT="41149" marB="41149" anchor="ctr"/>
                </a:tc>
                <a:tc>
                  <a:txBody>
                    <a:bodyPr/>
                    <a:lstStyle/>
                    <a:p>
                      <a:r>
                        <a:rPr lang="en-US" sz="1600" dirty="0"/>
                        <a:t>M1_rfr</a:t>
                      </a:r>
                    </a:p>
                  </a:txBody>
                  <a:tcPr marL="82299" marR="82299" marT="41149" marB="41149"/>
                </a:tc>
                <a:extLst>
                  <a:ext uri="{0D108BD9-81ED-4DB2-BD59-A6C34878D82A}">
                    <a16:rowId xmlns:a16="http://schemas.microsoft.com/office/drawing/2014/main" val="2412598808"/>
                  </a:ext>
                </a:extLst>
              </a:tr>
              <a:tr h="362860">
                <a:tc>
                  <a:txBody>
                    <a:bodyPr/>
                    <a:lstStyle/>
                    <a:p>
                      <a:r>
                        <a:rPr lang="en-US" sz="1600"/>
                        <a:t>R_sq_train</a:t>
                      </a:r>
                    </a:p>
                  </a:txBody>
                  <a:tcPr marL="82299" marR="82299" marT="41149" marB="41149" anchor="ctr">
                    <a:solidFill>
                      <a:schemeClr val="accent2">
                        <a:lumMod val="40000"/>
                        <a:lumOff val="60000"/>
                      </a:schemeClr>
                    </a:solidFill>
                  </a:tcPr>
                </a:tc>
                <a:tc>
                  <a:txBody>
                    <a:bodyPr/>
                    <a:lstStyle/>
                    <a:p>
                      <a:r>
                        <a:rPr lang="en-US" sz="1600"/>
                        <a:t>0.876230</a:t>
                      </a:r>
                    </a:p>
                  </a:txBody>
                  <a:tcPr marL="82299" marR="82299" marT="41149" marB="41149" anchor="ctr">
                    <a:solidFill>
                      <a:schemeClr val="accent2">
                        <a:lumMod val="40000"/>
                        <a:lumOff val="60000"/>
                      </a:schemeClr>
                    </a:solidFill>
                  </a:tcPr>
                </a:tc>
                <a:tc>
                  <a:txBody>
                    <a:bodyPr/>
                    <a:lstStyle/>
                    <a:p>
                      <a:r>
                        <a:rPr lang="en-US" sz="1600"/>
                        <a:t>0.876230</a:t>
                      </a:r>
                    </a:p>
                  </a:txBody>
                  <a:tcPr marL="82299" marR="82299" marT="41149" marB="41149" anchor="ctr">
                    <a:solidFill>
                      <a:schemeClr val="accent2">
                        <a:lumMod val="40000"/>
                        <a:lumOff val="60000"/>
                      </a:schemeClr>
                    </a:solidFill>
                  </a:tcPr>
                </a:tc>
                <a:tc>
                  <a:txBody>
                    <a:bodyPr/>
                    <a:lstStyle/>
                    <a:p>
                      <a:r>
                        <a:rPr lang="en-US" sz="1600"/>
                        <a:t>0.876230</a:t>
                      </a:r>
                    </a:p>
                  </a:txBody>
                  <a:tcPr marL="82299" marR="82299" marT="41149" marB="41149" anchor="ctr">
                    <a:solidFill>
                      <a:schemeClr val="accent2">
                        <a:lumMod val="40000"/>
                        <a:lumOff val="60000"/>
                      </a:schemeClr>
                    </a:solidFill>
                  </a:tcPr>
                </a:tc>
                <a:tc>
                  <a:txBody>
                    <a:bodyPr/>
                    <a:lstStyle/>
                    <a:p>
                      <a:r>
                        <a:rPr lang="en-US" sz="1600"/>
                        <a:t>0.876230</a:t>
                      </a:r>
                    </a:p>
                  </a:txBody>
                  <a:tcPr marL="82299" marR="82299" marT="41149" marB="41149" anchor="ctr">
                    <a:solidFill>
                      <a:schemeClr val="accent2">
                        <a:lumMod val="40000"/>
                        <a:lumOff val="60000"/>
                      </a:schemeClr>
                    </a:solidFill>
                  </a:tcPr>
                </a:tc>
                <a:tc>
                  <a:txBody>
                    <a:bodyPr/>
                    <a:lstStyle/>
                    <a:p>
                      <a:r>
                        <a:rPr lang="en-US" sz="1600"/>
                        <a:t>0.751671</a:t>
                      </a:r>
                    </a:p>
                  </a:txBody>
                  <a:tcPr marL="82299" marR="82299" marT="41149" marB="41149" anchor="ctr">
                    <a:solidFill>
                      <a:schemeClr val="accent2">
                        <a:lumMod val="40000"/>
                        <a:lumOff val="60000"/>
                      </a:schemeClr>
                    </a:solidFill>
                  </a:tcPr>
                </a:tc>
                <a:tc>
                  <a:txBody>
                    <a:bodyPr/>
                    <a:lstStyle/>
                    <a:p>
                      <a:r>
                        <a:rPr lang="en-US" sz="1600"/>
                        <a:t>0.857026</a:t>
                      </a:r>
                    </a:p>
                  </a:txBody>
                  <a:tcPr marL="82299" marR="82299" marT="41149" marB="41149" anchor="ctr">
                    <a:solidFill>
                      <a:schemeClr val="accent2">
                        <a:lumMod val="40000"/>
                        <a:lumOff val="60000"/>
                      </a:schemeClr>
                    </a:solidFill>
                  </a:tcPr>
                </a:tc>
                <a:tc>
                  <a:txBody>
                    <a:bodyPr/>
                    <a:lstStyle/>
                    <a:p>
                      <a:r>
                        <a:rPr lang="en-US" sz="1600" dirty="0"/>
                        <a:t>0.991622</a:t>
                      </a:r>
                    </a:p>
                  </a:txBody>
                  <a:tcPr marL="82299" marR="82299" marT="41149" marB="41149" anchor="ctr">
                    <a:solidFill>
                      <a:schemeClr val="accent2">
                        <a:lumMod val="40000"/>
                        <a:lumOff val="60000"/>
                      </a:schemeClr>
                    </a:solidFill>
                  </a:tcPr>
                </a:tc>
                <a:extLst>
                  <a:ext uri="{0D108BD9-81ED-4DB2-BD59-A6C34878D82A}">
                    <a16:rowId xmlns:a16="http://schemas.microsoft.com/office/drawing/2014/main" val="694350730"/>
                  </a:ext>
                </a:extLst>
              </a:tr>
              <a:tr h="362860">
                <a:tc>
                  <a:txBody>
                    <a:bodyPr/>
                    <a:lstStyle/>
                    <a:p>
                      <a:r>
                        <a:rPr lang="en-US" sz="1600"/>
                        <a:t>R_sq_test</a:t>
                      </a:r>
                    </a:p>
                  </a:txBody>
                  <a:tcPr marL="82299" marR="82299" marT="41149" marB="41149" anchor="ctr"/>
                </a:tc>
                <a:tc>
                  <a:txBody>
                    <a:bodyPr/>
                    <a:lstStyle/>
                    <a:p>
                      <a:r>
                        <a:rPr lang="en-US" sz="1600"/>
                        <a:t>0.820484</a:t>
                      </a:r>
                    </a:p>
                  </a:txBody>
                  <a:tcPr marL="82299" marR="82299" marT="41149" marB="41149" anchor="ctr"/>
                </a:tc>
                <a:tc>
                  <a:txBody>
                    <a:bodyPr/>
                    <a:lstStyle/>
                    <a:p>
                      <a:r>
                        <a:rPr lang="en-US" sz="1600"/>
                        <a:t>0.820487</a:t>
                      </a:r>
                    </a:p>
                  </a:txBody>
                  <a:tcPr marL="82299" marR="82299" marT="41149" marB="41149" anchor="ctr"/>
                </a:tc>
                <a:tc>
                  <a:txBody>
                    <a:bodyPr/>
                    <a:lstStyle/>
                    <a:p>
                      <a:r>
                        <a:rPr lang="en-US" sz="1600"/>
                        <a:t>0.820504</a:t>
                      </a:r>
                    </a:p>
                  </a:txBody>
                  <a:tcPr marL="82299" marR="82299" marT="41149" marB="41149" anchor="ctr"/>
                </a:tc>
                <a:tc>
                  <a:txBody>
                    <a:bodyPr/>
                    <a:lstStyle/>
                    <a:p>
                      <a:r>
                        <a:rPr lang="en-US" sz="1600"/>
                        <a:t>0.820484</a:t>
                      </a:r>
                    </a:p>
                  </a:txBody>
                  <a:tcPr marL="82299" marR="82299" marT="41149" marB="41149" anchor="ctr"/>
                </a:tc>
                <a:tc>
                  <a:txBody>
                    <a:bodyPr/>
                    <a:lstStyle/>
                    <a:p>
                      <a:r>
                        <a:rPr lang="en-US" sz="1600"/>
                        <a:t>0.603919</a:t>
                      </a:r>
                    </a:p>
                  </a:txBody>
                  <a:tcPr marL="82299" marR="82299" marT="41149" marB="41149" anchor="ctr"/>
                </a:tc>
                <a:tc>
                  <a:txBody>
                    <a:bodyPr/>
                    <a:lstStyle/>
                    <a:p>
                      <a:r>
                        <a:rPr lang="en-US" sz="1600"/>
                        <a:t>0.836714</a:t>
                      </a:r>
                    </a:p>
                  </a:txBody>
                  <a:tcPr marL="82299" marR="82299" marT="41149" marB="41149" anchor="ctr"/>
                </a:tc>
                <a:tc>
                  <a:txBody>
                    <a:bodyPr/>
                    <a:lstStyle/>
                    <a:p>
                      <a:r>
                        <a:rPr lang="en-US" sz="1600"/>
                        <a:t>0.963467</a:t>
                      </a:r>
                    </a:p>
                  </a:txBody>
                  <a:tcPr marL="82299" marR="82299" marT="41149" marB="41149" anchor="ctr"/>
                </a:tc>
                <a:extLst>
                  <a:ext uri="{0D108BD9-81ED-4DB2-BD59-A6C34878D82A}">
                    <a16:rowId xmlns:a16="http://schemas.microsoft.com/office/drawing/2014/main" val="565859187"/>
                  </a:ext>
                </a:extLst>
              </a:tr>
              <a:tr h="606827">
                <a:tc>
                  <a:txBody>
                    <a:bodyPr/>
                    <a:lstStyle/>
                    <a:p>
                      <a:r>
                        <a:rPr lang="en-US" sz="1600"/>
                        <a:t>MAE</a:t>
                      </a:r>
                    </a:p>
                  </a:txBody>
                  <a:tcPr marL="82299" marR="82299" marT="41149" marB="41149" anchor="ctr">
                    <a:solidFill>
                      <a:schemeClr val="accent2">
                        <a:lumMod val="40000"/>
                        <a:lumOff val="60000"/>
                      </a:schemeClr>
                    </a:solidFill>
                  </a:tcPr>
                </a:tc>
                <a:tc>
                  <a:txBody>
                    <a:bodyPr/>
                    <a:lstStyle/>
                    <a:p>
                      <a:r>
                        <a:rPr lang="en-US" sz="1600"/>
                        <a:t>0.034900</a:t>
                      </a:r>
                    </a:p>
                  </a:txBody>
                  <a:tcPr marL="82299" marR="82299" marT="41149" marB="41149" anchor="ctr">
                    <a:solidFill>
                      <a:schemeClr val="accent2">
                        <a:lumMod val="40000"/>
                        <a:lumOff val="60000"/>
                      </a:schemeClr>
                    </a:solidFill>
                  </a:tcPr>
                </a:tc>
                <a:tc>
                  <a:txBody>
                    <a:bodyPr/>
                    <a:lstStyle/>
                    <a:p>
                      <a:r>
                        <a:rPr lang="en-US" sz="1600"/>
                        <a:t>0.034898</a:t>
                      </a:r>
                    </a:p>
                  </a:txBody>
                  <a:tcPr marL="82299" marR="82299" marT="41149" marB="41149" anchor="ctr">
                    <a:solidFill>
                      <a:schemeClr val="accent2">
                        <a:lumMod val="40000"/>
                        <a:lumOff val="60000"/>
                      </a:schemeClr>
                    </a:solidFill>
                  </a:tcPr>
                </a:tc>
                <a:tc>
                  <a:txBody>
                    <a:bodyPr/>
                    <a:lstStyle/>
                    <a:p>
                      <a:r>
                        <a:rPr lang="en-US" sz="1600"/>
                        <a:t>0.034880</a:t>
                      </a:r>
                    </a:p>
                  </a:txBody>
                  <a:tcPr marL="82299" marR="82299" marT="41149" marB="41149" anchor="ctr">
                    <a:solidFill>
                      <a:schemeClr val="accent2">
                        <a:lumMod val="40000"/>
                        <a:lumOff val="60000"/>
                      </a:schemeClr>
                    </a:solidFill>
                  </a:tcPr>
                </a:tc>
                <a:tc>
                  <a:txBody>
                    <a:bodyPr/>
                    <a:lstStyle/>
                    <a:p>
                      <a:r>
                        <a:rPr lang="en-US" sz="1600"/>
                        <a:t>0.034899</a:t>
                      </a:r>
                    </a:p>
                  </a:txBody>
                  <a:tcPr marL="82299" marR="82299" marT="41149" marB="41149" anchor="ctr">
                    <a:solidFill>
                      <a:schemeClr val="accent2">
                        <a:lumMod val="40000"/>
                        <a:lumOff val="60000"/>
                      </a:schemeClr>
                    </a:solidFill>
                  </a:tcPr>
                </a:tc>
                <a:tc>
                  <a:txBody>
                    <a:bodyPr/>
                    <a:lstStyle/>
                    <a:p>
                      <a:r>
                        <a:rPr lang="en-US" sz="1600"/>
                        <a:t>Not Available</a:t>
                      </a:r>
                    </a:p>
                  </a:txBody>
                  <a:tcPr marL="82299" marR="82299" marT="41149" marB="41149" anchor="ctr">
                    <a:solidFill>
                      <a:schemeClr val="accent2">
                        <a:lumMod val="40000"/>
                        <a:lumOff val="60000"/>
                      </a:schemeClr>
                    </a:solidFill>
                  </a:tcPr>
                </a:tc>
                <a:tc>
                  <a:txBody>
                    <a:bodyPr/>
                    <a:lstStyle/>
                    <a:p>
                      <a:r>
                        <a:rPr lang="en-US" sz="1600"/>
                        <a:t>0.035703</a:t>
                      </a:r>
                    </a:p>
                  </a:txBody>
                  <a:tcPr marL="82299" marR="82299" marT="41149" marB="41149" anchor="ctr">
                    <a:solidFill>
                      <a:schemeClr val="accent2">
                        <a:lumMod val="40000"/>
                        <a:lumOff val="60000"/>
                      </a:schemeClr>
                    </a:solidFill>
                  </a:tcPr>
                </a:tc>
                <a:tc>
                  <a:txBody>
                    <a:bodyPr/>
                    <a:lstStyle/>
                    <a:p>
                      <a:r>
                        <a:rPr lang="en-US" sz="1600" dirty="0"/>
                        <a:t>0.012481</a:t>
                      </a:r>
                    </a:p>
                  </a:txBody>
                  <a:tcPr marL="82299" marR="82299" marT="41149" marB="41149" anchor="ctr">
                    <a:solidFill>
                      <a:schemeClr val="accent2">
                        <a:lumMod val="40000"/>
                        <a:lumOff val="60000"/>
                      </a:schemeClr>
                    </a:solidFill>
                  </a:tcPr>
                </a:tc>
                <a:extLst>
                  <a:ext uri="{0D108BD9-81ED-4DB2-BD59-A6C34878D82A}">
                    <a16:rowId xmlns:a16="http://schemas.microsoft.com/office/drawing/2014/main" val="2192011124"/>
                  </a:ext>
                </a:extLst>
              </a:tr>
              <a:tr h="606827">
                <a:tc>
                  <a:txBody>
                    <a:bodyPr/>
                    <a:lstStyle/>
                    <a:p>
                      <a:r>
                        <a:rPr lang="en-US" sz="1600"/>
                        <a:t>MSE</a:t>
                      </a:r>
                    </a:p>
                  </a:txBody>
                  <a:tcPr marL="82299" marR="82299" marT="41149" marB="41149" anchor="ctr"/>
                </a:tc>
                <a:tc>
                  <a:txBody>
                    <a:bodyPr/>
                    <a:lstStyle/>
                    <a:p>
                      <a:r>
                        <a:rPr lang="en-US" sz="1600"/>
                        <a:t>0.003924</a:t>
                      </a:r>
                    </a:p>
                  </a:txBody>
                  <a:tcPr marL="82299" marR="82299" marT="41149" marB="41149" anchor="ctr"/>
                </a:tc>
                <a:tc>
                  <a:txBody>
                    <a:bodyPr/>
                    <a:lstStyle/>
                    <a:p>
                      <a:r>
                        <a:rPr lang="en-US" sz="1600"/>
                        <a:t>0.003924</a:t>
                      </a:r>
                    </a:p>
                  </a:txBody>
                  <a:tcPr marL="82299" marR="82299" marT="41149" marB="41149" anchor="ctr"/>
                </a:tc>
                <a:tc>
                  <a:txBody>
                    <a:bodyPr/>
                    <a:lstStyle/>
                    <a:p>
                      <a:r>
                        <a:rPr lang="en-US" sz="1600"/>
                        <a:t>0.003923</a:t>
                      </a:r>
                    </a:p>
                  </a:txBody>
                  <a:tcPr marL="82299" marR="82299" marT="41149" marB="41149" anchor="ctr"/>
                </a:tc>
                <a:tc>
                  <a:txBody>
                    <a:bodyPr/>
                    <a:lstStyle/>
                    <a:p>
                      <a:r>
                        <a:rPr lang="en-US" sz="1600"/>
                        <a:t>0.003924</a:t>
                      </a:r>
                    </a:p>
                  </a:txBody>
                  <a:tcPr marL="82299" marR="82299" marT="41149" marB="41149" anchor="ctr"/>
                </a:tc>
                <a:tc>
                  <a:txBody>
                    <a:bodyPr/>
                    <a:lstStyle/>
                    <a:p>
                      <a:r>
                        <a:rPr lang="en-US" sz="1600"/>
                        <a:t>Not Available</a:t>
                      </a:r>
                    </a:p>
                  </a:txBody>
                  <a:tcPr marL="82299" marR="82299" marT="41149" marB="41149" anchor="ctr"/>
                </a:tc>
                <a:tc>
                  <a:txBody>
                    <a:bodyPr/>
                    <a:lstStyle/>
                    <a:p>
                      <a:r>
                        <a:rPr lang="en-US" sz="1600"/>
                        <a:t>0.003789</a:t>
                      </a:r>
                    </a:p>
                  </a:txBody>
                  <a:tcPr marL="82299" marR="82299" marT="41149" marB="41149" anchor="ctr"/>
                </a:tc>
                <a:tc>
                  <a:txBody>
                    <a:bodyPr/>
                    <a:lstStyle/>
                    <a:p>
                      <a:r>
                        <a:rPr lang="en-US" sz="1600"/>
                        <a:t>0.003789</a:t>
                      </a:r>
                    </a:p>
                  </a:txBody>
                  <a:tcPr marL="82299" marR="82299" marT="41149" marB="41149" anchor="ctr"/>
                </a:tc>
                <a:extLst>
                  <a:ext uri="{0D108BD9-81ED-4DB2-BD59-A6C34878D82A}">
                    <a16:rowId xmlns:a16="http://schemas.microsoft.com/office/drawing/2014/main" val="419383386"/>
                  </a:ext>
                </a:extLst>
              </a:tr>
              <a:tr h="362860">
                <a:tc>
                  <a:txBody>
                    <a:bodyPr/>
                    <a:lstStyle/>
                    <a:p>
                      <a:r>
                        <a:rPr lang="en-US" sz="1600" dirty="0"/>
                        <a:t>RMSE</a:t>
                      </a:r>
                    </a:p>
                  </a:txBody>
                  <a:tcPr marL="82299" marR="82299" marT="41149" marB="41149" anchor="ctr">
                    <a:solidFill>
                      <a:schemeClr val="accent2">
                        <a:lumMod val="40000"/>
                        <a:lumOff val="60000"/>
                      </a:schemeClr>
                    </a:solidFill>
                  </a:tcPr>
                </a:tc>
                <a:tc>
                  <a:txBody>
                    <a:bodyPr/>
                    <a:lstStyle/>
                    <a:p>
                      <a:r>
                        <a:rPr lang="en-US" sz="1600"/>
                        <a:t>0.062639</a:t>
                      </a:r>
                    </a:p>
                  </a:txBody>
                  <a:tcPr marL="82299" marR="82299" marT="41149" marB="41149" anchor="ctr">
                    <a:solidFill>
                      <a:schemeClr val="accent2">
                        <a:lumMod val="40000"/>
                        <a:lumOff val="60000"/>
                      </a:schemeClr>
                    </a:solidFill>
                  </a:tcPr>
                </a:tc>
                <a:tc>
                  <a:txBody>
                    <a:bodyPr/>
                    <a:lstStyle/>
                    <a:p>
                      <a:r>
                        <a:rPr lang="en-US" sz="1600"/>
                        <a:t>0.062638</a:t>
                      </a:r>
                    </a:p>
                  </a:txBody>
                  <a:tcPr marL="82299" marR="82299" marT="41149" marB="41149" anchor="ctr">
                    <a:solidFill>
                      <a:schemeClr val="accent2">
                        <a:lumMod val="40000"/>
                        <a:lumOff val="60000"/>
                      </a:schemeClr>
                    </a:solidFill>
                  </a:tcPr>
                </a:tc>
                <a:tc>
                  <a:txBody>
                    <a:bodyPr/>
                    <a:lstStyle/>
                    <a:p>
                      <a:r>
                        <a:rPr lang="en-US" sz="1600"/>
                        <a:t>0.062635</a:t>
                      </a:r>
                    </a:p>
                  </a:txBody>
                  <a:tcPr marL="82299" marR="82299" marT="41149" marB="41149" anchor="ctr">
                    <a:solidFill>
                      <a:schemeClr val="accent2">
                        <a:lumMod val="40000"/>
                        <a:lumOff val="60000"/>
                      </a:schemeClr>
                    </a:solidFill>
                  </a:tcPr>
                </a:tc>
                <a:tc>
                  <a:txBody>
                    <a:bodyPr/>
                    <a:lstStyle/>
                    <a:p>
                      <a:r>
                        <a:rPr lang="en-US" sz="1600"/>
                        <a:t>0.062639</a:t>
                      </a:r>
                    </a:p>
                  </a:txBody>
                  <a:tcPr marL="82299" marR="82299" marT="41149" marB="41149" anchor="ctr">
                    <a:solidFill>
                      <a:schemeClr val="accent2">
                        <a:lumMod val="40000"/>
                        <a:lumOff val="60000"/>
                      </a:schemeClr>
                    </a:solidFill>
                  </a:tcPr>
                </a:tc>
                <a:tc>
                  <a:txBody>
                    <a:bodyPr/>
                    <a:lstStyle/>
                    <a:p>
                      <a:r>
                        <a:rPr lang="en-US" sz="1600"/>
                        <a:t>0.113398</a:t>
                      </a:r>
                    </a:p>
                  </a:txBody>
                  <a:tcPr marL="82299" marR="82299" marT="41149" marB="41149" anchor="ctr">
                    <a:solidFill>
                      <a:schemeClr val="accent2">
                        <a:lumMod val="40000"/>
                        <a:lumOff val="60000"/>
                      </a:schemeClr>
                    </a:solidFill>
                  </a:tcPr>
                </a:tc>
                <a:tc>
                  <a:txBody>
                    <a:bodyPr/>
                    <a:lstStyle/>
                    <a:p>
                      <a:r>
                        <a:rPr lang="en-US" sz="1600"/>
                        <a:t>0.061558</a:t>
                      </a:r>
                    </a:p>
                  </a:txBody>
                  <a:tcPr marL="82299" marR="82299" marT="41149" marB="41149" anchor="ctr">
                    <a:solidFill>
                      <a:schemeClr val="accent2">
                        <a:lumMod val="40000"/>
                        <a:lumOff val="60000"/>
                      </a:schemeClr>
                    </a:solidFill>
                  </a:tcPr>
                </a:tc>
                <a:tc>
                  <a:txBody>
                    <a:bodyPr/>
                    <a:lstStyle/>
                    <a:p>
                      <a:r>
                        <a:rPr lang="en-US" sz="1600" dirty="0"/>
                        <a:t>0.028885</a:t>
                      </a:r>
                    </a:p>
                  </a:txBody>
                  <a:tcPr marL="82299" marR="82299" marT="41149" marB="41149" anchor="ctr">
                    <a:solidFill>
                      <a:schemeClr val="accent2">
                        <a:lumMod val="40000"/>
                        <a:lumOff val="60000"/>
                      </a:schemeClr>
                    </a:solidFill>
                  </a:tcPr>
                </a:tc>
                <a:extLst>
                  <a:ext uri="{0D108BD9-81ED-4DB2-BD59-A6C34878D82A}">
                    <a16:rowId xmlns:a16="http://schemas.microsoft.com/office/drawing/2014/main" val="636715673"/>
                  </a:ext>
                </a:extLst>
              </a:tr>
              <a:tr h="606827">
                <a:tc>
                  <a:txBody>
                    <a:bodyPr/>
                    <a:lstStyle/>
                    <a:p>
                      <a:r>
                        <a:rPr lang="en-US" sz="1600"/>
                        <a:t>MAPE</a:t>
                      </a:r>
                    </a:p>
                  </a:txBody>
                  <a:tcPr marL="82299" marR="82299" marT="41149" marB="41149" anchor="ctr"/>
                </a:tc>
                <a:tc>
                  <a:txBody>
                    <a:bodyPr/>
                    <a:lstStyle/>
                    <a:p>
                      <a:r>
                        <a:rPr lang="en-US" sz="1600"/>
                        <a:t>3.478248</a:t>
                      </a:r>
                    </a:p>
                  </a:txBody>
                  <a:tcPr marL="82299" marR="82299" marT="41149" marB="41149" anchor="ctr"/>
                </a:tc>
                <a:tc>
                  <a:txBody>
                    <a:bodyPr/>
                    <a:lstStyle/>
                    <a:p>
                      <a:r>
                        <a:rPr lang="en-US" sz="1600"/>
                        <a:t>3.478052</a:t>
                      </a:r>
                    </a:p>
                  </a:txBody>
                  <a:tcPr marL="82299" marR="82299" marT="41149" marB="41149" anchor="ctr"/>
                </a:tc>
                <a:tc>
                  <a:txBody>
                    <a:bodyPr/>
                    <a:lstStyle/>
                    <a:p>
                      <a:r>
                        <a:rPr lang="en-US" sz="1600"/>
                        <a:t>3.476010</a:t>
                      </a:r>
                    </a:p>
                  </a:txBody>
                  <a:tcPr marL="82299" marR="82299" marT="41149" marB="41149" anchor="ctr"/>
                </a:tc>
                <a:tc>
                  <a:txBody>
                    <a:bodyPr/>
                    <a:lstStyle/>
                    <a:p>
                      <a:r>
                        <a:rPr lang="en-US" sz="1600"/>
                        <a:t>3.478156</a:t>
                      </a:r>
                    </a:p>
                  </a:txBody>
                  <a:tcPr marL="82299" marR="82299" marT="41149" marB="41149" anchor="ctr"/>
                </a:tc>
                <a:tc>
                  <a:txBody>
                    <a:bodyPr/>
                    <a:lstStyle/>
                    <a:p>
                      <a:r>
                        <a:rPr lang="en-US" sz="1600"/>
                        <a:t>Not Available</a:t>
                      </a:r>
                    </a:p>
                  </a:txBody>
                  <a:tcPr marL="82299" marR="82299" marT="41149" marB="41149" anchor="ctr"/>
                </a:tc>
                <a:tc>
                  <a:txBody>
                    <a:bodyPr/>
                    <a:lstStyle/>
                    <a:p>
                      <a:r>
                        <a:rPr lang="en-US" sz="1600"/>
                        <a:t>3.562417</a:t>
                      </a:r>
                    </a:p>
                  </a:txBody>
                  <a:tcPr marL="82299" marR="82299" marT="41149" marB="41149" anchor="ctr"/>
                </a:tc>
                <a:tc>
                  <a:txBody>
                    <a:bodyPr/>
                    <a:lstStyle/>
                    <a:p>
                      <a:r>
                        <a:rPr lang="en-US" sz="1600"/>
                        <a:t>1.309134</a:t>
                      </a:r>
                    </a:p>
                  </a:txBody>
                  <a:tcPr marL="82299" marR="82299" marT="41149" marB="41149" anchor="ctr"/>
                </a:tc>
                <a:extLst>
                  <a:ext uri="{0D108BD9-81ED-4DB2-BD59-A6C34878D82A}">
                    <a16:rowId xmlns:a16="http://schemas.microsoft.com/office/drawing/2014/main" val="1136559635"/>
                  </a:ext>
                </a:extLst>
              </a:tr>
              <a:tr h="362860">
                <a:tc>
                  <a:txBody>
                    <a:bodyPr/>
                    <a:lstStyle/>
                    <a:p>
                      <a:r>
                        <a:rPr lang="en-US" sz="1600"/>
                        <a:t>R_sq_CV</a:t>
                      </a:r>
                    </a:p>
                  </a:txBody>
                  <a:tcPr marL="82299" marR="82299" marT="41149" marB="41149" anchor="ctr">
                    <a:solidFill>
                      <a:schemeClr val="accent2">
                        <a:lumMod val="40000"/>
                        <a:lumOff val="60000"/>
                      </a:schemeClr>
                    </a:solidFill>
                  </a:tcPr>
                </a:tc>
                <a:tc>
                  <a:txBody>
                    <a:bodyPr/>
                    <a:lstStyle/>
                    <a:p>
                      <a:r>
                        <a:rPr lang="en-US" sz="1600"/>
                        <a:t>0.862158</a:t>
                      </a:r>
                    </a:p>
                  </a:txBody>
                  <a:tcPr marL="82299" marR="82299" marT="41149" marB="41149" anchor="ctr">
                    <a:solidFill>
                      <a:schemeClr val="accent2">
                        <a:lumMod val="40000"/>
                        <a:lumOff val="60000"/>
                      </a:schemeClr>
                    </a:solidFill>
                  </a:tcPr>
                </a:tc>
                <a:tc>
                  <a:txBody>
                    <a:bodyPr/>
                    <a:lstStyle/>
                    <a:p>
                      <a:r>
                        <a:rPr lang="en-US" sz="1600"/>
                        <a:t>0.862158</a:t>
                      </a:r>
                    </a:p>
                  </a:txBody>
                  <a:tcPr marL="82299" marR="82299" marT="41149" marB="41149" anchor="ctr">
                    <a:solidFill>
                      <a:schemeClr val="accent2">
                        <a:lumMod val="40000"/>
                        <a:lumOff val="60000"/>
                      </a:schemeClr>
                    </a:solidFill>
                  </a:tcPr>
                </a:tc>
                <a:tc>
                  <a:txBody>
                    <a:bodyPr/>
                    <a:lstStyle/>
                    <a:p>
                      <a:r>
                        <a:rPr lang="en-US" sz="1600"/>
                        <a:t>0.861940</a:t>
                      </a:r>
                    </a:p>
                  </a:txBody>
                  <a:tcPr marL="82299" marR="82299" marT="41149" marB="41149" anchor="ctr">
                    <a:solidFill>
                      <a:schemeClr val="accent2">
                        <a:lumMod val="40000"/>
                        <a:lumOff val="60000"/>
                      </a:schemeClr>
                    </a:solidFill>
                  </a:tcPr>
                </a:tc>
                <a:tc>
                  <a:txBody>
                    <a:bodyPr/>
                    <a:lstStyle/>
                    <a:p>
                      <a:r>
                        <a:rPr lang="en-US" sz="1600"/>
                        <a:t>0.861825</a:t>
                      </a:r>
                    </a:p>
                  </a:txBody>
                  <a:tcPr marL="82299" marR="82299" marT="41149" marB="41149" anchor="ctr">
                    <a:solidFill>
                      <a:schemeClr val="accent2">
                        <a:lumMod val="40000"/>
                        <a:lumOff val="60000"/>
                      </a:schemeClr>
                    </a:solidFill>
                  </a:tcPr>
                </a:tc>
                <a:tc>
                  <a:txBody>
                    <a:bodyPr/>
                    <a:lstStyle/>
                    <a:p>
                      <a:r>
                        <a:rPr lang="en-US" sz="1600"/>
                        <a:t>0.484799</a:t>
                      </a:r>
                    </a:p>
                  </a:txBody>
                  <a:tcPr marL="82299" marR="82299" marT="41149" marB="41149" anchor="ctr">
                    <a:solidFill>
                      <a:schemeClr val="accent2">
                        <a:lumMod val="40000"/>
                        <a:lumOff val="60000"/>
                      </a:schemeClr>
                    </a:solidFill>
                  </a:tcPr>
                </a:tc>
                <a:tc>
                  <a:txBody>
                    <a:bodyPr/>
                    <a:lstStyle/>
                    <a:p>
                      <a:r>
                        <a:rPr lang="en-US" sz="1600"/>
                        <a:t>0.758590</a:t>
                      </a:r>
                    </a:p>
                  </a:txBody>
                  <a:tcPr marL="82299" marR="82299" marT="41149" marB="41149" anchor="ctr">
                    <a:solidFill>
                      <a:schemeClr val="accent2">
                        <a:lumMod val="40000"/>
                        <a:lumOff val="60000"/>
                      </a:schemeClr>
                    </a:solidFill>
                  </a:tcPr>
                </a:tc>
                <a:tc>
                  <a:txBody>
                    <a:bodyPr/>
                    <a:lstStyle/>
                    <a:p>
                      <a:r>
                        <a:rPr lang="en-US" sz="1600" dirty="0"/>
                        <a:t>0.929380</a:t>
                      </a:r>
                    </a:p>
                  </a:txBody>
                  <a:tcPr marL="82299" marR="82299" marT="41149" marB="41149" anchor="ctr">
                    <a:solidFill>
                      <a:schemeClr val="accent2">
                        <a:lumMod val="40000"/>
                        <a:lumOff val="60000"/>
                      </a:schemeClr>
                    </a:solidFill>
                  </a:tcPr>
                </a:tc>
                <a:extLst>
                  <a:ext uri="{0D108BD9-81ED-4DB2-BD59-A6C34878D82A}">
                    <a16:rowId xmlns:a16="http://schemas.microsoft.com/office/drawing/2014/main" val="4162748619"/>
                  </a:ext>
                </a:extLst>
              </a:tr>
              <a:tr h="362860">
                <a:tc>
                  <a:txBody>
                    <a:bodyPr/>
                    <a:lstStyle/>
                    <a:p>
                      <a:r>
                        <a:rPr lang="en-US" sz="1600"/>
                        <a:t>CV_scores</a:t>
                      </a:r>
                    </a:p>
                  </a:txBody>
                  <a:tcPr marL="82299" marR="82299" marT="41149" marB="41149" anchor="ctr"/>
                </a:tc>
                <a:tc>
                  <a:txBody>
                    <a:bodyPr/>
                    <a:lstStyle/>
                    <a:p>
                      <a:r>
                        <a:rPr lang="en-US" sz="1600"/>
                        <a:t>0.861084</a:t>
                      </a:r>
                    </a:p>
                  </a:txBody>
                  <a:tcPr marL="82299" marR="82299" marT="41149" marB="41149" anchor="ctr"/>
                </a:tc>
                <a:tc>
                  <a:txBody>
                    <a:bodyPr/>
                    <a:lstStyle/>
                    <a:p>
                      <a:r>
                        <a:rPr lang="en-US" sz="1600"/>
                        <a:t>0.861100</a:t>
                      </a:r>
                    </a:p>
                  </a:txBody>
                  <a:tcPr marL="82299" marR="82299" marT="41149" marB="41149" anchor="ctr"/>
                </a:tc>
                <a:tc>
                  <a:txBody>
                    <a:bodyPr/>
                    <a:lstStyle/>
                    <a:p>
                      <a:r>
                        <a:rPr lang="en-US" sz="1600"/>
                        <a:t>0.860881</a:t>
                      </a:r>
                    </a:p>
                  </a:txBody>
                  <a:tcPr marL="82299" marR="82299" marT="41149" marB="41149" anchor="ctr"/>
                </a:tc>
                <a:tc>
                  <a:txBody>
                    <a:bodyPr/>
                    <a:lstStyle/>
                    <a:p>
                      <a:r>
                        <a:rPr lang="en-US" sz="1600"/>
                        <a:t>0.860796</a:t>
                      </a:r>
                    </a:p>
                  </a:txBody>
                  <a:tcPr marL="82299" marR="82299" marT="41149" marB="41149" anchor="ctr"/>
                </a:tc>
                <a:tc>
                  <a:txBody>
                    <a:bodyPr/>
                    <a:lstStyle/>
                    <a:p>
                      <a:r>
                        <a:rPr lang="en-US" sz="1600"/>
                        <a:t>0.484592</a:t>
                      </a:r>
                    </a:p>
                  </a:txBody>
                  <a:tcPr marL="82299" marR="82299" marT="41149" marB="41149" anchor="ctr"/>
                </a:tc>
                <a:tc>
                  <a:txBody>
                    <a:bodyPr/>
                    <a:lstStyle/>
                    <a:p>
                      <a:r>
                        <a:rPr lang="en-US" sz="1600"/>
                        <a:t>0.757011</a:t>
                      </a:r>
                    </a:p>
                  </a:txBody>
                  <a:tcPr marL="82299" marR="82299" marT="41149" marB="41149" anchor="ctr"/>
                </a:tc>
                <a:tc>
                  <a:txBody>
                    <a:bodyPr/>
                    <a:lstStyle/>
                    <a:p>
                      <a:r>
                        <a:rPr lang="en-US" sz="1600" dirty="0"/>
                        <a:t>0.929980</a:t>
                      </a:r>
                    </a:p>
                  </a:txBody>
                  <a:tcPr marL="82299" marR="82299" marT="41149" marB="41149" anchor="ctr"/>
                </a:tc>
                <a:extLst>
                  <a:ext uri="{0D108BD9-81ED-4DB2-BD59-A6C34878D82A}">
                    <a16:rowId xmlns:a16="http://schemas.microsoft.com/office/drawing/2014/main" val="43173506"/>
                  </a:ext>
                </a:extLst>
              </a:tr>
            </a:tbl>
          </a:graphicData>
        </a:graphic>
      </p:graphicFrame>
    </p:spTree>
    <p:extLst>
      <p:ext uri="{BB962C8B-B14F-4D97-AF65-F5344CB8AC3E}">
        <p14:creationId xmlns:p14="http://schemas.microsoft.com/office/powerpoint/2010/main" val="1543782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B792E5-D3F4-435E-A3D0-F45343520A14}"/>
              </a:ext>
            </a:extLst>
          </p:cNvPr>
          <p:cNvSpPr>
            <a:spLocks noGrp="1"/>
          </p:cNvSpPr>
          <p:nvPr>
            <p:ph type="title"/>
          </p:nvPr>
        </p:nvSpPr>
        <p:spPr>
          <a:xfrm>
            <a:off x="863029" y="1012004"/>
            <a:ext cx="3416158" cy="4795408"/>
          </a:xfrm>
        </p:spPr>
        <p:txBody>
          <a:bodyPr>
            <a:normAutofit/>
          </a:bodyPr>
          <a:lstStyle/>
          <a:p>
            <a:r>
              <a:rPr lang="en-US">
                <a:solidFill>
                  <a:srgbClr val="FFFFFF"/>
                </a:solidFill>
              </a:rPr>
              <a:t>The practical uses of the model</a:t>
            </a:r>
          </a:p>
        </p:txBody>
      </p:sp>
      <p:graphicFrame>
        <p:nvGraphicFramePr>
          <p:cNvPr id="7" name="Content Placeholder 2">
            <a:extLst>
              <a:ext uri="{FF2B5EF4-FFF2-40B4-BE49-F238E27FC236}">
                <a16:creationId xmlns:a16="http://schemas.microsoft.com/office/drawing/2014/main" id="{99F0BB9B-0D78-40B6-857F-B897DA3C2AA8}"/>
              </a:ext>
            </a:extLst>
          </p:cNvPr>
          <p:cNvGraphicFramePr>
            <a:graphicFrameLocks noGrp="1"/>
          </p:cNvGraphicFramePr>
          <p:nvPr>
            <p:ph idx="1"/>
            <p:extLst>
              <p:ext uri="{D42A27DB-BD31-4B8C-83A1-F6EECF244321}">
                <p14:modId xmlns:p14="http://schemas.microsoft.com/office/powerpoint/2010/main" val="174630797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627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0329A8-1C86-436F-B3C4-525EB3E40058}"/>
              </a:ext>
            </a:extLst>
          </p:cNvPr>
          <p:cNvSpPr>
            <a:spLocks noGrp="1"/>
          </p:cNvSpPr>
          <p:nvPr>
            <p:ph type="title"/>
          </p:nvPr>
        </p:nvSpPr>
        <p:spPr>
          <a:xfrm>
            <a:off x="863029" y="1012004"/>
            <a:ext cx="3416158" cy="4795408"/>
          </a:xfrm>
        </p:spPr>
        <p:txBody>
          <a:bodyPr>
            <a:normAutofit/>
          </a:bodyPr>
          <a:lstStyle/>
          <a:p>
            <a:r>
              <a:rPr lang="en-US" sz="2800">
                <a:solidFill>
                  <a:srgbClr val="FFFFFF"/>
                </a:solidFill>
              </a:rPr>
              <a:t>Weak points/shortcomings of model</a:t>
            </a:r>
          </a:p>
        </p:txBody>
      </p:sp>
      <p:graphicFrame>
        <p:nvGraphicFramePr>
          <p:cNvPr id="5" name="Content Placeholder 2">
            <a:extLst>
              <a:ext uri="{FF2B5EF4-FFF2-40B4-BE49-F238E27FC236}">
                <a16:creationId xmlns:a16="http://schemas.microsoft.com/office/drawing/2014/main" id="{2CEA2BDD-7A97-411A-AE6C-C46E582C538C}"/>
              </a:ext>
            </a:extLst>
          </p:cNvPr>
          <p:cNvGraphicFramePr>
            <a:graphicFrameLocks noGrp="1"/>
          </p:cNvGraphicFramePr>
          <p:nvPr>
            <p:ph idx="1"/>
            <p:extLst>
              <p:ext uri="{D42A27DB-BD31-4B8C-83A1-F6EECF244321}">
                <p14:modId xmlns:p14="http://schemas.microsoft.com/office/powerpoint/2010/main" val="35992103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97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97C1-4FCC-483F-B29B-26D0D17D4108}"/>
              </a:ext>
            </a:extLst>
          </p:cNvPr>
          <p:cNvSpPr>
            <a:spLocks noGrp="1"/>
          </p:cNvSpPr>
          <p:nvPr>
            <p:ph type="title"/>
          </p:nvPr>
        </p:nvSpPr>
        <p:spPr>
          <a:xfrm>
            <a:off x="838200" y="365125"/>
            <a:ext cx="10515600" cy="1325563"/>
          </a:xfrm>
        </p:spPr>
        <p:txBody>
          <a:bodyPr>
            <a:normAutofit/>
          </a:bodyPr>
          <a:lstStyle/>
          <a:p>
            <a:r>
              <a:rPr lang="en-US" dirty="0"/>
              <a:t>Conclusions</a:t>
            </a:r>
          </a:p>
        </p:txBody>
      </p:sp>
      <p:graphicFrame>
        <p:nvGraphicFramePr>
          <p:cNvPr id="5" name="Content Placeholder 2">
            <a:extLst>
              <a:ext uri="{FF2B5EF4-FFF2-40B4-BE49-F238E27FC236}">
                <a16:creationId xmlns:a16="http://schemas.microsoft.com/office/drawing/2014/main" id="{F890E078-D079-4C94-B4D5-6349187EC034}"/>
              </a:ext>
            </a:extLst>
          </p:cNvPr>
          <p:cNvGraphicFramePr>
            <a:graphicFrameLocks noGrp="1"/>
          </p:cNvGraphicFramePr>
          <p:nvPr>
            <p:ph idx="1"/>
            <p:extLst>
              <p:ext uri="{D42A27DB-BD31-4B8C-83A1-F6EECF244321}">
                <p14:modId xmlns:p14="http://schemas.microsoft.com/office/powerpoint/2010/main" val="27278470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8586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846275-59C7-47AD-B40F-E783D9C7DB3B}"/>
              </a:ext>
            </a:extLst>
          </p:cNvPr>
          <p:cNvSpPr>
            <a:spLocks noGrp="1"/>
          </p:cNvSpPr>
          <p:nvPr>
            <p:ph type="title"/>
          </p:nvPr>
        </p:nvSpPr>
        <p:spPr>
          <a:xfrm>
            <a:off x="863029" y="1012004"/>
            <a:ext cx="3416158" cy="4795408"/>
          </a:xfrm>
        </p:spPr>
        <p:txBody>
          <a:bodyPr>
            <a:normAutofit/>
          </a:bodyPr>
          <a:lstStyle/>
          <a:p>
            <a:r>
              <a:rPr lang="en-US">
                <a:solidFill>
                  <a:srgbClr val="FFFFFF"/>
                </a:solidFill>
              </a:rPr>
              <a:t>Specified research question to be </a:t>
            </a:r>
            <a:br>
              <a:rPr lang="en-US">
                <a:solidFill>
                  <a:srgbClr val="FFFFFF"/>
                </a:solidFill>
              </a:rPr>
            </a:br>
            <a:r>
              <a:rPr lang="en-US">
                <a:solidFill>
                  <a:srgbClr val="FFFFFF"/>
                </a:solidFill>
              </a:rPr>
              <a:t>addressed by predictive modeling</a:t>
            </a:r>
          </a:p>
        </p:txBody>
      </p:sp>
      <p:pic>
        <p:nvPicPr>
          <p:cNvPr id="9" name="Content Placeholder 8" descr="A screenshot of a cell phone&#10;&#10;Description automatically generated">
            <a:extLst>
              <a:ext uri="{FF2B5EF4-FFF2-40B4-BE49-F238E27FC236}">
                <a16:creationId xmlns:a16="http://schemas.microsoft.com/office/drawing/2014/main" id="{41E81156-098C-470E-8EB4-BAE00A75F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4037" y="15273"/>
            <a:ext cx="6843187" cy="6541684"/>
          </a:xfrm>
        </p:spPr>
      </p:pic>
    </p:spTree>
    <p:extLst>
      <p:ext uri="{BB962C8B-B14F-4D97-AF65-F5344CB8AC3E}">
        <p14:creationId xmlns:p14="http://schemas.microsoft.com/office/powerpoint/2010/main" val="214996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0B0416-0ADA-4609-9518-3B94C17C5722}"/>
              </a:ext>
            </a:extLst>
          </p:cNvPr>
          <p:cNvSpPr>
            <a:spLocks noGrp="1"/>
          </p:cNvSpPr>
          <p:nvPr>
            <p:ph type="title"/>
          </p:nvPr>
        </p:nvSpPr>
        <p:spPr>
          <a:xfrm>
            <a:off x="863029" y="1012004"/>
            <a:ext cx="3416158" cy="4795408"/>
          </a:xfrm>
        </p:spPr>
        <p:txBody>
          <a:bodyPr>
            <a:normAutofit/>
          </a:bodyPr>
          <a:lstStyle/>
          <a:p>
            <a:r>
              <a:rPr lang="en-US">
                <a:solidFill>
                  <a:srgbClr val="FFFFFF"/>
                </a:solidFill>
              </a:rPr>
              <a:t>Preparing the data: 5 original datasets:</a:t>
            </a:r>
            <a:br>
              <a:rPr lang="en-US">
                <a:solidFill>
                  <a:srgbClr val="FFFFFF"/>
                </a:solidFill>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740D5198-540F-4BA2-A45E-E966A1CD0AF5}"/>
              </a:ext>
            </a:extLst>
          </p:cNvPr>
          <p:cNvGraphicFramePr>
            <a:graphicFrameLocks noGrp="1"/>
          </p:cNvGraphicFramePr>
          <p:nvPr>
            <p:ph idx="1"/>
            <p:extLst>
              <p:ext uri="{D42A27DB-BD31-4B8C-83A1-F6EECF244321}">
                <p14:modId xmlns:p14="http://schemas.microsoft.com/office/powerpoint/2010/main" val="42853127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82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D21FFB-0C78-4CA0-8264-6F488A027484}"/>
              </a:ext>
            </a:extLst>
          </p:cNvPr>
          <p:cNvSpPr>
            <a:spLocks noGrp="1"/>
          </p:cNvSpPr>
          <p:nvPr>
            <p:ph type="title"/>
          </p:nvPr>
        </p:nvSpPr>
        <p:spPr>
          <a:xfrm>
            <a:off x="863029" y="1012004"/>
            <a:ext cx="3416158" cy="4795408"/>
          </a:xfrm>
        </p:spPr>
        <p:txBody>
          <a:bodyPr>
            <a:normAutofit/>
          </a:bodyPr>
          <a:lstStyle/>
          <a:p>
            <a:r>
              <a:rPr lang="en-US">
                <a:solidFill>
                  <a:srgbClr val="FFFFFF"/>
                </a:solidFill>
              </a:rPr>
              <a:t>Creating Target Value</a:t>
            </a:r>
          </a:p>
        </p:txBody>
      </p:sp>
      <p:graphicFrame>
        <p:nvGraphicFramePr>
          <p:cNvPr id="5" name="Content Placeholder 2">
            <a:extLst>
              <a:ext uri="{FF2B5EF4-FFF2-40B4-BE49-F238E27FC236}">
                <a16:creationId xmlns:a16="http://schemas.microsoft.com/office/drawing/2014/main" id="{A19645C6-50AB-4B04-A308-820628AFA4F9}"/>
              </a:ext>
            </a:extLst>
          </p:cNvPr>
          <p:cNvGraphicFramePr>
            <a:graphicFrameLocks noGrp="1"/>
          </p:cNvGraphicFramePr>
          <p:nvPr>
            <p:ph idx="1"/>
            <p:extLst>
              <p:ext uri="{D42A27DB-BD31-4B8C-83A1-F6EECF244321}">
                <p14:modId xmlns:p14="http://schemas.microsoft.com/office/powerpoint/2010/main" val="33002694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550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B11FAD-A38B-4CED-988C-F4202ED0E848}"/>
              </a:ext>
            </a:extLst>
          </p:cNvPr>
          <p:cNvSpPr>
            <a:spLocks noGrp="1"/>
          </p:cNvSpPr>
          <p:nvPr>
            <p:ph type="title"/>
          </p:nvPr>
        </p:nvSpPr>
        <p:spPr>
          <a:xfrm>
            <a:off x="863029" y="1012004"/>
            <a:ext cx="3416158" cy="4795408"/>
          </a:xfrm>
        </p:spPr>
        <p:txBody>
          <a:bodyPr>
            <a:normAutofit/>
          </a:bodyPr>
          <a:lstStyle/>
          <a:p>
            <a:r>
              <a:rPr lang="en-US">
                <a:solidFill>
                  <a:srgbClr val="FFFFFF"/>
                </a:solidFill>
              </a:rPr>
              <a:t>Missing values: before merge</a:t>
            </a:r>
          </a:p>
        </p:txBody>
      </p:sp>
      <p:graphicFrame>
        <p:nvGraphicFramePr>
          <p:cNvPr id="5" name="Content Placeholder 2">
            <a:extLst>
              <a:ext uri="{FF2B5EF4-FFF2-40B4-BE49-F238E27FC236}">
                <a16:creationId xmlns:a16="http://schemas.microsoft.com/office/drawing/2014/main" id="{8397DCD0-251F-446C-9B04-9BE7CEDEA5CF}"/>
              </a:ext>
            </a:extLst>
          </p:cNvPr>
          <p:cNvGraphicFramePr>
            <a:graphicFrameLocks noGrp="1"/>
          </p:cNvGraphicFramePr>
          <p:nvPr>
            <p:ph idx="1"/>
            <p:extLst>
              <p:ext uri="{D42A27DB-BD31-4B8C-83A1-F6EECF244321}">
                <p14:modId xmlns:p14="http://schemas.microsoft.com/office/powerpoint/2010/main" val="94887969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454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DB8D57-BA6B-44E4-A129-A5AF86C75CCC}"/>
              </a:ext>
            </a:extLst>
          </p:cNvPr>
          <p:cNvSpPr>
            <a:spLocks noGrp="1"/>
          </p:cNvSpPr>
          <p:nvPr>
            <p:ph type="title"/>
          </p:nvPr>
        </p:nvSpPr>
        <p:spPr>
          <a:xfrm>
            <a:off x="863029" y="1012004"/>
            <a:ext cx="3416158" cy="4795408"/>
          </a:xfrm>
        </p:spPr>
        <p:txBody>
          <a:bodyPr>
            <a:normAutofit/>
          </a:bodyPr>
          <a:lstStyle/>
          <a:p>
            <a:r>
              <a:rPr lang="en-US">
                <a:solidFill>
                  <a:srgbClr val="FFFFFF"/>
                </a:solidFill>
              </a:rPr>
              <a:t>Adding Additional Data: </a:t>
            </a:r>
            <a:br>
              <a:rPr lang="en-US">
                <a:solidFill>
                  <a:srgbClr val="FFFFFF"/>
                </a:solidFill>
              </a:rPr>
            </a:br>
            <a:r>
              <a:rPr lang="en-US">
                <a:solidFill>
                  <a:srgbClr val="FFFFFF"/>
                </a:solidFill>
              </a:rPr>
              <a:t>geographical classification by ZIP code</a:t>
            </a:r>
          </a:p>
        </p:txBody>
      </p:sp>
      <p:graphicFrame>
        <p:nvGraphicFramePr>
          <p:cNvPr id="5" name="Content Placeholder 2">
            <a:extLst>
              <a:ext uri="{FF2B5EF4-FFF2-40B4-BE49-F238E27FC236}">
                <a16:creationId xmlns:a16="http://schemas.microsoft.com/office/drawing/2014/main" id="{FB7B9606-74F5-4D93-B5CC-27FDB8C90784}"/>
              </a:ext>
            </a:extLst>
          </p:cNvPr>
          <p:cNvGraphicFramePr>
            <a:graphicFrameLocks noGrp="1"/>
          </p:cNvGraphicFramePr>
          <p:nvPr>
            <p:ph idx="1"/>
            <p:extLst>
              <p:ext uri="{D42A27DB-BD31-4B8C-83A1-F6EECF244321}">
                <p14:modId xmlns:p14="http://schemas.microsoft.com/office/powerpoint/2010/main" val="10919662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39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BD9B88-E1F9-4152-AAEF-4ABBD2522D99}"/>
              </a:ext>
            </a:extLst>
          </p:cNvPr>
          <p:cNvSpPr>
            <a:spLocks noGrp="1"/>
          </p:cNvSpPr>
          <p:nvPr>
            <p:ph type="title"/>
          </p:nvPr>
        </p:nvSpPr>
        <p:spPr>
          <a:xfrm>
            <a:off x="863029" y="1012004"/>
            <a:ext cx="3416158" cy="4795408"/>
          </a:xfrm>
        </p:spPr>
        <p:txBody>
          <a:bodyPr>
            <a:normAutofit/>
          </a:bodyPr>
          <a:lstStyle/>
          <a:p>
            <a:r>
              <a:rPr lang="en-US">
                <a:solidFill>
                  <a:srgbClr val="FFFFFF"/>
                </a:solidFill>
              </a:rPr>
              <a:t>Merging</a:t>
            </a:r>
          </a:p>
        </p:txBody>
      </p:sp>
      <p:graphicFrame>
        <p:nvGraphicFramePr>
          <p:cNvPr id="5" name="Content Placeholder 2">
            <a:extLst>
              <a:ext uri="{FF2B5EF4-FFF2-40B4-BE49-F238E27FC236}">
                <a16:creationId xmlns:a16="http://schemas.microsoft.com/office/drawing/2014/main" id="{2FB6CE3F-59F4-47A8-B9F8-2D153DB473F4}"/>
              </a:ext>
            </a:extLst>
          </p:cNvPr>
          <p:cNvGraphicFramePr>
            <a:graphicFrameLocks noGrp="1"/>
          </p:cNvGraphicFramePr>
          <p:nvPr>
            <p:ph idx="1"/>
            <p:extLst>
              <p:ext uri="{D42A27DB-BD31-4B8C-83A1-F6EECF244321}">
                <p14:modId xmlns:p14="http://schemas.microsoft.com/office/powerpoint/2010/main" val="41330577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03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CA2CE-9582-4C75-859E-A33999FE082B}"/>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exploration: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continuous features</a:t>
            </a:r>
          </a:p>
        </p:txBody>
      </p:sp>
      <p:pic>
        <p:nvPicPr>
          <p:cNvPr id="5" name="Content Placeholder 4" descr="A screenshot of text&#10;&#10;Description automatically generated">
            <a:extLst>
              <a:ext uri="{FF2B5EF4-FFF2-40B4-BE49-F238E27FC236}">
                <a16:creationId xmlns:a16="http://schemas.microsoft.com/office/drawing/2014/main" id="{DCD4610B-56E1-4A21-9B2B-FCF811ECB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606755"/>
            <a:ext cx="6553545" cy="5652431"/>
          </a:xfrm>
          <a:prstGeom prst="rect">
            <a:avLst/>
          </a:prstGeom>
        </p:spPr>
      </p:pic>
    </p:spTree>
    <p:extLst>
      <p:ext uri="{BB962C8B-B14F-4D97-AF65-F5344CB8AC3E}">
        <p14:creationId xmlns:p14="http://schemas.microsoft.com/office/powerpoint/2010/main" val="641428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1376</Words>
  <Application>Microsoft Office PowerPoint</Application>
  <PresentationFormat>Widescreen</PresentationFormat>
  <Paragraphs>191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Capstone 3:  Supervised Leaning</vt:lpstr>
      <vt:lpstr>Introduction: context of the project </vt:lpstr>
      <vt:lpstr>Specified research question to be  addressed by predictive modeling</vt:lpstr>
      <vt:lpstr>Preparing the data: 5 original datasets: </vt:lpstr>
      <vt:lpstr>Creating Target Value</vt:lpstr>
      <vt:lpstr>Missing values: before merge</vt:lpstr>
      <vt:lpstr>Adding Additional Data:  geographical classification by ZIP code</vt:lpstr>
      <vt:lpstr>Merging</vt:lpstr>
      <vt:lpstr>Data exploration:  continuous features</vt:lpstr>
      <vt:lpstr>Data exploration:  continuous features</vt:lpstr>
      <vt:lpstr>Data exploration:  continuous features</vt:lpstr>
      <vt:lpstr>Data exploration:  categorical features</vt:lpstr>
      <vt:lpstr>Data exploration:  categorical features</vt:lpstr>
      <vt:lpstr>Data exploration:  categorical features</vt:lpstr>
      <vt:lpstr>Data exploration:  categorical &amp; continuous features</vt:lpstr>
      <vt:lpstr>Data exploration:  categorical &amp; continuous features</vt:lpstr>
      <vt:lpstr>Feature Selection:  round 1</vt:lpstr>
      <vt:lpstr>Feature Selection:  round 2</vt:lpstr>
      <vt:lpstr>Feature Selection:  round 3</vt:lpstr>
      <vt:lpstr>Model fitting</vt:lpstr>
      <vt:lpstr>Feature Selection:  round 4</vt:lpstr>
      <vt:lpstr>Model fitting</vt:lpstr>
      <vt:lpstr>Model Selection</vt:lpstr>
      <vt:lpstr>The practical uses of the model</vt:lpstr>
      <vt:lpstr>Weak points/shortcomings of model</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3:  Supervised Leaning</dc:title>
  <dc:creator>Kathie King</dc:creator>
  <cp:lastModifiedBy>Kathie King</cp:lastModifiedBy>
  <cp:revision>1</cp:revision>
  <dcterms:created xsi:type="dcterms:W3CDTF">2019-11-24T17:45:49Z</dcterms:created>
  <dcterms:modified xsi:type="dcterms:W3CDTF">2019-11-24T17:46:15Z</dcterms:modified>
</cp:coreProperties>
</file>