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30"/>
  </p:notesMasterIdLst>
  <p:sldIdLst>
    <p:sldId id="256" r:id="rId2"/>
    <p:sldId id="258" r:id="rId3"/>
    <p:sldId id="257" r:id="rId4"/>
    <p:sldId id="259" r:id="rId5"/>
    <p:sldId id="260" r:id="rId6"/>
    <p:sldId id="261" r:id="rId7"/>
    <p:sldId id="262" r:id="rId8"/>
    <p:sldId id="263" r:id="rId9"/>
    <p:sldId id="264" r:id="rId10"/>
    <p:sldId id="265" r:id="rId11"/>
    <p:sldId id="266" r:id="rId12"/>
    <p:sldId id="273" r:id="rId13"/>
    <p:sldId id="267" r:id="rId14"/>
    <p:sldId id="274" r:id="rId15"/>
    <p:sldId id="275" r:id="rId16"/>
    <p:sldId id="276" r:id="rId17"/>
    <p:sldId id="277" r:id="rId18"/>
    <p:sldId id="268" r:id="rId19"/>
    <p:sldId id="269" r:id="rId20"/>
    <p:sldId id="278" r:id="rId21"/>
    <p:sldId id="270" r:id="rId22"/>
    <p:sldId id="271" r:id="rId23"/>
    <p:sldId id="272" r:id="rId24"/>
    <p:sldId id="279" r:id="rId25"/>
    <p:sldId id="280" r:id="rId26"/>
    <p:sldId id="281" r:id="rId27"/>
    <p:sldId id="283"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iresan Natarajan" initials="kN" lastIdx="3" clrIdx="0">
    <p:extLst>
      <p:ext uri="{19B8F6BF-5375-455C-9EA6-DF929625EA0E}">
        <p15:presenceInfo xmlns:p15="http://schemas.microsoft.com/office/powerpoint/2012/main" userId="9aa36b32b3af09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95" autoAdjust="0"/>
  </p:normalViewPr>
  <p:slideViewPr>
    <p:cSldViewPr snapToGrid="0">
      <p:cViewPr>
        <p:scale>
          <a:sx n="75" d="100"/>
          <a:sy n="75" d="100"/>
        </p:scale>
        <p:origin x="2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27T23:37:48.300" idx="3">
    <p:pos x="6310" y="3123"/>
    <p:text>These types are available in the dart:collection package. For even more collection types, check out package:collection on pub.dev.</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8138B-7DD7-400E-95CF-9512CF7720B7}" type="datetimeFigureOut">
              <a:rPr lang="en-IN" smtClean="0"/>
              <a:t>27-12-2021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CB4ED-7006-4E8D-B878-DFAD35A9C5A6}" type="slidenum">
              <a:rPr lang="en-IN" smtClean="0"/>
              <a:t>‹#›</a:t>
            </a:fld>
            <a:endParaRPr lang="en-IN"/>
          </a:p>
        </p:txBody>
      </p:sp>
    </p:spTree>
    <p:extLst>
      <p:ext uri="{BB962C8B-B14F-4D97-AF65-F5344CB8AC3E}">
        <p14:creationId xmlns:p14="http://schemas.microsoft.com/office/powerpoint/2010/main" val="55846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art.dev/tools/dart2j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void main() {</a:t>
            </a:r>
          </a:p>
          <a:p>
            <a:r>
              <a:rPr lang="en-IN" dirty="0" smtClean="0"/>
              <a:t>  String? n;</a:t>
            </a:r>
          </a:p>
          <a:p>
            <a:r>
              <a:rPr lang="en-US" dirty="0" smtClean="0"/>
              <a:t>Print(</a:t>
            </a:r>
            <a:r>
              <a:rPr lang="en-US" dirty="0" err="1" smtClean="0"/>
              <a:t>n.length</a:t>
            </a:r>
            <a:r>
              <a:rPr lang="en-US" dirty="0" smtClean="0"/>
              <a:t>); //</a:t>
            </a:r>
            <a:r>
              <a:rPr lang="en-US" sz="1200" b="0" i="0" kern="1200" dirty="0" smtClean="0">
                <a:solidFill>
                  <a:schemeClr val="tx1"/>
                </a:solidFill>
                <a:effectLst/>
                <a:latin typeface="+mn-lt"/>
                <a:ea typeface="+mn-ea"/>
                <a:cs typeface="+mn-cs"/>
              </a:rPr>
              <a:t>Error: Property 'length' cannot be accessed on 'String?' because it is potentially null. print(</a:t>
            </a:r>
            <a:r>
              <a:rPr lang="en-US" sz="1200" b="0" i="0" kern="1200" dirty="0" err="1" smtClean="0">
                <a:solidFill>
                  <a:schemeClr val="tx1"/>
                </a:solidFill>
                <a:effectLst/>
                <a:latin typeface="+mn-lt"/>
                <a:ea typeface="+mn-ea"/>
                <a:cs typeface="+mn-cs"/>
              </a:rPr>
              <a:t>n.length</a:t>
            </a:r>
            <a:r>
              <a:rPr lang="en-US" sz="1200" b="0" i="0" kern="1200" dirty="0" smtClean="0">
                <a:solidFill>
                  <a:schemeClr val="tx1"/>
                </a:solidFill>
                <a:effectLst/>
                <a:latin typeface="+mn-lt"/>
                <a:ea typeface="+mn-ea"/>
                <a:cs typeface="+mn-cs"/>
              </a:rPr>
              <a:t>);</a:t>
            </a:r>
            <a:endParaRPr lang="en-IN" dirty="0" smtClean="0"/>
          </a:p>
          <a:p>
            <a:r>
              <a:rPr lang="en-IN" dirty="0" smtClean="0"/>
              <a:t>  </a:t>
            </a:r>
            <a:r>
              <a:rPr lang="en-IN" dirty="0" err="1" smtClean="0"/>
              <a:t>var</a:t>
            </a:r>
            <a:r>
              <a:rPr lang="en-IN" dirty="0" smtClean="0"/>
              <a:t> name = n ?? "default";</a:t>
            </a:r>
          </a:p>
          <a:p>
            <a:r>
              <a:rPr lang="en-IN" dirty="0" smtClean="0"/>
              <a:t>  print(name);</a:t>
            </a:r>
          </a:p>
          <a:p>
            <a:r>
              <a:rPr lang="en-IN" dirty="0" smtClean="0"/>
              <a:t>}</a:t>
            </a:r>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12</a:t>
            </a:fld>
            <a:endParaRPr lang="en-IN"/>
          </a:p>
        </p:txBody>
      </p:sp>
    </p:spTree>
    <p:extLst>
      <p:ext uri="{BB962C8B-B14F-4D97-AF65-F5344CB8AC3E}">
        <p14:creationId xmlns:p14="http://schemas.microsoft.com/office/powerpoint/2010/main" val="2923370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You can also </a:t>
            </a:r>
            <a:r>
              <a:rPr lang="en-US" sz="1200" dirty="0" err="1" smtClean="0"/>
              <a:t>transcompile</a:t>
            </a:r>
            <a:r>
              <a:rPr lang="en-US" sz="1200" dirty="0" smtClean="0"/>
              <a:t> Dart into JavaScript code. </a:t>
            </a:r>
            <a:r>
              <a:rPr lang="en-US" sz="1200" dirty="0" smtClean="0">
                <a:hlinkClick r:id="rId3"/>
              </a:rPr>
              <a:t>https://dart.dev/tools/dart2js</a:t>
            </a:r>
            <a:endParaRPr lang="en-US" sz="1200" dirty="0" smtClean="0"/>
          </a:p>
          <a:p>
            <a:endParaRPr lang="en-US" sz="1200" dirty="0" smtClean="0"/>
          </a:p>
          <a:p>
            <a:r>
              <a:rPr lang="en-US" sz="1200" dirty="0" smtClean="0"/>
              <a:t>Dart achieves this by using </a:t>
            </a:r>
            <a:r>
              <a:rPr lang="en-US" sz="1200" b="1" dirty="0" smtClean="0"/>
              <a:t>Ahead-Of-Time</a:t>
            </a:r>
            <a:r>
              <a:rPr lang="en-US" sz="1200" dirty="0" smtClean="0"/>
              <a:t> (AOT) compilation.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Dart can also use </a:t>
            </a:r>
            <a:r>
              <a:rPr lang="en-US" sz="1200" b="1" i="0" kern="1200" dirty="0" smtClean="0">
                <a:solidFill>
                  <a:schemeClr val="tx1"/>
                </a:solidFill>
                <a:effectLst/>
                <a:latin typeface="+mn-lt"/>
                <a:ea typeface="+mn-ea"/>
                <a:cs typeface="+mn-cs"/>
              </a:rPr>
              <a:t>Just-In-Time</a:t>
            </a:r>
            <a:r>
              <a:rPr lang="en-US" sz="1200" b="0" i="0" kern="1200" dirty="0" smtClean="0">
                <a:solidFill>
                  <a:schemeClr val="tx1"/>
                </a:solidFill>
                <a:effectLst/>
                <a:latin typeface="+mn-lt"/>
                <a:ea typeface="+mn-ea"/>
                <a:cs typeface="+mn-cs"/>
              </a:rPr>
              <a:t> (JIT) compilation. JIT compilation with Flutter improves the development workflow by allowing a </a:t>
            </a:r>
            <a:r>
              <a:rPr lang="en-US" sz="1200" b="1" i="0" kern="1200" dirty="0" smtClean="0">
                <a:solidFill>
                  <a:schemeClr val="tx1"/>
                </a:solidFill>
                <a:effectLst/>
                <a:latin typeface="+mn-lt"/>
                <a:ea typeface="+mn-ea"/>
                <a:cs typeface="+mn-cs"/>
              </a:rPr>
              <a:t>hot reload</a:t>
            </a:r>
            <a:r>
              <a:rPr lang="en-US" sz="1200" b="0" i="0" kern="1200" dirty="0" smtClean="0">
                <a:solidFill>
                  <a:schemeClr val="tx1"/>
                </a:solidFill>
                <a:effectLst/>
                <a:latin typeface="+mn-lt"/>
                <a:ea typeface="+mn-ea"/>
                <a:cs typeface="+mn-cs"/>
              </a:rPr>
              <a:t> capability to refresh the UI during development without the need for an entirely new build.</a:t>
            </a:r>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25</a:t>
            </a:fld>
            <a:endParaRPr lang="en-IN"/>
          </a:p>
        </p:txBody>
      </p:sp>
    </p:spTree>
    <p:extLst>
      <p:ext uri="{BB962C8B-B14F-4D97-AF65-F5344CB8AC3E}">
        <p14:creationId xmlns:p14="http://schemas.microsoft.com/office/powerpoint/2010/main" val="4244515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lib</a:t>
            </a:r>
            <a:r>
              <a:rPr lang="en-US" sz="1200" b="0" i="0" kern="1200" dirty="0" smtClean="0">
                <a:solidFill>
                  <a:schemeClr val="tx1"/>
                </a:solidFill>
                <a:effectLst/>
                <a:latin typeface="+mn-lt"/>
                <a:ea typeface="+mn-ea"/>
                <a:cs typeface="+mn-cs"/>
              </a:rPr>
              <a:t> folder that contains </a:t>
            </a:r>
            <a:r>
              <a:rPr lang="en-US" sz="1200" b="1" i="0" kern="1200" dirty="0" err="1" smtClean="0">
                <a:solidFill>
                  <a:schemeClr val="tx1"/>
                </a:solidFill>
                <a:effectLst/>
                <a:latin typeface="+mn-lt"/>
                <a:ea typeface="+mn-ea"/>
                <a:cs typeface="+mn-cs"/>
              </a:rPr>
              <a:t>main.dart</a:t>
            </a:r>
            <a:r>
              <a:rPr lang="en-US" sz="1200" b="0" i="0" kern="1200" dirty="0" smtClean="0">
                <a:solidFill>
                  <a:schemeClr val="tx1"/>
                </a:solidFill>
                <a:effectLst/>
                <a:latin typeface="+mn-lt"/>
                <a:ea typeface="+mn-ea"/>
                <a:cs typeface="+mn-cs"/>
              </a:rPr>
              <a:t> and will have code that applies to both platforms.</a:t>
            </a:r>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26</a:t>
            </a:fld>
            <a:endParaRPr lang="en-IN"/>
          </a:p>
        </p:txBody>
      </p:sp>
    </p:spTree>
    <p:extLst>
      <p:ext uri="{BB962C8B-B14F-4D97-AF65-F5344CB8AC3E}">
        <p14:creationId xmlns:p14="http://schemas.microsoft.com/office/powerpoint/2010/main" val="391504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kern="1200" dirty="0" smtClean="0">
                <a:solidFill>
                  <a:schemeClr val="tx1"/>
                </a:solidFill>
                <a:effectLst/>
                <a:latin typeface="+mn-lt"/>
                <a:ea typeface="+mn-ea"/>
                <a:cs typeface="+mn-cs"/>
              </a:rPr>
              <a:t>void main()</a:t>
            </a:r>
          </a:p>
          <a:p>
            <a:pPr rtl="0" fontAlgn="base"/>
            <a:r>
              <a:rPr lang="en-IN" sz="1200" b="0" i="0" kern="1200" dirty="0" smtClean="0">
                <a:solidFill>
                  <a:schemeClr val="tx1"/>
                </a:solidFill>
                <a:effectLst/>
                <a:latin typeface="+mn-lt"/>
                <a:ea typeface="+mn-ea"/>
                <a:cs typeface="+mn-cs"/>
              </a:rPr>
              <a:t>{</a:t>
            </a:r>
          </a:p>
          <a:p>
            <a:pPr rtl="0" fontAlgn="base"/>
            <a:r>
              <a:rPr lang="en-IN" sz="1200" b="0" i="0" kern="1200" dirty="0" smtClean="0">
                <a:solidFill>
                  <a:schemeClr val="tx1"/>
                </a:solidFill>
                <a:effectLst/>
                <a:latin typeface="+mn-lt"/>
                <a:ea typeface="+mn-ea"/>
                <a:cs typeface="+mn-cs"/>
              </a:rPr>
              <a:t>    for (</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i</a:t>
            </a:r>
            <a:r>
              <a:rPr lang="en-IN" sz="1200" b="0" i="0" kern="1200" dirty="0" smtClean="0">
                <a:solidFill>
                  <a:schemeClr val="tx1"/>
                </a:solidFill>
                <a:effectLst/>
                <a:latin typeface="+mn-lt"/>
                <a:ea typeface="+mn-ea"/>
                <a:cs typeface="+mn-cs"/>
              </a:rPr>
              <a:t> = 0; </a:t>
            </a:r>
            <a:r>
              <a:rPr lang="en-IN" sz="1200" b="0" i="0" kern="1200" dirty="0" err="1" smtClean="0">
                <a:solidFill>
                  <a:schemeClr val="tx1"/>
                </a:solidFill>
                <a:effectLst/>
                <a:latin typeface="+mn-lt"/>
                <a:ea typeface="+mn-ea"/>
                <a:cs typeface="+mn-cs"/>
              </a:rPr>
              <a:t>i</a:t>
            </a:r>
            <a:r>
              <a:rPr lang="en-IN" sz="1200" b="0" i="0" kern="1200" dirty="0" smtClean="0">
                <a:solidFill>
                  <a:schemeClr val="tx1"/>
                </a:solidFill>
                <a:effectLst/>
                <a:latin typeface="+mn-lt"/>
                <a:ea typeface="+mn-ea"/>
                <a:cs typeface="+mn-cs"/>
              </a:rPr>
              <a:t> &lt; 5; </a:t>
            </a:r>
            <a:r>
              <a:rPr lang="en-IN" sz="1200" b="0" i="0" kern="1200" dirty="0" err="1" smtClean="0">
                <a:solidFill>
                  <a:schemeClr val="tx1"/>
                </a:solidFill>
                <a:effectLst/>
                <a:latin typeface="+mn-lt"/>
                <a:ea typeface="+mn-ea"/>
                <a:cs typeface="+mn-cs"/>
              </a:rPr>
              <a:t>i</a:t>
            </a:r>
            <a:r>
              <a:rPr lang="en-IN" sz="1200" b="0" i="0" kern="1200" dirty="0" smtClean="0">
                <a:solidFill>
                  <a:schemeClr val="tx1"/>
                </a:solidFill>
                <a:effectLst/>
                <a:latin typeface="+mn-lt"/>
                <a:ea typeface="+mn-ea"/>
                <a:cs typeface="+mn-cs"/>
              </a:rPr>
              <a:t>++) {</a:t>
            </a:r>
          </a:p>
          <a:p>
            <a:pPr rtl="0" fontAlgn="base"/>
            <a:r>
              <a:rPr lang="en-IN" sz="1200" b="0" i="0" kern="1200" dirty="0" smtClean="0">
                <a:solidFill>
                  <a:schemeClr val="tx1"/>
                </a:solidFill>
                <a:effectLst/>
                <a:latin typeface="+mn-lt"/>
                <a:ea typeface="+mn-ea"/>
                <a:cs typeface="+mn-cs"/>
              </a:rPr>
              <a:t>        print(‘hi’);</a:t>
            </a:r>
          </a:p>
          <a:p>
            <a:pPr rtl="0" fontAlgn="base"/>
            <a:r>
              <a:rPr lang="en-IN" sz="1200" b="0" i="0" kern="1200" dirty="0" smtClean="0">
                <a:solidFill>
                  <a:schemeClr val="tx1"/>
                </a:solidFill>
                <a:effectLst/>
                <a:latin typeface="+mn-lt"/>
                <a:ea typeface="+mn-ea"/>
                <a:cs typeface="+mn-cs"/>
              </a:rPr>
              <a:t>    }</a:t>
            </a:r>
          </a:p>
          <a:p>
            <a:pPr rtl="0" fontAlgn="base"/>
            <a:r>
              <a:rPr lang="en-IN" sz="1200" b="0" i="0" kern="1200" dirty="0" smtClean="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15</a:t>
            </a:fld>
            <a:endParaRPr lang="en-IN"/>
          </a:p>
        </p:txBody>
      </p:sp>
    </p:spTree>
    <p:extLst>
      <p:ext uri="{BB962C8B-B14F-4D97-AF65-F5344CB8AC3E}">
        <p14:creationId xmlns:p14="http://schemas.microsoft.com/office/powerpoint/2010/main" val="1776117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kern="1200" dirty="0" err="1" smtClean="0">
                <a:solidFill>
                  <a:schemeClr val="tx1"/>
                </a:solidFill>
                <a:effectLst/>
                <a:latin typeface="+mn-lt"/>
                <a:ea typeface="+mn-ea"/>
                <a:cs typeface="+mn-cs"/>
              </a:rPr>
              <a:t>var</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abc</a:t>
            </a:r>
            <a:r>
              <a:rPr lang="en-IN" sz="1200" b="0" i="0" kern="1200" dirty="0" smtClean="0">
                <a:solidFill>
                  <a:schemeClr val="tx1"/>
                </a:solidFill>
                <a:effectLst/>
                <a:latin typeface="+mn-lt"/>
                <a:ea typeface="+mn-ea"/>
                <a:cs typeface="+mn-cs"/>
              </a:rPr>
              <a:t> = [ 1, 2, 3, 4, 5 ];</a:t>
            </a:r>
          </a:p>
          <a:p>
            <a:pPr rtl="0" fontAlgn="base"/>
            <a:r>
              <a:rPr lang="en-IN" sz="1200" b="0" i="0" kern="1200" dirty="0" smtClean="0">
                <a:solidFill>
                  <a:schemeClr val="tx1"/>
                </a:solidFill>
                <a:effectLst/>
                <a:latin typeface="+mn-lt"/>
                <a:ea typeface="+mn-ea"/>
                <a:cs typeface="+mn-cs"/>
              </a:rPr>
              <a:t>    for (</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i</a:t>
            </a:r>
            <a:r>
              <a:rPr lang="en-IN" sz="1200" b="0" i="0" kern="1200" dirty="0" smtClean="0">
                <a:solidFill>
                  <a:schemeClr val="tx1"/>
                </a:solidFill>
                <a:effectLst/>
                <a:latin typeface="+mn-lt"/>
                <a:ea typeface="+mn-ea"/>
                <a:cs typeface="+mn-cs"/>
              </a:rPr>
              <a:t> in </a:t>
            </a:r>
            <a:r>
              <a:rPr lang="en-IN" sz="1200" b="0" i="0" kern="1200" dirty="0" err="1" smtClean="0">
                <a:solidFill>
                  <a:schemeClr val="tx1"/>
                </a:solidFill>
                <a:effectLst/>
                <a:latin typeface="+mn-lt"/>
                <a:ea typeface="+mn-ea"/>
                <a:cs typeface="+mn-cs"/>
              </a:rPr>
              <a:t>abc</a:t>
            </a:r>
            <a:r>
              <a:rPr lang="en-IN" sz="1200" b="0" i="0" kern="1200" dirty="0" smtClean="0">
                <a:solidFill>
                  <a:schemeClr val="tx1"/>
                </a:solidFill>
                <a:effectLst/>
                <a:latin typeface="+mn-lt"/>
                <a:ea typeface="+mn-ea"/>
                <a:cs typeface="+mn-cs"/>
              </a:rPr>
              <a:t>) {</a:t>
            </a:r>
          </a:p>
          <a:p>
            <a:pPr rtl="0" fontAlgn="base"/>
            <a:r>
              <a:rPr lang="en-IN" sz="1200" b="0" i="0" kern="1200" dirty="0" smtClean="0">
                <a:solidFill>
                  <a:schemeClr val="tx1"/>
                </a:solidFill>
                <a:effectLst/>
                <a:latin typeface="+mn-lt"/>
                <a:ea typeface="+mn-ea"/>
                <a:cs typeface="+mn-cs"/>
              </a:rPr>
              <a:t>        print(</a:t>
            </a:r>
            <a:r>
              <a:rPr lang="en-IN" sz="1200" b="0" i="0" kern="1200" dirty="0" err="1" smtClean="0">
                <a:solidFill>
                  <a:schemeClr val="tx1"/>
                </a:solidFill>
                <a:effectLst/>
                <a:latin typeface="+mn-lt"/>
                <a:ea typeface="+mn-ea"/>
                <a:cs typeface="+mn-cs"/>
              </a:rPr>
              <a:t>i</a:t>
            </a:r>
            <a:r>
              <a:rPr lang="en-IN" sz="1200" b="0" i="0" kern="1200" dirty="0" smtClean="0">
                <a:solidFill>
                  <a:schemeClr val="tx1"/>
                </a:solidFill>
                <a:effectLst/>
                <a:latin typeface="+mn-lt"/>
                <a:ea typeface="+mn-ea"/>
                <a:cs typeface="+mn-cs"/>
              </a:rPr>
              <a:t>);</a:t>
            </a:r>
          </a:p>
          <a:p>
            <a:pPr rtl="0" fontAlgn="base"/>
            <a:r>
              <a:rPr lang="en-IN" sz="1200" b="0" i="0" kern="1200" dirty="0" smtClean="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16</a:t>
            </a:fld>
            <a:endParaRPr lang="en-IN"/>
          </a:p>
        </p:txBody>
      </p:sp>
    </p:spTree>
    <p:extLst>
      <p:ext uri="{BB962C8B-B14F-4D97-AF65-F5344CB8AC3E}">
        <p14:creationId xmlns:p14="http://schemas.microsoft.com/office/powerpoint/2010/main" val="218924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IN" sz="1200" b="0" i="0" kern="1200" dirty="0" err="1" smtClean="0">
                <a:solidFill>
                  <a:schemeClr val="tx1"/>
                </a:solidFill>
                <a:effectLst/>
                <a:latin typeface="+mn-lt"/>
                <a:ea typeface="+mn-ea"/>
                <a:cs typeface="+mn-cs"/>
              </a:rPr>
              <a:t>var</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abc</a:t>
            </a:r>
            <a:r>
              <a:rPr lang="en-IN" sz="1200" b="0" i="0" kern="1200" dirty="0" smtClean="0">
                <a:solidFill>
                  <a:schemeClr val="tx1"/>
                </a:solidFill>
                <a:effectLst/>
                <a:latin typeface="+mn-lt"/>
                <a:ea typeface="+mn-ea"/>
                <a:cs typeface="+mn-cs"/>
              </a:rPr>
              <a:t> = [1,2,3,4,5];</a:t>
            </a:r>
          </a:p>
          <a:p>
            <a:pPr rtl="0" fontAlgn="base"/>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abc.forEach</a:t>
            </a:r>
            <a:r>
              <a:rPr lang="en-IN" sz="1200" b="0" i="0" kern="1200" dirty="0"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var</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num</a:t>
            </a:r>
            <a:r>
              <a:rPr lang="en-IN" sz="1200" b="0" i="0" kern="1200" dirty="0" smtClean="0">
                <a:solidFill>
                  <a:schemeClr val="tx1"/>
                </a:solidFill>
                <a:effectLst/>
                <a:latin typeface="+mn-lt"/>
                <a:ea typeface="+mn-ea"/>
                <a:cs typeface="+mn-cs"/>
              </a:rPr>
              <a:t>)=&gt; print(</a:t>
            </a:r>
            <a:r>
              <a:rPr lang="en-IN" sz="1200" b="0" i="0" kern="1200" dirty="0" err="1" smtClean="0">
                <a:solidFill>
                  <a:schemeClr val="tx1"/>
                </a:solidFill>
                <a:effectLst/>
                <a:latin typeface="+mn-lt"/>
                <a:ea typeface="+mn-ea"/>
                <a:cs typeface="+mn-cs"/>
              </a:rPr>
              <a:t>num</a:t>
            </a:r>
            <a:r>
              <a:rPr lang="en-IN" sz="1200" b="0" i="0" kern="1200" dirty="0" smtClean="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17</a:t>
            </a:fld>
            <a:endParaRPr lang="en-IN"/>
          </a:p>
        </p:txBody>
      </p:sp>
    </p:spTree>
    <p:extLst>
      <p:ext uri="{BB962C8B-B14F-4D97-AF65-F5344CB8AC3E}">
        <p14:creationId xmlns:p14="http://schemas.microsoft.com/office/powerpoint/2010/main" val="412339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void main() {</a:t>
            </a:r>
            <a:r>
              <a:rPr lang="en-IN" dirty="0" smtClean="0"/>
              <a:t/>
            </a:r>
            <a:br>
              <a:rPr lang="en-IN" dirty="0" smtClean="0"/>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var1 = [</a:t>
            </a:r>
            <a:r>
              <a:rPr lang="en-IN" sz="1200" b="1" i="0" kern="1200" dirty="0" smtClean="0">
                <a:solidFill>
                  <a:schemeClr val="tx1"/>
                </a:solidFill>
                <a:effectLst/>
                <a:latin typeface="+mn-lt"/>
                <a:ea typeface="+mn-ea"/>
                <a:cs typeface="+mn-cs"/>
              </a:rPr>
              <a:t>1,2,3,4</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&lt;String&gt; var2 = ['</a:t>
            </a:r>
            <a:r>
              <a:rPr lang="en-IN" sz="1200" b="0" i="0" kern="1200" dirty="0" err="1" smtClean="0">
                <a:solidFill>
                  <a:schemeClr val="tx1"/>
                </a:solidFill>
                <a:effectLst/>
                <a:latin typeface="+mn-lt"/>
                <a:ea typeface="+mn-ea"/>
                <a:cs typeface="+mn-cs"/>
              </a:rPr>
              <a:t>a'</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'b'</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'c'</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'd</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void main() {</a:t>
            </a:r>
            <a:r>
              <a:rPr lang="en-IN" dirty="0" smtClean="0"/>
              <a:t/>
            </a:r>
            <a:br>
              <a:rPr lang="en-IN" dirty="0" smtClean="0"/>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var1 = [</a:t>
            </a:r>
            <a:r>
              <a:rPr lang="en-IN" sz="1200" b="1" i="0" kern="1200" dirty="0" smtClean="0">
                <a:solidFill>
                  <a:schemeClr val="tx1"/>
                </a:solidFill>
                <a:effectLst/>
                <a:latin typeface="+mn-lt"/>
                <a:ea typeface="+mn-ea"/>
                <a:cs typeface="+mn-cs"/>
              </a:rPr>
              <a:t>1,2,3,4</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&lt;String&gt; var2 = ['</a:t>
            </a:r>
            <a:r>
              <a:rPr lang="en-IN" sz="1200" b="0" i="0" kern="1200" dirty="0" err="1" smtClean="0">
                <a:solidFill>
                  <a:schemeClr val="tx1"/>
                </a:solidFill>
                <a:effectLst/>
                <a:latin typeface="+mn-lt"/>
                <a:ea typeface="+mn-ea"/>
                <a:cs typeface="+mn-cs"/>
              </a:rPr>
              <a:t>a'</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'b'</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'c'</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'd</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print(var1.elementAt(</a:t>
            </a:r>
            <a:r>
              <a:rPr lang="en-IN" sz="1200" b="1" i="0" kern="1200" dirty="0" smtClean="0">
                <a:solidFill>
                  <a:schemeClr val="tx1"/>
                </a:solidFill>
                <a:effectLst/>
                <a:latin typeface="+mn-lt"/>
                <a:ea typeface="+mn-ea"/>
                <a:cs typeface="+mn-cs"/>
              </a:rPr>
              <a:t>1</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difference with List and </a:t>
            </a:r>
            <a:r>
              <a:rPr lang="en-US" sz="1200" b="0" i="0" kern="1200" dirty="0" err="1" smtClean="0">
                <a:solidFill>
                  <a:schemeClr val="tx1"/>
                </a:solidFill>
                <a:effectLst/>
                <a:latin typeface="+mn-lt"/>
                <a:ea typeface="+mn-ea"/>
                <a:cs typeface="+mn-cs"/>
              </a:rPr>
              <a:t>Iterable</a:t>
            </a:r>
            <a:r>
              <a:rPr lang="en-US" sz="1200" b="0" i="0" kern="1200" dirty="0" smtClean="0">
                <a:solidFill>
                  <a:schemeClr val="tx1"/>
                </a:solidFill>
                <a:effectLst/>
                <a:latin typeface="+mn-lt"/>
                <a:ea typeface="+mn-ea"/>
                <a:cs typeface="+mn-cs"/>
              </a:rPr>
              <a:t> is that that element in the list can be accessed with their index value using [] operator while in </a:t>
            </a:r>
            <a:r>
              <a:rPr lang="en-US" sz="1200" b="0" i="0" kern="1200" dirty="0" err="1" smtClean="0">
                <a:solidFill>
                  <a:schemeClr val="tx1"/>
                </a:solidFill>
                <a:effectLst/>
                <a:latin typeface="+mn-lt"/>
                <a:ea typeface="+mn-ea"/>
                <a:cs typeface="+mn-cs"/>
              </a:rPr>
              <a:t>Iterable</a:t>
            </a:r>
            <a:r>
              <a:rPr lang="en-US" sz="1200" b="0" i="0" kern="1200" dirty="0" smtClean="0">
                <a:solidFill>
                  <a:schemeClr val="tx1"/>
                </a:solidFill>
                <a:effectLst/>
                <a:latin typeface="+mn-lt"/>
                <a:ea typeface="+mn-ea"/>
                <a:cs typeface="+mn-cs"/>
              </a:rPr>
              <a:t> value can’t be accessed using [] operator.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void main()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Iterable</a:t>
            </a:r>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&gt; var1 = [</a:t>
            </a:r>
            <a:r>
              <a:rPr lang="en-US" sz="1200" b="1" i="0" kern="1200" dirty="0" smtClean="0">
                <a:solidFill>
                  <a:schemeClr val="tx1"/>
                </a:solidFill>
                <a:effectLst/>
                <a:latin typeface="+mn-lt"/>
                <a:ea typeface="+mn-ea"/>
                <a:cs typeface="+mn-cs"/>
              </a:rPr>
              <a:t>1,2,3,4</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Iterable</a:t>
            </a:r>
            <a:r>
              <a:rPr lang="en-US" sz="1200" b="0" i="0" kern="1200" dirty="0" smtClean="0">
                <a:solidFill>
                  <a:schemeClr val="tx1"/>
                </a:solidFill>
                <a:effectLst/>
                <a:latin typeface="+mn-lt"/>
                <a:ea typeface="+mn-ea"/>
                <a:cs typeface="+mn-cs"/>
              </a:rPr>
              <a:t>&lt;String&gt; var2 = ['</a:t>
            </a:r>
            <a:r>
              <a:rPr lang="en-US" sz="1200" b="0" i="0" kern="1200" dirty="0" err="1" smtClean="0">
                <a:solidFill>
                  <a:schemeClr val="tx1"/>
                </a:solidFill>
                <a:effectLst/>
                <a:latin typeface="+mn-lt"/>
                <a:ea typeface="+mn-ea"/>
                <a:cs typeface="+mn-cs"/>
              </a:rPr>
              <a:t>a'</a:t>
            </a:r>
            <a:r>
              <a:rPr lang="en-US" sz="1200" b="1" i="0" kern="1200" dirty="0" err="1"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a:t>
            </a:r>
            <a:r>
              <a:rPr lang="en-US" sz="1200" b="1" i="0" kern="1200" dirty="0" err="1"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'c'</a:t>
            </a:r>
            <a:r>
              <a:rPr lang="en-US" sz="1200" b="1" i="0" kern="1200" dirty="0" err="1"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print(var1[</a:t>
            </a:r>
            <a:r>
              <a:rPr lang="en-US" sz="1200" b="1"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Correct program:</a:t>
            </a:r>
          </a:p>
          <a:p>
            <a:endParaRPr lang="en-IN" sz="1200" b="1"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void main() {</a:t>
            </a:r>
            <a:r>
              <a:rPr lang="en-IN" dirty="0" smtClean="0"/>
              <a:t/>
            </a:r>
            <a:br>
              <a:rPr lang="en-IN" dirty="0" smtClean="0"/>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var1 = [</a:t>
            </a:r>
            <a:r>
              <a:rPr lang="en-IN" sz="1200" b="1" i="0" kern="1200" dirty="0" smtClean="0">
                <a:solidFill>
                  <a:schemeClr val="tx1"/>
                </a:solidFill>
                <a:effectLst/>
                <a:latin typeface="+mn-lt"/>
                <a:ea typeface="+mn-ea"/>
                <a:cs typeface="+mn-cs"/>
              </a:rPr>
              <a:t>1,2,3,4</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&lt;String&gt; var2 = ['</a:t>
            </a:r>
            <a:r>
              <a:rPr lang="en-IN" sz="1200" b="0" i="0" kern="1200" dirty="0" err="1" smtClean="0">
                <a:solidFill>
                  <a:schemeClr val="tx1"/>
                </a:solidFill>
                <a:effectLst/>
                <a:latin typeface="+mn-lt"/>
                <a:ea typeface="+mn-ea"/>
                <a:cs typeface="+mn-cs"/>
              </a:rPr>
              <a:t>a'</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'b'</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'c'</a:t>
            </a:r>
            <a:r>
              <a:rPr lang="en-IN" sz="1200" b="1" i="0" kern="1200" dirty="0" err="1"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'd</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print(var1.elementAt(</a:t>
            </a:r>
            <a:r>
              <a:rPr lang="en-IN" sz="1200" b="1" i="0" kern="1200" dirty="0" smtClean="0">
                <a:solidFill>
                  <a:schemeClr val="tx1"/>
                </a:solidFill>
                <a:effectLst/>
                <a:latin typeface="+mn-lt"/>
                <a:ea typeface="+mn-ea"/>
                <a:cs typeface="+mn-cs"/>
              </a:rPr>
              <a:t>1</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Using for loop to print element of </a:t>
            </a:r>
            <a:r>
              <a:rPr lang="en-IN" sz="1200" b="1" i="0" kern="1200" dirty="0" err="1" smtClean="0">
                <a:solidFill>
                  <a:schemeClr val="tx1"/>
                </a:solidFill>
                <a:effectLst/>
                <a:latin typeface="+mn-lt"/>
                <a:ea typeface="+mn-ea"/>
                <a:cs typeface="+mn-cs"/>
              </a:rPr>
              <a:t>iterable</a:t>
            </a:r>
            <a:r>
              <a:rPr lang="en-IN" sz="1200" b="1" i="0" kern="1200" dirty="0" smtClean="0">
                <a:solidFill>
                  <a:schemeClr val="tx1"/>
                </a:solidFill>
                <a:effectLst/>
                <a:latin typeface="+mn-lt"/>
                <a:ea typeface="+mn-ea"/>
                <a:cs typeface="+mn-cs"/>
              </a:rPr>
              <a:t>:</a:t>
            </a:r>
          </a:p>
          <a:p>
            <a:endParaRPr lang="en-IN" sz="1200" b="1"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void main() {</a:t>
            </a:r>
            <a:br>
              <a:rPr lang="en-IN" sz="1200" b="0"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var1 = [</a:t>
            </a:r>
            <a:r>
              <a:rPr lang="en-IN" sz="1200" b="1" i="0" kern="1200" dirty="0" smtClean="0">
                <a:solidFill>
                  <a:schemeClr val="tx1"/>
                </a:solidFill>
                <a:effectLst/>
                <a:latin typeface="+mn-lt"/>
                <a:ea typeface="+mn-ea"/>
                <a:cs typeface="+mn-cs"/>
              </a:rPr>
              <a:t>1, 2, 3, 4</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for (</a:t>
            </a:r>
            <a:r>
              <a:rPr lang="en-IN" sz="1200" b="0" i="0" kern="1200" dirty="0" err="1" smtClean="0">
                <a:solidFill>
                  <a:schemeClr val="tx1"/>
                </a:solidFill>
                <a:effectLst/>
                <a:latin typeface="+mn-lt"/>
                <a:ea typeface="+mn-ea"/>
                <a:cs typeface="+mn-cs"/>
              </a:rPr>
              <a:t>var</a:t>
            </a:r>
            <a:r>
              <a:rPr lang="en-IN" sz="1200" b="0" i="0" kern="1200" dirty="0" smtClean="0">
                <a:solidFill>
                  <a:schemeClr val="tx1"/>
                </a:solidFill>
                <a:effectLst/>
                <a:latin typeface="+mn-lt"/>
                <a:ea typeface="+mn-ea"/>
                <a:cs typeface="+mn-cs"/>
              </a:rPr>
              <a:t> element in var1)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print(element)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p>
          <a:p>
            <a:endParaRPr lang="en-IN"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Performing few operations: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void main() {</a:t>
            </a:r>
            <a:br>
              <a:rPr lang="en-IN" sz="1200" b="0"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Iterable</a:t>
            </a:r>
            <a:r>
              <a:rPr lang="en-IN" sz="1200" b="0" i="0" kern="1200" dirty="0" smtClean="0">
                <a:solidFill>
                  <a:schemeClr val="tx1"/>
                </a:solidFill>
                <a:effectLst/>
                <a:latin typeface="+mn-lt"/>
                <a:ea typeface="+mn-ea"/>
                <a:cs typeface="+mn-cs"/>
              </a:rPr>
              <a: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var1 = [</a:t>
            </a:r>
            <a:r>
              <a:rPr lang="en-IN" sz="1200" b="1" i="0" kern="1200" dirty="0" smtClean="0">
                <a:solidFill>
                  <a:schemeClr val="tx1"/>
                </a:solidFill>
                <a:effectLst/>
                <a:latin typeface="+mn-lt"/>
                <a:ea typeface="+mn-ea"/>
                <a:cs typeface="+mn-cs"/>
              </a:rPr>
              <a:t>1, 2, 3, 4</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print(var1.first)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print(var1.last)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print(var1.length)</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print(var1.contains(</a:t>
            </a:r>
            <a:r>
              <a:rPr lang="en-IN" sz="1200" b="1" i="0" kern="1200" dirty="0" smtClean="0">
                <a:solidFill>
                  <a:schemeClr val="tx1"/>
                </a:solidFill>
                <a:effectLst/>
                <a:latin typeface="+mn-lt"/>
                <a:ea typeface="+mn-ea"/>
                <a:cs typeface="+mn-cs"/>
              </a:rPr>
              <a:t>1</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print(var1.skip(</a:t>
            </a:r>
            <a:r>
              <a:rPr lang="en-IN" sz="1200" b="1" i="0" kern="1200" dirty="0" smtClean="0">
                <a:solidFill>
                  <a:schemeClr val="tx1"/>
                </a:solidFill>
                <a:effectLst/>
                <a:latin typeface="+mn-lt"/>
                <a:ea typeface="+mn-ea"/>
                <a:cs typeface="+mn-cs"/>
              </a:rPr>
              <a:t>1</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print(var1.single)</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1" i="0" kern="1200" dirty="0" smtClean="0">
                <a:solidFill>
                  <a:schemeClr val="tx1"/>
                </a:solidFill>
                <a:effectLst/>
                <a:latin typeface="+mn-lt"/>
                <a:ea typeface="+mn-ea"/>
                <a:cs typeface="+mn-cs"/>
              </a:rPr>
              <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Last line in above statement:  prints </a:t>
            </a:r>
            <a:r>
              <a:rPr lang="en-US" sz="1200" b="1" i="0" kern="1200" dirty="0" smtClean="0">
                <a:solidFill>
                  <a:schemeClr val="tx1"/>
                </a:solidFill>
                <a:effectLst/>
                <a:latin typeface="+mn-lt"/>
                <a:ea typeface="+mn-ea"/>
                <a:cs typeface="+mn-cs"/>
              </a:rPr>
              <a:t>“Throw this error if it has more than one element or empty </a:t>
            </a:r>
            <a:r>
              <a:rPr lang="en-US" b="1" dirty="0" smtClean="0"/>
              <a:t>Uncaught Error: Bad state: Too many elements</a:t>
            </a:r>
            <a:r>
              <a:rPr lang="en-US" sz="1200" b="1"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	</a:t>
            </a:r>
            <a:endParaRPr lang="en-IN"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18</a:t>
            </a:fld>
            <a:endParaRPr lang="en-IN"/>
          </a:p>
        </p:txBody>
      </p:sp>
    </p:spTree>
    <p:extLst>
      <p:ext uri="{BB962C8B-B14F-4D97-AF65-F5344CB8AC3E}">
        <p14:creationId xmlns:p14="http://schemas.microsoft.com/office/powerpoint/2010/main" val="24402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two types of List:</a:t>
            </a:r>
          </a:p>
          <a:p>
            <a:r>
              <a:rPr lang="en-US" sz="1200" b="0" i="0" kern="1200" dirty="0" smtClean="0">
                <a:solidFill>
                  <a:schemeClr val="tx1"/>
                </a:solidFill>
                <a:effectLst/>
                <a:latin typeface="+mn-lt"/>
                <a:ea typeface="+mn-ea"/>
                <a:cs typeface="+mn-cs"/>
              </a:rPr>
              <a:t>Fixed-Length List</a:t>
            </a:r>
          </a:p>
          <a:p>
            <a:r>
              <a:rPr lang="en-US" sz="1200" b="0" i="0" kern="1200" dirty="0" err="1" smtClean="0">
                <a:solidFill>
                  <a:schemeClr val="tx1"/>
                </a:solidFill>
                <a:effectLst/>
                <a:latin typeface="+mn-lt"/>
                <a:ea typeface="+mn-ea"/>
                <a:cs typeface="+mn-cs"/>
              </a:rPr>
              <a:t>Growable</a:t>
            </a:r>
            <a:r>
              <a:rPr lang="en-US" sz="1200" b="0" i="0" kern="1200" dirty="0" smtClean="0">
                <a:solidFill>
                  <a:schemeClr val="tx1"/>
                </a:solidFill>
                <a:effectLst/>
                <a:latin typeface="+mn-lt"/>
                <a:ea typeface="+mn-ea"/>
                <a:cs typeface="+mn-cs"/>
              </a:rPr>
              <a:t> List</a:t>
            </a:r>
          </a:p>
          <a:p>
            <a:endParaRPr lang="en-US" dirty="0" smtClean="0"/>
          </a:p>
          <a:p>
            <a:r>
              <a:rPr lang="en-US" sz="1200" b="1" i="0" kern="1200" dirty="0" smtClean="0">
                <a:solidFill>
                  <a:schemeClr val="tx1"/>
                </a:solidFill>
                <a:effectLst/>
                <a:latin typeface="+mn-lt"/>
                <a:ea typeface="+mn-ea"/>
                <a:cs typeface="+mn-cs"/>
              </a:rPr>
              <a:t>Fixed-Length List is a list that can’t be changed once initialized whereas the </a:t>
            </a:r>
            <a:r>
              <a:rPr lang="en-US" sz="1200" b="1" i="0" kern="1200" dirty="0" err="1" smtClean="0">
                <a:solidFill>
                  <a:schemeClr val="tx1"/>
                </a:solidFill>
                <a:effectLst/>
                <a:latin typeface="+mn-lt"/>
                <a:ea typeface="+mn-ea"/>
                <a:cs typeface="+mn-cs"/>
              </a:rPr>
              <a:t>Growable</a:t>
            </a:r>
            <a:r>
              <a:rPr lang="en-US" sz="1200" b="1" i="0" kern="1200" dirty="0" smtClean="0">
                <a:solidFill>
                  <a:schemeClr val="tx1"/>
                </a:solidFill>
                <a:effectLst/>
                <a:latin typeface="+mn-lt"/>
                <a:ea typeface="+mn-ea"/>
                <a:cs typeface="+mn-cs"/>
              </a:rPr>
              <a:t> list is dynamic in nature.</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Fixed-length List</a:t>
            </a:r>
          </a:p>
          <a:p>
            <a:r>
              <a:rPr lang="en-US" sz="1200" b="0" i="0" kern="1200" dirty="0" smtClean="0">
                <a:solidFill>
                  <a:schemeClr val="tx1"/>
                </a:solidFill>
                <a:effectLst/>
                <a:latin typeface="+mn-lt"/>
                <a:ea typeface="+mn-ea"/>
                <a:cs typeface="+mn-cs"/>
              </a:rPr>
              <a:t>Creating a Fixed-length List</a:t>
            </a:r>
          </a:p>
          <a:p>
            <a:r>
              <a:rPr lang="en-US" sz="1200" b="0" i="0" kern="1200" dirty="0" smtClean="0">
                <a:solidFill>
                  <a:schemeClr val="tx1"/>
                </a:solidFill>
                <a:effectLst/>
                <a:latin typeface="+mn-lt"/>
                <a:ea typeface="+mn-ea"/>
                <a:cs typeface="+mn-cs"/>
              </a:rPr>
              <a:t>void main()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List&lt;String&gt; list = List(</a:t>
            </a:r>
            <a:r>
              <a:rPr lang="en-US" sz="1200" b="1" i="0" kern="12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Here the list is empty, so let's assign the value for each index: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void main()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List&lt;String&gt; list = List(</a:t>
            </a:r>
            <a:r>
              <a:rPr lang="en-US" sz="1200" b="1" i="0" kern="12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list[</a:t>
            </a:r>
            <a:r>
              <a:rPr lang="en-US" sz="1200" b="1" i="0" kern="1200" dirty="0" smtClean="0">
                <a:solidFill>
                  <a:schemeClr val="tx1"/>
                </a:solidFill>
                <a:effectLst/>
                <a:latin typeface="+mn-lt"/>
                <a:ea typeface="+mn-ea"/>
                <a:cs typeface="+mn-cs"/>
              </a:rPr>
              <a:t>0</a:t>
            </a:r>
            <a:r>
              <a:rPr lang="en-US" sz="1200" b="0" i="0" kern="1200" dirty="0" smtClean="0">
                <a:solidFill>
                  <a:schemeClr val="tx1"/>
                </a:solidFill>
                <a:effectLst/>
                <a:latin typeface="+mn-lt"/>
                <a:ea typeface="+mn-ea"/>
                <a:cs typeface="+mn-cs"/>
              </a:rPr>
              <a:t>] = 'a'</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list[</a:t>
            </a:r>
            <a:r>
              <a:rPr lang="en-US" sz="1200" b="1"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'b'</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list[</a:t>
            </a:r>
            <a:r>
              <a:rPr lang="en-US" sz="1200" b="1" i="0" kern="12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'c'</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list[</a:t>
            </a:r>
            <a:r>
              <a:rPr lang="en-US" sz="1200" b="1" i="0" kern="12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'd'</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list[</a:t>
            </a:r>
            <a:r>
              <a:rPr lang="en-US" sz="1200" b="1" i="0" kern="12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'e'</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p>
          <a:p>
            <a:endParaRPr lang="en-IN" sz="1200" b="1"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Printing the values:</a:t>
            </a:r>
          </a:p>
          <a:p>
            <a:r>
              <a:rPr lang="en-IN" sz="1200" b="0" i="0" kern="1200" dirty="0" smtClean="0">
                <a:solidFill>
                  <a:schemeClr val="tx1"/>
                </a:solidFill>
                <a:effectLst/>
                <a:latin typeface="+mn-lt"/>
                <a:ea typeface="+mn-ea"/>
                <a:cs typeface="+mn-cs"/>
              </a:rPr>
              <a:t>print(list[</a:t>
            </a:r>
            <a:r>
              <a:rPr lang="en-IN" sz="1200" b="1" i="0" kern="1200" dirty="0" smtClean="0">
                <a:solidFill>
                  <a:schemeClr val="tx1"/>
                </a:solidFill>
                <a:effectLst/>
                <a:latin typeface="+mn-lt"/>
                <a:ea typeface="+mn-ea"/>
                <a:cs typeface="+mn-cs"/>
              </a:rPr>
              <a:t>1</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IN" sz="1200" b="1" i="0" kern="1200" dirty="0" err="1" smtClean="0">
                <a:solidFill>
                  <a:schemeClr val="tx1"/>
                </a:solidFill>
                <a:effectLst/>
                <a:latin typeface="+mn-lt"/>
                <a:ea typeface="+mn-ea"/>
                <a:cs typeface="+mn-cs"/>
              </a:rPr>
              <a:t>Growable</a:t>
            </a:r>
            <a:r>
              <a:rPr lang="en-IN" sz="1200" b="1" i="0" kern="1200" dirty="0" smtClean="0">
                <a:solidFill>
                  <a:schemeClr val="tx1"/>
                </a:solidFill>
                <a:effectLst/>
                <a:latin typeface="+mn-lt"/>
                <a:ea typeface="+mn-ea"/>
                <a:cs typeface="+mn-cs"/>
              </a:rPr>
              <a:t> List</a:t>
            </a:r>
          </a:p>
          <a:p>
            <a:endParaRPr lang="en-IN" sz="1200" b="1" i="0" kern="1200" dirty="0" smtClean="0">
              <a:solidFill>
                <a:schemeClr val="tx1"/>
              </a:solidFill>
              <a:effectLst/>
              <a:latin typeface="+mn-lt"/>
              <a:ea typeface="+mn-ea"/>
              <a:cs typeface="+mn-cs"/>
            </a:endParaRPr>
          </a:p>
          <a:p>
            <a:r>
              <a:rPr lang="en-IN" sz="1200" b="1" i="0" kern="1200" dirty="0" err="1" smtClean="0">
                <a:solidFill>
                  <a:schemeClr val="tx1"/>
                </a:solidFill>
                <a:effectLst/>
                <a:latin typeface="+mn-lt"/>
                <a:ea typeface="+mn-ea"/>
                <a:cs typeface="+mn-cs"/>
              </a:rPr>
              <a:t>Growable</a:t>
            </a:r>
            <a:r>
              <a:rPr lang="en-IN" sz="1200" b="1" i="0" kern="1200" dirty="0" smtClean="0">
                <a:solidFill>
                  <a:schemeClr val="tx1"/>
                </a:solidFill>
                <a:effectLst/>
                <a:latin typeface="+mn-lt"/>
                <a:ea typeface="+mn-ea"/>
                <a:cs typeface="+mn-cs"/>
              </a:rPr>
              <a:t> List example:</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void main()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List&lt;String&gt; list = List()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}Inserting elements in List:</a:t>
            </a:r>
          </a:p>
          <a:p>
            <a:r>
              <a:rPr lang="en-IN" sz="1200" b="0" i="0" kern="1200" dirty="0" smtClean="0">
                <a:solidFill>
                  <a:schemeClr val="tx1"/>
                </a:solidFill>
                <a:effectLst/>
                <a:latin typeface="+mn-lt"/>
                <a:ea typeface="+mn-ea"/>
                <a:cs typeface="+mn-cs"/>
              </a:rPr>
              <a:t>void main()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List&lt;String&gt; list = List()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list.add</a:t>
            </a:r>
            <a:r>
              <a:rPr lang="en-IN" sz="1200" b="0" i="0" kern="1200" dirty="0" smtClean="0">
                <a:solidFill>
                  <a:schemeClr val="tx1"/>
                </a:solidFill>
                <a:effectLst/>
                <a:latin typeface="+mn-lt"/>
                <a:ea typeface="+mn-ea"/>
                <a:cs typeface="+mn-cs"/>
              </a:rPr>
              <a:t>('a')</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list.add</a:t>
            </a:r>
            <a:r>
              <a:rPr lang="en-IN" sz="1200" b="0" i="0" kern="1200" dirty="0" smtClean="0">
                <a:solidFill>
                  <a:schemeClr val="tx1"/>
                </a:solidFill>
                <a:effectLst/>
                <a:latin typeface="+mn-lt"/>
                <a:ea typeface="+mn-ea"/>
                <a:cs typeface="+mn-cs"/>
              </a:rPr>
              <a:t>('b')</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list.add</a:t>
            </a:r>
            <a:r>
              <a:rPr lang="en-IN" sz="1200" b="0" i="0" kern="1200" dirty="0" smtClean="0">
                <a:solidFill>
                  <a:schemeClr val="tx1"/>
                </a:solidFill>
                <a:effectLst/>
                <a:latin typeface="+mn-lt"/>
                <a:ea typeface="+mn-ea"/>
                <a:cs typeface="+mn-cs"/>
              </a:rPr>
              <a:t>('c')</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IN" sz="1200" b="1" i="0" kern="1200" dirty="0" smtClean="0">
                <a:solidFill>
                  <a:schemeClr val="tx1"/>
                </a:solidFill>
                <a:effectLst/>
                <a:latin typeface="+mn-lt"/>
                <a:ea typeface="+mn-ea"/>
                <a:cs typeface="+mn-cs"/>
              </a:rPr>
              <a:t>Updating element:</a:t>
            </a:r>
          </a:p>
          <a:p>
            <a:endParaRPr lang="en-IN" sz="1200" b="1"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void main() {</a:t>
            </a:r>
            <a:br>
              <a:rPr lang="en-IN" sz="1200" b="0"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List&lt;String&gt; list = List()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list.add</a:t>
            </a:r>
            <a:r>
              <a:rPr lang="en-IN" sz="1200" b="0" i="0" kern="1200" dirty="0" smtClean="0">
                <a:solidFill>
                  <a:schemeClr val="tx1"/>
                </a:solidFill>
                <a:effectLst/>
                <a:latin typeface="+mn-lt"/>
                <a:ea typeface="+mn-ea"/>
                <a:cs typeface="+mn-cs"/>
              </a:rPr>
              <a:t>('a')</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list.add</a:t>
            </a:r>
            <a:r>
              <a:rPr lang="en-IN" sz="1200" b="0" i="0" kern="1200" dirty="0" smtClean="0">
                <a:solidFill>
                  <a:schemeClr val="tx1"/>
                </a:solidFill>
                <a:effectLst/>
                <a:latin typeface="+mn-lt"/>
                <a:ea typeface="+mn-ea"/>
                <a:cs typeface="+mn-cs"/>
              </a:rPr>
              <a:t>('b')</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list.add</a:t>
            </a:r>
            <a:r>
              <a:rPr lang="en-IN" sz="1200" b="0" i="0" kern="1200" dirty="0" smtClean="0">
                <a:solidFill>
                  <a:schemeClr val="tx1"/>
                </a:solidFill>
                <a:effectLst/>
                <a:latin typeface="+mn-lt"/>
                <a:ea typeface="+mn-ea"/>
                <a:cs typeface="+mn-cs"/>
              </a:rPr>
              <a:t>('c')</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list[</a:t>
            </a:r>
            <a:r>
              <a:rPr lang="en-IN" sz="1200" b="1" i="0" kern="1200" dirty="0" smtClean="0">
                <a:solidFill>
                  <a:schemeClr val="tx1"/>
                </a:solidFill>
                <a:effectLst/>
                <a:latin typeface="+mn-lt"/>
                <a:ea typeface="+mn-ea"/>
                <a:cs typeface="+mn-cs"/>
              </a:rPr>
              <a:t>1</a:t>
            </a:r>
            <a:r>
              <a:rPr lang="en-IN" sz="1200" b="0" i="0" kern="1200" dirty="0" smtClean="0">
                <a:solidFill>
                  <a:schemeClr val="tx1"/>
                </a:solidFill>
                <a:effectLst/>
                <a:latin typeface="+mn-lt"/>
                <a:ea typeface="+mn-ea"/>
                <a:cs typeface="+mn-cs"/>
              </a:rPr>
              <a:t>]= 'm'</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endParaRPr lang="en-IN" b="1" dirty="0"/>
          </a:p>
        </p:txBody>
      </p:sp>
      <p:sp>
        <p:nvSpPr>
          <p:cNvPr id="4" name="Slide Number Placeholder 3"/>
          <p:cNvSpPr>
            <a:spLocks noGrp="1"/>
          </p:cNvSpPr>
          <p:nvPr>
            <p:ph type="sldNum" sz="quarter" idx="10"/>
          </p:nvPr>
        </p:nvSpPr>
        <p:spPr/>
        <p:txBody>
          <a:bodyPr/>
          <a:lstStyle/>
          <a:p>
            <a:fld id="{081CB4ED-7006-4E8D-B878-DFAD35A9C5A6}" type="slidenum">
              <a:rPr lang="en-IN" smtClean="0"/>
              <a:t>19</a:t>
            </a:fld>
            <a:endParaRPr lang="en-IN"/>
          </a:p>
        </p:txBody>
      </p:sp>
    </p:spTree>
    <p:extLst>
      <p:ext uri="{BB962C8B-B14F-4D97-AF65-F5344CB8AC3E}">
        <p14:creationId xmlns:p14="http://schemas.microsoft.com/office/powerpoint/2010/main" val="11814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Creating a Set using a constructor: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Set&lt;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set = Set()</a:t>
            </a:r>
            <a:r>
              <a:rPr lang="en-IN" sz="1200" b="1"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Creating a Set using 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void main() {</a:t>
            </a:r>
            <a:r>
              <a:rPr lang="en-IN" dirty="0" smtClean="0"/>
              <a:t/>
            </a:r>
            <a:br>
              <a:rPr lang="en-IN" dirty="0" smtClean="0"/>
            </a:br>
            <a:r>
              <a:rPr lang="en-IN" sz="1200" b="0" i="0" kern="1200" dirty="0" smtClean="0">
                <a:solidFill>
                  <a:schemeClr val="tx1"/>
                </a:solidFill>
                <a:effectLst/>
                <a:latin typeface="+mn-lt"/>
                <a:ea typeface="+mn-ea"/>
                <a:cs typeface="+mn-cs"/>
              </a:rPr>
              <a:t>List&lt;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list = [</a:t>
            </a:r>
            <a:r>
              <a:rPr lang="en-IN" sz="1200" b="1" i="0" kern="1200" dirty="0" smtClean="0">
                <a:solidFill>
                  <a:schemeClr val="tx1"/>
                </a:solidFill>
                <a:effectLst/>
                <a:latin typeface="+mn-lt"/>
                <a:ea typeface="+mn-ea"/>
                <a:cs typeface="+mn-cs"/>
              </a:rPr>
              <a:t>1, 2, 3, 4</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Set&lt;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set = </a:t>
            </a:r>
            <a:r>
              <a:rPr lang="en-IN" sz="1200" b="0" i="0" kern="1200" dirty="0" err="1" smtClean="0">
                <a:solidFill>
                  <a:schemeClr val="tx1"/>
                </a:solidFill>
                <a:effectLst/>
                <a:latin typeface="+mn-lt"/>
                <a:ea typeface="+mn-ea"/>
                <a:cs typeface="+mn-cs"/>
              </a:rPr>
              <a:t>Set.from</a:t>
            </a:r>
            <a:r>
              <a:rPr lang="en-IN" sz="1200" b="0" i="0" kern="1200" dirty="0" smtClean="0">
                <a:solidFill>
                  <a:schemeClr val="tx1"/>
                </a:solidFill>
                <a:effectLst/>
                <a:latin typeface="+mn-lt"/>
                <a:ea typeface="+mn-ea"/>
                <a:cs typeface="+mn-cs"/>
              </a:rPr>
              <a:t>(list)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i="0" kern="1200" dirty="0" smtClean="0">
                <a:solidFill>
                  <a:schemeClr val="tx1"/>
                </a:solidFill>
                <a:effectLst/>
                <a:latin typeface="+mn-lt"/>
                <a:ea typeface="+mn-ea"/>
                <a:cs typeface="+mn-cs"/>
              </a:rPr>
              <a:t>Inserting elements in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void main() {</a:t>
            </a:r>
            <a:r>
              <a:rPr lang="en-IN" dirty="0" smtClean="0"/>
              <a:t/>
            </a:r>
            <a:br>
              <a:rPr lang="en-IN" dirty="0" smtClean="0"/>
            </a:br>
            <a:r>
              <a:rPr lang="en-IN" sz="1200" b="0" i="0" kern="1200" dirty="0" smtClean="0">
                <a:solidFill>
                  <a:schemeClr val="tx1"/>
                </a:solidFill>
                <a:effectLst/>
                <a:latin typeface="+mn-lt"/>
                <a:ea typeface="+mn-ea"/>
                <a:cs typeface="+mn-cs"/>
              </a:rPr>
              <a:t>List&lt;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list = [</a:t>
            </a:r>
            <a:r>
              <a:rPr lang="en-IN" sz="1200" b="1" i="0" kern="1200" dirty="0" smtClean="0">
                <a:solidFill>
                  <a:schemeClr val="tx1"/>
                </a:solidFill>
                <a:effectLst/>
                <a:latin typeface="+mn-lt"/>
                <a:ea typeface="+mn-ea"/>
                <a:cs typeface="+mn-cs"/>
              </a:rPr>
              <a:t>1, 2, 3, 4</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Set&lt;</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set = </a:t>
            </a:r>
            <a:r>
              <a:rPr lang="en-IN" sz="1200" b="0" i="0" kern="1200" dirty="0" err="1" smtClean="0">
                <a:solidFill>
                  <a:schemeClr val="tx1"/>
                </a:solidFill>
                <a:effectLst/>
                <a:latin typeface="+mn-lt"/>
                <a:ea typeface="+mn-ea"/>
                <a:cs typeface="+mn-cs"/>
              </a:rPr>
              <a:t>Set.from</a:t>
            </a:r>
            <a:r>
              <a:rPr lang="en-IN" sz="1200" b="0" i="0" kern="1200" dirty="0" smtClean="0">
                <a:solidFill>
                  <a:schemeClr val="tx1"/>
                </a:solidFill>
                <a:effectLst/>
                <a:latin typeface="+mn-lt"/>
                <a:ea typeface="+mn-ea"/>
                <a:cs typeface="+mn-cs"/>
              </a:rPr>
              <a:t>(list)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set.add</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5</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err="1" smtClean="0">
                <a:solidFill>
                  <a:schemeClr val="tx1"/>
                </a:solidFill>
                <a:effectLst/>
                <a:latin typeface="+mn-lt"/>
                <a:ea typeface="+mn-ea"/>
                <a:cs typeface="+mn-cs"/>
              </a:rPr>
              <a:t>set.add</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6</a:t>
            </a:r>
            <a:r>
              <a:rPr lang="en-IN" sz="1200" b="0" i="0" kern="1200" dirty="0" smtClean="0">
                <a:solidFill>
                  <a:schemeClr val="tx1"/>
                </a:solidFill>
                <a:effectLst/>
                <a:latin typeface="+mn-lt"/>
                <a:ea typeface="+mn-ea"/>
                <a:cs typeface="+mn-cs"/>
              </a:rPr>
              <a:t>)</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20</a:t>
            </a:fld>
            <a:endParaRPr lang="en-IN"/>
          </a:p>
        </p:txBody>
      </p:sp>
    </p:spTree>
    <p:extLst>
      <p:ext uri="{BB962C8B-B14F-4D97-AF65-F5344CB8AC3E}">
        <p14:creationId xmlns:p14="http://schemas.microsoft.com/office/powerpoint/2010/main" val="325140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void main() {</a:t>
            </a:r>
            <a:r>
              <a:rPr lang="en-IN" dirty="0" smtClean="0"/>
              <a:t/>
            </a:r>
            <a:br>
              <a:rPr lang="en-IN" dirty="0" smtClean="0"/>
            </a:br>
            <a:r>
              <a:rPr lang="en-IN" sz="1200" b="0" i="0" kern="1200" dirty="0" smtClean="0">
                <a:solidFill>
                  <a:schemeClr val="tx1"/>
                </a:solidFill>
                <a:effectLst/>
                <a:latin typeface="+mn-lt"/>
                <a:ea typeface="+mn-ea"/>
                <a:cs typeface="+mn-cs"/>
              </a:rPr>
              <a:t>Map&lt;String</a:t>
            </a:r>
            <a:r>
              <a:rPr lang="en-IN" sz="1200" b="1"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map = Map()</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map['number'] = </a:t>
            </a:r>
            <a:r>
              <a:rPr lang="en-IN" sz="1200" b="1" i="0" kern="1200" dirty="0" smtClean="0">
                <a:solidFill>
                  <a:schemeClr val="tx1"/>
                </a:solidFill>
                <a:effectLst/>
                <a:latin typeface="+mn-lt"/>
                <a:ea typeface="+mn-ea"/>
                <a:cs typeface="+mn-cs"/>
              </a:rPr>
              <a:t>1;</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print(map)</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Printing all keys and values of the map:</a:t>
            </a:r>
          </a:p>
          <a:p>
            <a:endParaRPr lang="en-US" sz="1200" b="1"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void main() {</a:t>
            </a:r>
            <a:r>
              <a:rPr lang="en-IN" dirty="0" smtClean="0"/>
              <a:t/>
            </a:r>
            <a:br>
              <a:rPr lang="en-IN" dirty="0" smtClean="0"/>
            </a:br>
            <a:r>
              <a:rPr lang="en-IN" sz="1200" b="0" i="0" kern="1200" dirty="0" smtClean="0">
                <a:solidFill>
                  <a:schemeClr val="tx1"/>
                </a:solidFill>
                <a:effectLst/>
                <a:latin typeface="+mn-lt"/>
                <a:ea typeface="+mn-ea"/>
                <a:cs typeface="+mn-cs"/>
              </a:rPr>
              <a:t>Map&lt;String</a:t>
            </a:r>
            <a:r>
              <a:rPr lang="en-IN" sz="1200" b="1"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&gt; map = Map()</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map['number1'] = </a:t>
            </a:r>
            <a:r>
              <a:rPr lang="en-IN" sz="1200" b="1" i="0" kern="1200" dirty="0" smtClean="0">
                <a:solidFill>
                  <a:schemeClr val="tx1"/>
                </a:solidFill>
                <a:effectLst/>
                <a:latin typeface="+mn-lt"/>
                <a:ea typeface="+mn-ea"/>
                <a:cs typeface="+mn-cs"/>
              </a:rPr>
              <a:t>1;</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map['number2'] = </a:t>
            </a:r>
            <a:r>
              <a:rPr lang="en-IN" sz="1200" b="1" i="0" kern="1200" dirty="0" smtClean="0">
                <a:solidFill>
                  <a:schemeClr val="tx1"/>
                </a:solidFill>
                <a:effectLst/>
                <a:latin typeface="+mn-lt"/>
                <a:ea typeface="+mn-ea"/>
                <a:cs typeface="+mn-cs"/>
              </a:rPr>
              <a:t>2;</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map['number3'] = </a:t>
            </a:r>
            <a:r>
              <a:rPr lang="en-IN" sz="1200" b="1" i="0" kern="1200" dirty="0" smtClean="0">
                <a:solidFill>
                  <a:schemeClr val="tx1"/>
                </a:solidFill>
                <a:effectLst/>
                <a:latin typeface="+mn-lt"/>
                <a:ea typeface="+mn-ea"/>
                <a:cs typeface="+mn-cs"/>
              </a:rPr>
              <a:t>3;</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for (String keys in </a:t>
            </a:r>
            <a:r>
              <a:rPr lang="en-IN" sz="1200" b="0" i="0" kern="1200" dirty="0" err="1" smtClean="0">
                <a:solidFill>
                  <a:schemeClr val="tx1"/>
                </a:solidFill>
                <a:effectLst/>
                <a:latin typeface="+mn-lt"/>
                <a:ea typeface="+mn-ea"/>
                <a:cs typeface="+mn-cs"/>
              </a:rPr>
              <a:t>map.keys</a:t>
            </a:r>
            <a:r>
              <a:rPr lang="en-IN" sz="1200" b="0" i="0" kern="1200" dirty="0" smtClean="0">
                <a:solidFill>
                  <a:schemeClr val="tx1"/>
                </a:solidFill>
                <a:effectLst/>
                <a:latin typeface="+mn-lt"/>
                <a:ea typeface="+mn-ea"/>
                <a:cs typeface="+mn-cs"/>
              </a:rPr>
              <a:t>) {</a:t>
            </a:r>
            <a:r>
              <a:rPr lang="en-IN" dirty="0" smtClean="0"/>
              <a:t/>
            </a:r>
            <a:br>
              <a:rPr lang="en-IN" dirty="0" smtClean="0"/>
            </a:br>
            <a:r>
              <a:rPr lang="en-IN" sz="1200" b="0" i="0" kern="1200" dirty="0" smtClean="0">
                <a:solidFill>
                  <a:schemeClr val="tx1"/>
                </a:solidFill>
                <a:effectLst/>
                <a:latin typeface="+mn-lt"/>
                <a:ea typeface="+mn-ea"/>
                <a:cs typeface="+mn-cs"/>
              </a:rPr>
              <a:t>print(keys)</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r>
              <a:rPr lang="en-IN" dirty="0" smtClean="0"/>
              <a:t/>
            </a:r>
            <a:br>
              <a:rPr lang="en-IN" dirty="0" smtClean="0"/>
            </a:br>
            <a:r>
              <a:rPr lang="en-IN" sz="1200" b="0" i="0" kern="1200" dirty="0" smtClean="0">
                <a:solidFill>
                  <a:schemeClr val="tx1"/>
                </a:solidFill>
                <a:effectLst/>
                <a:latin typeface="+mn-lt"/>
                <a:ea typeface="+mn-ea"/>
                <a:cs typeface="+mn-cs"/>
              </a:rPr>
              <a:t>for (</a:t>
            </a:r>
            <a:r>
              <a:rPr lang="en-IN" sz="1200" b="0" i="0" kern="1200" dirty="0" err="1" smtClean="0">
                <a:solidFill>
                  <a:schemeClr val="tx1"/>
                </a:solidFill>
                <a:effectLst/>
                <a:latin typeface="+mn-lt"/>
                <a:ea typeface="+mn-ea"/>
                <a:cs typeface="+mn-cs"/>
              </a:rPr>
              <a:t>int</a:t>
            </a:r>
            <a:r>
              <a:rPr lang="en-IN" sz="1200" b="0" i="0" kern="1200" dirty="0" smtClean="0">
                <a:solidFill>
                  <a:schemeClr val="tx1"/>
                </a:solidFill>
                <a:effectLst/>
                <a:latin typeface="+mn-lt"/>
                <a:ea typeface="+mn-ea"/>
                <a:cs typeface="+mn-cs"/>
              </a:rPr>
              <a:t> values in </a:t>
            </a:r>
            <a:r>
              <a:rPr lang="en-IN" sz="1200" b="0" i="0" kern="1200" dirty="0" err="1" smtClean="0">
                <a:solidFill>
                  <a:schemeClr val="tx1"/>
                </a:solidFill>
                <a:effectLst/>
                <a:latin typeface="+mn-lt"/>
                <a:ea typeface="+mn-ea"/>
                <a:cs typeface="+mn-cs"/>
              </a:rPr>
              <a:t>map.values</a:t>
            </a:r>
            <a:r>
              <a:rPr lang="en-IN" sz="1200" b="0" i="0" kern="1200" dirty="0" smtClean="0">
                <a:solidFill>
                  <a:schemeClr val="tx1"/>
                </a:solidFill>
                <a:effectLst/>
                <a:latin typeface="+mn-lt"/>
                <a:ea typeface="+mn-ea"/>
                <a:cs typeface="+mn-cs"/>
              </a:rPr>
              <a:t>) {</a:t>
            </a:r>
            <a:r>
              <a:rPr lang="en-IN" dirty="0" smtClean="0"/>
              <a:t/>
            </a:r>
            <a:br>
              <a:rPr lang="en-IN" dirty="0" smtClean="0"/>
            </a:br>
            <a:r>
              <a:rPr lang="en-IN" sz="1200" b="0" i="0" kern="1200" dirty="0" smtClean="0">
                <a:solidFill>
                  <a:schemeClr val="tx1"/>
                </a:solidFill>
                <a:effectLst/>
                <a:latin typeface="+mn-lt"/>
                <a:ea typeface="+mn-ea"/>
                <a:cs typeface="+mn-cs"/>
              </a:rPr>
              <a:t>print(values)</a:t>
            </a:r>
            <a:r>
              <a:rPr lang="en-IN" sz="1200" b="1" i="0" kern="1200" dirty="0" smtClean="0">
                <a:solidFill>
                  <a:schemeClr val="tx1"/>
                </a:solidFill>
                <a:effectLst/>
                <a:latin typeface="+mn-lt"/>
                <a:ea typeface="+mn-ea"/>
                <a:cs typeface="+mn-cs"/>
              </a:rPr>
              <a:t>;</a:t>
            </a:r>
            <a:br>
              <a:rPr lang="en-IN" sz="1200" b="1" i="0" kern="1200" dirty="0" smtClean="0">
                <a:solidFill>
                  <a:schemeClr val="tx1"/>
                </a:solidFill>
                <a:effectLst/>
                <a:latin typeface="+mn-lt"/>
                <a:ea typeface="+mn-ea"/>
                <a:cs typeface="+mn-cs"/>
              </a:rPr>
            </a:br>
            <a:r>
              <a:rPr lang="en-IN" sz="1200" b="0" i="0" kern="1200" dirty="0" smtClean="0">
                <a:solidFill>
                  <a:schemeClr val="tx1"/>
                </a:solidFill>
                <a:effectLst/>
                <a:latin typeface="+mn-lt"/>
                <a:ea typeface="+mn-ea"/>
                <a:cs typeface="+mn-cs"/>
              </a:rPr>
              <a:t>}</a:t>
            </a:r>
            <a:r>
              <a:rPr lang="en-IN" dirty="0" smtClean="0"/>
              <a:t/>
            </a:r>
            <a:br>
              <a:rPr lang="en-IN" dirty="0" smtClean="0"/>
            </a:br>
            <a:r>
              <a:rPr lang="en-IN"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Printing Key-Value pair:</a:t>
            </a:r>
          </a:p>
          <a:p>
            <a:r>
              <a:rPr lang="en-US" sz="1200" b="0" i="0" kern="1200" dirty="0" err="1" smtClean="0">
                <a:solidFill>
                  <a:schemeClr val="tx1"/>
                </a:solidFill>
                <a:effectLst/>
                <a:latin typeface="+mn-lt"/>
                <a:ea typeface="+mn-ea"/>
                <a:cs typeface="+mn-cs"/>
              </a:rPr>
              <a:t>map.forEach</a:t>
            </a:r>
            <a:r>
              <a:rPr lang="en-US" sz="1200" b="0" i="0" kern="1200" dirty="0" smtClean="0">
                <a:solidFill>
                  <a:schemeClr val="tx1"/>
                </a:solidFill>
                <a:effectLst/>
                <a:latin typeface="+mn-lt"/>
                <a:ea typeface="+mn-ea"/>
                <a:cs typeface="+mn-cs"/>
              </a:rPr>
              <a:t>((key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value)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print("$key:$value")</a:t>
            </a:r>
            <a:r>
              <a:rPr lang="en-US" sz="1200" b="1" i="0" kern="1200" dirty="0" smtClean="0">
                <a:solidFill>
                  <a:schemeClr val="tx1"/>
                </a:solidFill>
                <a:effectLst/>
                <a:latin typeface="+mn-lt"/>
                <a:ea typeface="+mn-ea"/>
                <a:cs typeface="+mn-cs"/>
              </a:rPr>
              <a:t>;</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a:t>
            </a:r>
            <a:endParaRPr lang="en-IN" b="1" dirty="0"/>
          </a:p>
        </p:txBody>
      </p:sp>
      <p:sp>
        <p:nvSpPr>
          <p:cNvPr id="4" name="Slide Number Placeholder 3"/>
          <p:cNvSpPr>
            <a:spLocks noGrp="1"/>
          </p:cNvSpPr>
          <p:nvPr>
            <p:ph type="sldNum" sz="quarter" idx="10"/>
          </p:nvPr>
        </p:nvSpPr>
        <p:spPr/>
        <p:txBody>
          <a:bodyPr/>
          <a:lstStyle/>
          <a:p>
            <a:fld id="{081CB4ED-7006-4E8D-B878-DFAD35A9C5A6}" type="slidenum">
              <a:rPr lang="en-IN" smtClean="0"/>
              <a:t>21</a:t>
            </a:fld>
            <a:endParaRPr lang="en-IN"/>
          </a:p>
        </p:txBody>
      </p:sp>
    </p:spTree>
    <p:extLst>
      <p:ext uri="{BB962C8B-B14F-4D97-AF65-F5344CB8AC3E}">
        <p14:creationId xmlns:p14="http://schemas.microsoft.com/office/powerpoint/2010/main" val="3356457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Syntax : </a:t>
            </a:r>
            <a:r>
              <a:rPr lang="en-US" sz="1200" dirty="0" err="1" smtClean="0"/>
              <a:t>return_type</a:t>
            </a:r>
            <a:r>
              <a:rPr lang="en-US" sz="1200" dirty="0" smtClean="0"/>
              <a:t> </a:t>
            </a:r>
            <a:r>
              <a:rPr lang="en-US" sz="1200" dirty="0" err="1" smtClean="0"/>
              <a:t>func_name</a:t>
            </a:r>
            <a:r>
              <a:rPr lang="en-US" sz="1200" dirty="0" smtClean="0"/>
              <a:t> (</a:t>
            </a:r>
            <a:r>
              <a:rPr lang="en-US" sz="1200" dirty="0" err="1" smtClean="0"/>
              <a:t>parameter_list</a:t>
            </a:r>
            <a:r>
              <a:rPr lang="en-US" sz="1200" dirty="0" smtClean="0"/>
              <a:t>)</a:t>
            </a:r>
          </a:p>
          <a:p>
            <a:r>
              <a:rPr lang="en-US" sz="1200" dirty="0" smtClean="0"/>
              <a:t>{</a:t>
            </a:r>
          </a:p>
          <a:p>
            <a:r>
              <a:rPr lang="en-US" sz="1200" dirty="0" smtClean="0"/>
              <a:t>   //Statement(s)</a:t>
            </a:r>
          </a:p>
          <a:p>
            <a:r>
              <a:rPr lang="en-US" sz="1200" dirty="0" smtClean="0"/>
              <a:t>   return value;</a:t>
            </a:r>
          </a:p>
          <a:p>
            <a:r>
              <a:rPr lang="en-US" sz="1200" dirty="0" smtClean="0"/>
              <a:t>}</a:t>
            </a:r>
          </a:p>
          <a:p>
            <a:endParaRPr lang="en-US" sz="1200" dirty="0" smtClean="0"/>
          </a:p>
          <a:p>
            <a:r>
              <a:rPr lang="en-US" sz="1200" dirty="0" err="1" smtClean="0"/>
              <a:t>int</a:t>
            </a:r>
            <a:r>
              <a:rPr lang="en-US" sz="1200" dirty="0" smtClean="0"/>
              <a:t> </a:t>
            </a:r>
            <a:r>
              <a:rPr lang="en-US" sz="1200" dirty="0" err="1" smtClean="0"/>
              <a:t>getNum</a:t>
            </a:r>
            <a:r>
              <a:rPr lang="en-US" sz="1200" dirty="0" smtClean="0"/>
              <a:t>(){</a:t>
            </a:r>
          </a:p>
          <a:p>
            <a:r>
              <a:rPr lang="en-US" sz="1200" dirty="0" smtClean="0"/>
              <a:t>  </a:t>
            </a:r>
          </a:p>
          <a:p>
            <a:r>
              <a:rPr lang="en-US" sz="1200" dirty="0" smtClean="0"/>
              <a:t>  return 9;</a:t>
            </a:r>
          </a:p>
          <a:p>
            <a:r>
              <a:rPr lang="en-US" sz="1200" dirty="0" smtClean="0"/>
              <a:t>}</a:t>
            </a:r>
          </a:p>
          <a:p>
            <a:endParaRPr lang="en-US" sz="1200" dirty="0" smtClean="0"/>
          </a:p>
          <a:p>
            <a:r>
              <a:rPr lang="en-US" sz="1200" b="1" dirty="0" smtClean="0"/>
              <a:t>Calling the function:</a:t>
            </a:r>
          </a:p>
          <a:p>
            <a:endParaRPr lang="en-US" sz="1200" b="1" dirty="0" smtClean="0"/>
          </a:p>
          <a:p>
            <a:r>
              <a:rPr lang="en-US" sz="1200" b="1" dirty="0" smtClean="0"/>
              <a:t>print(</a:t>
            </a:r>
            <a:r>
              <a:rPr lang="en-US" sz="1200" b="1" dirty="0" err="1" smtClean="0"/>
              <a:t>getNum</a:t>
            </a:r>
            <a:r>
              <a:rPr lang="en-US" sz="1200" b="1" dirty="0" smtClean="0"/>
              <a:t>());</a:t>
            </a:r>
          </a:p>
          <a:p>
            <a:endParaRPr lang="en-IN" dirty="0"/>
          </a:p>
        </p:txBody>
      </p:sp>
      <p:sp>
        <p:nvSpPr>
          <p:cNvPr id="4" name="Slide Number Placeholder 3"/>
          <p:cNvSpPr>
            <a:spLocks noGrp="1"/>
          </p:cNvSpPr>
          <p:nvPr>
            <p:ph type="sldNum" sz="quarter" idx="10"/>
          </p:nvPr>
        </p:nvSpPr>
        <p:spPr/>
        <p:txBody>
          <a:bodyPr/>
          <a:lstStyle/>
          <a:p>
            <a:fld id="{081CB4ED-7006-4E8D-B878-DFAD35A9C5A6}" type="slidenum">
              <a:rPr lang="en-IN" smtClean="0"/>
              <a:t>22</a:t>
            </a:fld>
            <a:endParaRPr lang="en-IN"/>
          </a:p>
        </p:txBody>
      </p:sp>
    </p:spTree>
    <p:extLst>
      <p:ext uri="{BB962C8B-B14F-4D97-AF65-F5344CB8AC3E}">
        <p14:creationId xmlns:p14="http://schemas.microsoft.com/office/powerpoint/2010/main" val="36347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5BA67B8-A75F-4ACD-A297-C967C62BDD3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7DFD7-5A94-41C3-A468-15195E7BFE0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31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A67B8-A75F-4ACD-A297-C967C62BDD3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7DFD7-5A94-41C3-A468-15195E7BFE05}" type="slidenum">
              <a:rPr lang="en-IN" smtClean="0"/>
              <a:t>‹#›</a:t>
            </a:fld>
            <a:endParaRPr lang="en-IN"/>
          </a:p>
        </p:txBody>
      </p:sp>
    </p:spTree>
    <p:extLst>
      <p:ext uri="{BB962C8B-B14F-4D97-AF65-F5344CB8AC3E}">
        <p14:creationId xmlns:p14="http://schemas.microsoft.com/office/powerpoint/2010/main" val="421608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A67B8-A75F-4ACD-A297-C967C62BDD3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7DFD7-5A94-41C3-A468-15195E7BFE0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95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A67B8-A75F-4ACD-A297-C967C62BDD3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7DFD7-5A94-41C3-A468-15195E7BFE05}" type="slidenum">
              <a:rPr lang="en-IN" smtClean="0"/>
              <a:t>‹#›</a:t>
            </a:fld>
            <a:endParaRPr lang="en-IN"/>
          </a:p>
        </p:txBody>
      </p:sp>
    </p:spTree>
    <p:extLst>
      <p:ext uri="{BB962C8B-B14F-4D97-AF65-F5344CB8AC3E}">
        <p14:creationId xmlns:p14="http://schemas.microsoft.com/office/powerpoint/2010/main" val="153430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BA67B8-A75F-4ACD-A297-C967C62BDD3E}"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97DFD7-5A94-41C3-A468-15195E7BFE0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5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A67B8-A75F-4ACD-A297-C967C62BDD3E}"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7DFD7-5A94-41C3-A468-15195E7BFE05}" type="slidenum">
              <a:rPr lang="en-IN" smtClean="0"/>
              <a:t>‹#›</a:t>
            </a:fld>
            <a:endParaRPr lang="en-IN"/>
          </a:p>
        </p:txBody>
      </p:sp>
    </p:spTree>
    <p:extLst>
      <p:ext uri="{BB962C8B-B14F-4D97-AF65-F5344CB8AC3E}">
        <p14:creationId xmlns:p14="http://schemas.microsoft.com/office/powerpoint/2010/main" val="324933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A67B8-A75F-4ACD-A297-C967C62BDD3E}"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97DFD7-5A94-41C3-A468-15195E7BFE05}" type="slidenum">
              <a:rPr lang="en-IN" smtClean="0"/>
              <a:t>‹#›</a:t>
            </a:fld>
            <a:endParaRPr lang="en-IN"/>
          </a:p>
        </p:txBody>
      </p:sp>
    </p:spTree>
    <p:extLst>
      <p:ext uri="{BB962C8B-B14F-4D97-AF65-F5344CB8AC3E}">
        <p14:creationId xmlns:p14="http://schemas.microsoft.com/office/powerpoint/2010/main" val="134295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A67B8-A75F-4ACD-A297-C967C62BDD3E}"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97DFD7-5A94-41C3-A468-15195E7BFE05}" type="slidenum">
              <a:rPr lang="en-IN" smtClean="0"/>
              <a:t>‹#›</a:t>
            </a:fld>
            <a:endParaRPr lang="en-IN"/>
          </a:p>
        </p:txBody>
      </p:sp>
    </p:spTree>
    <p:extLst>
      <p:ext uri="{BB962C8B-B14F-4D97-AF65-F5344CB8AC3E}">
        <p14:creationId xmlns:p14="http://schemas.microsoft.com/office/powerpoint/2010/main" val="123749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A67B8-A75F-4ACD-A297-C967C62BDD3E}"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97DFD7-5A94-41C3-A468-15195E7BFE05}" type="slidenum">
              <a:rPr lang="en-IN" smtClean="0"/>
              <a:t>‹#›</a:t>
            </a:fld>
            <a:endParaRPr lang="en-IN"/>
          </a:p>
        </p:txBody>
      </p:sp>
    </p:spTree>
    <p:extLst>
      <p:ext uri="{BB962C8B-B14F-4D97-AF65-F5344CB8AC3E}">
        <p14:creationId xmlns:p14="http://schemas.microsoft.com/office/powerpoint/2010/main" val="415593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5BA67B8-A75F-4ACD-A297-C967C62BDD3E}"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97DFD7-5A94-41C3-A468-15195E7BFE05}" type="slidenum">
              <a:rPr lang="en-IN" smtClean="0"/>
              <a:t>‹#›</a:t>
            </a:fld>
            <a:endParaRPr lang="en-IN"/>
          </a:p>
        </p:txBody>
      </p:sp>
    </p:spTree>
    <p:extLst>
      <p:ext uri="{BB962C8B-B14F-4D97-AF65-F5344CB8AC3E}">
        <p14:creationId xmlns:p14="http://schemas.microsoft.com/office/powerpoint/2010/main" val="131815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BA67B8-A75F-4ACD-A297-C967C62BDD3E}"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97DFD7-5A94-41C3-A468-15195E7BFE0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41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BA67B8-A75F-4ACD-A297-C967C62BDD3E}" type="datetimeFigureOut">
              <a:rPr lang="en-IN" smtClean="0"/>
              <a:t>26-12-2021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97DFD7-5A94-41C3-A468-15195E7BFE0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166850"/>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rt.dev/null-safe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pi.dart.dev/stable/dart-core/Iterable-clas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rtpad.de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rt.dev/null-safety#sidenav-2-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Dart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86340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Immutability</a:t>
            </a:r>
            <a:endParaRPr lang="en-IN" dirty="0"/>
          </a:p>
        </p:txBody>
      </p:sp>
      <p:sp>
        <p:nvSpPr>
          <p:cNvPr id="3" name="Content Placeholder 2"/>
          <p:cNvSpPr>
            <a:spLocks noGrp="1"/>
          </p:cNvSpPr>
          <p:nvPr>
            <p:ph idx="1"/>
          </p:nvPr>
        </p:nvSpPr>
        <p:spPr>
          <a:xfrm>
            <a:off x="1024128" y="1920240"/>
            <a:ext cx="10771632" cy="4389120"/>
          </a:xfrm>
        </p:spPr>
        <p:txBody>
          <a:bodyPr/>
          <a:lstStyle/>
          <a:p>
            <a:r>
              <a:rPr lang="en-US" dirty="0"/>
              <a:t>Dart uses the keywords </a:t>
            </a:r>
            <a:r>
              <a:rPr lang="en-US" dirty="0" err="1"/>
              <a:t>const</a:t>
            </a:r>
            <a:r>
              <a:rPr lang="en-US" dirty="0"/>
              <a:t> and final for values that don’t change</a:t>
            </a:r>
            <a:r>
              <a:rPr lang="en-US" dirty="0" smtClean="0"/>
              <a:t>.</a:t>
            </a:r>
          </a:p>
          <a:p>
            <a:r>
              <a:rPr lang="en-US" dirty="0"/>
              <a:t>Use </a:t>
            </a:r>
            <a:r>
              <a:rPr lang="en-US" b="1" dirty="0" err="1"/>
              <a:t>const</a:t>
            </a:r>
            <a:r>
              <a:rPr lang="en-US" dirty="0"/>
              <a:t> for values that are known at compile-time. </a:t>
            </a:r>
            <a:endParaRPr lang="en-US" dirty="0" smtClean="0"/>
          </a:p>
          <a:p>
            <a:r>
              <a:rPr lang="en-US" dirty="0" smtClean="0"/>
              <a:t>Use </a:t>
            </a:r>
            <a:r>
              <a:rPr lang="en-US" b="1" dirty="0"/>
              <a:t>final</a:t>
            </a:r>
            <a:r>
              <a:rPr lang="en-US" dirty="0"/>
              <a:t> for values that don’t have to be known at compile-time but cannot be reassigned after being initialized.</a:t>
            </a:r>
            <a:endParaRPr lang="en-IN" dirty="0"/>
          </a:p>
        </p:txBody>
      </p:sp>
      <p:sp>
        <p:nvSpPr>
          <p:cNvPr id="11" name="TextBox 10"/>
          <p:cNvSpPr txBox="1"/>
          <p:nvPr/>
        </p:nvSpPr>
        <p:spPr>
          <a:xfrm>
            <a:off x="7741920" y="3799840"/>
            <a:ext cx="3637280" cy="1477328"/>
          </a:xfrm>
          <a:prstGeom prst="rect">
            <a:avLst/>
          </a:prstGeom>
          <a:noFill/>
        </p:spPr>
        <p:txBody>
          <a:bodyPr wrap="square" rtlCol="0">
            <a:spAutoFit/>
          </a:bodyPr>
          <a:lstStyle/>
          <a:p>
            <a:r>
              <a:rPr lang="en-US" dirty="0"/>
              <a:t>final String moon = 'Europa';</a:t>
            </a:r>
          </a:p>
          <a:p>
            <a:endParaRPr lang="en-US" dirty="0"/>
          </a:p>
          <a:p>
            <a:r>
              <a:rPr lang="en-US" dirty="0"/>
              <a:t>print('$planet has a moon, $moon');</a:t>
            </a:r>
          </a:p>
          <a:p>
            <a:endParaRPr lang="en-US" dirty="0"/>
          </a:p>
          <a:p>
            <a:r>
              <a:rPr lang="en-US" dirty="0"/>
              <a:t>// Jupiter has a moon, Europa</a:t>
            </a:r>
            <a:endParaRPr lang="en-IN" dirty="0"/>
          </a:p>
        </p:txBody>
      </p:sp>
    </p:spTree>
    <p:extLst>
      <p:ext uri="{BB962C8B-B14F-4D97-AF65-F5344CB8AC3E}">
        <p14:creationId xmlns:p14="http://schemas.microsoft.com/office/powerpoint/2010/main" val="76321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921760" y="4135120"/>
            <a:ext cx="2885440" cy="1259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b="1" dirty="0" err="1" smtClean="0"/>
              <a:t>Nullability</a:t>
            </a:r>
            <a:endParaRPr lang="en-IN" dirty="0"/>
          </a:p>
        </p:txBody>
      </p:sp>
      <p:sp>
        <p:nvSpPr>
          <p:cNvPr id="5" name="Content Placeholder 4"/>
          <p:cNvSpPr>
            <a:spLocks noGrp="1"/>
          </p:cNvSpPr>
          <p:nvPr>
            <p:ph idx="1"/>
          </p:nvPr>
        </p:nvSpPr>
        <p:spPr>
          <a:xfrm>
            <a:off x="1024128" y="2001520"/>
            <a:ext cx="9720073" cy="4307840"/>
          </a:xfrm>
        </p:spPr>
        <p:txBody>
          <a:bodyPr/>
          <a:lstStyle/>
          <a:p>
            <a:r>
              <a:rPr lang="en-US" dirty="0"/>
              <a:t>In the past, if you didn’t initialize a variable, Dart gave it the value null, which means nothing was stored in the variable</a:t>
            </a:r>
            <a:r>
              <a:rPr lang="en-US" dirty="0" smtClean="0"/>
              <a:t>.</a:t>
            </a:r>
          </a:p>
          <a:p>
            <a:r>
              <a:rPr lang="en-US" dirty="0"/>
              <a:t>Additionally, Dart </a:t>
            </a:r>
            <a:r>
              <a:rPr lang="en-US" i="1" dirty="0"/>
              <a:t>guarantees</a:t>
            </a:r>
            <a:r>
              <a:rPr lang="en-US" dirty="0"/>
              <a:t> that a non-</a:t>
            </a:r>
            <a:r>
              <a:rPr lang="en-US" dirty="0" err="1"/>
              <a:t>nullable</a:t>
            </a:r>
            <a:r>
              <a:rPr lang="en-US" dirty="0"/>
              <a:t> type will never contain a null value. This is known as </a:t>
            </a:r>
            <a:r>
              <a:rPr lang="en-US" b="1" dirty="0">
                <a:hlinkClick r:id="rId2"/>
              </a:rPr>
              <a:t>sound null safety</a:t>
            </a:r>
            <a:r>
              <a:rPr lang="en-US" dirty="0"/>
              <a:t>.</a:t>
            </a:r>
            <a:endParaRPr lang="en-IN" dirty="0"/>
          </a:p>
        </p:txBody>
      </p:sp>
      <p:sp>
        <p:nvSpPr>
          <p:cNvPr id="8" name="TextBox 7"/>
          <p:cNvSpPr txBox="1"/>
          <p:nvPr/>
        </p:nvSpPr>
        <p:spPr>
          <a:xfrm>
            <a:off x="3992880" y="4297680"/>
            <a:ext cx="3637280" cy="923330"/>
          </a:xfrm>
          <a:prstGeom prst="rect">
            <a:avLst/>
          </a:prstGeom>
          <a:noFill/>
        </p:spPr>
        <p:txBody>
          <a:bodyPr wrap="square" rtlCol="0">
            <a:spAutoFit/>
          </a:bodyPr>
          <a:lstStyle/>
          <a:p>
            <a:r>
              <a:rPr lang="en-US" dirty="0"/>
              <a:t>String? </a:t>
            </a:r>
            <a:r>
              <a:rPr lang="en-US" dirty="0" err="1"/>
              <a:t>middleName</a:t>
            </a:r>
            <a:r>
              <a:rPr lang="en-US" dirty="0"/>
              <a:t>;</a:t>
            </a:r>
          </a:p>
          <a:p>
            <a:endParaRPr lang="en-US" dirty="0"/>
          </a:p>
          <a:p>
            <a:r>
              <a:rPr lang="en-US" dirty="0"/>
              <a:t>print(</a:t>
            </a:r>
            <a:r>
              <a:rPr lang="en-US" dirty="0" err="1"/>
              <a:t>middleName</a:t>
            </a:r>
            <a:r>
              <a:rPr lang="en-US" dirty="0"/>
              <a:t>); // null</a:t>
            </a:r>
          </a:p>
        </p:txBody>
      </p:sp>
    </p:spTree>
    <p:extLst>
      <p:ext uri="{BB962C8B-B14F-4D97-AF65-F5344CB8AC3E}">
        <p14:creationId xmlns:p14="http://schemas.microsoft.com/office/powerpoint/2010/main" val="267862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Null-Aware </a:t>
            </a:r>
            <a:r>
              <a:rPr lang="en-IN" b="1" dirty="0" smtClean="0"/>
              <a:t>Operators</a:t>
            </a:r>
            <a:endParaRPr lang="en-IN" dirty="0"/>
          </a:p>
        </p:txBody>
      </p:sp>
      <p:sp>
        <p:nvSpPr>
          <p:cNvPr id="3" name="Content Placeholder 2"/>
          <p:cNvSpPr>
            <a:spLocks noGrp="1"/>
          </p:cNvSpPr>
          <p:nvPr>
            <p:ph idx="1"/>
          </p:nvPr>
        </p:nvSpPr>
        <p:spPr/>
        <p:txBody>
          <a:bodyPr>
            <a:normAutofit fontScale="92500" lnSpcReduction="10000"/>
          </a:bodyPr>
          <a:lstStyle/>
          <a:p>
            <a:r>
              <a:rPr lang="en-US" dirty="0"/>
              <a:t>Dart has some null-aware operators </a:t>
            </a:r>
            <a:r>
              <a:rPr lang="en-US" dirty="0" smtClean="0"/>
              <a:t>you </a:t>
            </a:r>
            <a:r>
              <a:rPr lang="en-US" dirty="0"/>
              <a:t>can use when you’re working with null values</a:t>
            </a:r>
            <a:r>
              <a:rPr lang="en-US" dirty="0" smtClean="0"/>
              <a:t>.</a:t>
            </a:r>
          </a:p>
          <a:p>
            <a:r>
              <a:rPr lang="en-US" dirty="0"/>
              <a:t>The double-question-mark operator, ??, is like the Elvis operator in </a:t>
            </a:r>
            <a:r>
              <a:rPr lang="en-US" dirty="0" err="1"/>
              <a:t>Kotlin</a:t>
            </a:r>
            <a:r>
              <a:rPr lang="en-US" dirty="0"/>
              <a:t>: It returns the left-hand operand if the object isn’t null. Otherwise, it returns the right-hand value</a:t>
            </a:r>
            <a:r>
              <a:rPr lang="en-US" dirty="0" smtClean="0"/>
              <a:t>:</a:t>
            </a:r>
          </a:p>
          <a:p>
            <a:endParaRPr lang="en-US" dirty="0"/>
          </a:p>
          <a:p>
            <a:r>
              <a:rPr lang="en-US" dirty="0" err="1"/>
              <a:t>var</a:t>
            </a:r>
            <a:r>
              <a:rPr lang="en-US" dirty="0"/>
              <a:t> name = </a:t>
            </a:r>
            <a:r>
              <a:rPr lang="en-US" dirty="0" err="1"/>
              <a:t>middleName</a:t>
            </a:r>
            <a:r>
              <a:rPr lang="en-US" dirty="0"/>
              <a:t> ?? </a:t>
            </a:r>
            <a:r>
              <a:rPr lang="en-US" dirty="0" smtClean="0"/>
              <a:t>‘default';</a:t>
            </a:r>
          </a:p>
          <a:p>
            <a:r>
              <a:rPr lang="en-US" dirty="0" smtClean="0"/>
              <a:t>print(name</a:t>
            </a:r>
            <a:r>
              <a:rPr lang="en-US" dirty="0"/>
              <a:t>); // </a:t>
            </a:r>
            <a:r>
              <a:rPr lang="en-US" dirty="0" smtClean="0"/>
              <a:t>default</a:t>
            </a:r>
          </a:p>
          <a:p>
            <a:r>
              <a:rPr lang="en-US" dirty="0"/>
              <a:t>The ?. operator protects you from accessing properties of null objects. It returns null if the object itself is null. Otherwise, it returns the value of the property on the right-hand side:</a:t>
            </a:r>
          </a:p>
          <a:p>
            <a:endParaRPr lang="en-US" dirty="0"/>
          </a:p>
          <a:p>
            <a:r>
              <a:rPr lang="en-US" dirty="0"/>
              <a:t>print(</a:t>
            </a:r>
            <a:r>
              <a:rPr lang="en-US" dirty="0" err="1"/>
              <a:t>middleName</a:t>
            </a:r>
            <a:r>
              <a:rPr lang="en-US" dirty="0"/>
              <a:t>?.length); </a:t>
            </a:r>
            <a:r>
              <a:rPr lang="en-US" dirty="0" smtClean="0"/>
              <a:t>//null</a:t>
            </a:r>
            <a:endParaRPr lang="en-IN" dirty="0"/>
          </a:p>
        </p:txBody>
      </p:sp>
    </p:spTree>
    <p:extLst>
      <p:ext uri="{BB962C8B-B14F-4D97-AF65-F5344CB8AC3E}">
        <p14:creationId xmlns:p14="http://schemas.microsoft.com/office/powerpoint/2010/main" val="4835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Control </a:t>
            </a:r>
            <a:r>
              <a:rPr lang="en-IN" b="1" dirty="0" smtClean="0"/>
              <a:t>Flow</a:t>
            </a:r>
            <a:endParaRPr lang="en-IN" dirty="0"/>
          </a:p>
        </p:txBody>
      </p:sp>
      <p:sp>
        <p:nvSpPr>
          <p:cNvPr id="3" name="Content Placeholder 2"/>
          <p:cNvSpPr>
            <a:spLocks noGrp="1"/>
          </p:cNvSpPr>
          <p:nvPr>
            <p:ph idx="1"/>
          </p:nvPr>
        </p:nvSpPr>
        <p:spPr/>
        <p:txBody>
          <a:bodyPr/>
          <a:lstStyle/>
          <a:p>
            <a:r>
              <a:rPr lang="en-US" b="1" dirty="0"/>
              <a:t>Control flow</a:t>
            </a:r>
            <a:r>
              <a:rPr lang="en-US" dirty="0"/>
              <a:t> lets you dictate when to execute, skip over or repeat certain lines of </a:t>
            </a:r>
            <a:r>
              <a:rPr lang="en-US" dirty="0" smtClean="0"/>
              <a:t>code.</a:t>
            </a:r>
          </a:p>
          <a:p>
            <a:pPr lvl="1"/>
            <a:r>
              <a:rPr lang="en-US" dirty="0"/>
              <a:t>Conditionals</a:t>
            </a:r>
          </a:p>
          <a:p>
            <a:pPr lvl="1"/>
            <a:r>
              <a:rPr lang="en-US" dirty="0"/>
              <a:t>While Loops</a:t>
            </a:r>
          </a:p>
          <a:p>
            <a:pPr lvl="1"/>
            <a:r>
              <a:rPr lang="en-US" dirty="0"/>
              <a:t>Continue and Break</a:t>
            </a:r>
          </a:p>
          <a:p>
            <a:pPr lvl="1"/>
            <a:r>
              <a:rPr lang="en-US" dirty="0"/>
              <a:t>For Loops</a:t>
            </a:r>
            <a:endParaRPr lang="en-IN" dirty="0"/>
          </a:p>
        </p:txBody>
      </p:sp>
    </p:spTree>
    <p:extLst>
      <p:ext uri="{BB962C8B-B14F-4D97-AF65-F5344CB8AC3E}">
        <p14:creationId xmlns:p14="http://schemas.microsoft.com/office/powerpoint/2010/main" val="10866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For Loops</a:t>
            </a:r>
            <a:endParaRPr lang="en-IN" dirty="0"/>
          </a:p>
        </p:txBody>
      </p:sp>
      <p:sp>
        <p:nvSpPr>
          <p:cNvPr id="3" name="Content Placeholder 2"/>
          <p:cNvSpPr>
            <a:spLocks noGrp="1"/>
          </p:cNvSpPr>
          <p:nvPr>
            <p:ph idx="1"/>
          </p:nvPr>
        </p:nvSpPr>
        <p:spPr/>
        <p:txBody>
          <a:bodyPr/>
          <a:lstStyle/>
          <a:p>
            <a:pPr fontAlgn="base"/>
            <a:r>
              <a:rPr lang="en-US" dirty="0"/>
              <a:t>for loop</a:t>
            </a:r>
          </a:p>
          <a:p>
            <a:pPr fontAlgn="base"/>
            <a:r>
              <a:rPr lang="en-US" dirty="0"/>
              <a:t>for… in loop</a:t>
            </a:r>
          </a:p>
          <a:p>
            <a:pPr fontAlgn="base"/>
            <a:r>
              <a:rPr lang="en-US" dirty="0"/>
              <a:t>for each loop</a:t>
            </a:r>
          </a:p>
          <a:p>
            <a:endParaRPr lang="en-IN" dirty="0"/>
          </a:p>
        </p:txBody>
      </p:sp>
    </p:spTree>
    <p:extLst>
      <p:ext uri="{BB962C8B-B14F-4D97-AF65-F5344CB8AC3E}">
        <p14:creationId xmlns:p14="http://schemas.microsoft.com/office/powerpoint/2010/main" val="2937679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 </a:t>
            </a:r>
            <a:r>
              <a:rPr lang="en-US" b="1" dirty="0" smtClean="0"/>
              <a:t>loop</a:t>
            </a:r>
            <a:endParaRPr lang="en-IN" dirty="0"/>
          </a:p>
        </p:txBody>
      </p:sp>
      <p:sp>
        <p:nvSpPr>
          <p:cNvPr id="3" name="Content Placeholder 2"/>
          <p:cNvSpPr>
            <a:spLocks noGrp="1"/>
          </p:cNvSpPr>
          <p:nvPr>
            <p:ph idx="1"/>
          </p:nvPr>
        </p:nvSpPr>
        <p:spPr/>
        <p:txBody>
          <a:bodyPr/>
          <a:lstStyle/>
          <a:p>
            <a:pPr fontAlgn="base"/>
            <a:r>
              <a:rPr lang="en-US" dirty="0" smtClean="0"/>
              <a:t>For </a:t>
            </a:r>
            <a:r>
              <a:rPr lang="en-US" dirty="0"/>
              <a:t>loop in Dart is similar to that in Java and also the flow of execution is the same as that in Java.</a:t>
            </a:r>
            <a:br>
              <a:rPr lang="en-US" dirty="0"/>
            </a:br>
            <a:r>
              <a:rPr lang="en-US" b="1" dirty="0"/>
              <a:t>Syntax:</a:t>
            </a:r>
            <a:r>
              <a:rPr lang="en-US" dirty="0"/>
              <a:t> </a:t>
            </a:r>
          </a:p>
          <a:p>
            <a:r>
              <a:rPr lang="en-US" dirty="0"/>
              <a:t>for(initialization; condition; test expression){</a:t>
            </a:r>
          </a:p>
          <a:p>
            <a:r>
              <a:rPr lang="en-US" dirty="0"/>
              <a:t>    // Body of the loop</a:t>
            </a:r>
          </a:p>
          <a:p>
            <a:r>
              <a:rPr lang="en-US" dirty="0" smtClean="0"/>
              <a:t>}</a:t>
            </a:r>
          </a:p>
          <a:p>
            <a:endParaRPr lang="en-IN" dirty="0"/>
          </a:p>
        </p:txBody>
      </p:sp>
    </p:spTree>
    <p:extLst>
      <p:ext uri="{BB962C8B-B14F-4D97-AF65-F5344CB8AC3E}">
        <p14:creationId xmlns:p14="http://schemas.microsoft.com/office/powerpoint/2010/main" val="68640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for…in </a:t>
            </a:r>
            <a:r>
              <a:rPr lang="en-IN" b="1" dirty="0" smtClean="0"/>
              <a:t>loop</a:t>
            </a:r>
            <a:endParaRPr lang="en-IN" dirty="0"/>
          </a:p>
        </p:txBody>
      </p:sp>
      <p:sp>
        <p:nvSpPr>
          <p:cNvPr id="3" name="Content Placeholder 2"/>
          <p:cNvSpPr>
            <a:spLocks noGrp="1"/>
          </p:cNvSpPr>
          <p:nvPr>
            <p:ph idx="1"/>
          </p:nvPr>
        </p:nvSpPr>
        <p:spPr/>
        <p:txBody>
          <a:bodyPr/>
          <a:lstStyle/>
          <a:p>
            <a:r>
              <a:rPr lang="en-US" dirty="0"/>
              <a:t>For…in loop in Dart takes an expression or object as an iterator. It is similar to that in Java and </a:t>
            </a:r>
            <a:r>
              <a:rPr lang="en-US" dirty="0" smtClean="0"/>
              <a:t>its </a:t>
            </a:r>
            <a:r>
              <a:rPr lang="en-US" dirty="0"/>
              <a:t>flow of execution is also the same as that in Java</a:t>
            </a:r>
            <a:r>
              <a:rPr lang="en-US" dirty="0" smtClean="0"/>
              <a:t>.</a:t>
            </a:r>
          </a:p>
          <a:p>
            <a:r>
              <a:rPr lang="en-US" dirty="0"/>
              <a:t>Syntax: </a:t>
            </a:r>
          </a:p>
          <a:p>
            <a:r>
              <a:rPr lang="en-US" dirty="0" smtClean="0"/>
              <a:t> </a:t>
            </a:r>
            <a:r>
              <a:rPr lang="en-US" dirty="0"/>
              <a:t>for (</a:t>
            </a:r>
            <a:r>
              <a:rPr lang="en-US" dirty="0" err="1"/>
              <a:t>var</a:t>
            </a:r>
            <a:r>
              <a:rPr lang="en-US" dirty="0"/>
              <a:t> in expression) {</a:t>
            </a:r>
          </a:p>
          <a:p>
            <a:r>
              <a:rPr lang="en-US" dirty="0"/>
              <a:t>   // Body of loop</a:t>
            </a:r>
          </a:p>
          <a:p>
            <a:r>
              <a:rPr lang="en-US" dirty="0" smtClean="0"/>
              <a:t>}</a:t>
            </a:r>
          </a:p>
          <a:p>
            <a:endParaRPr lang="en-IN" dirty="0"/>
          </a:p>
        </p:txBody>
      </p:sp>
    </p:spTree>
    <p:extLst>
      <p:ext uri="{BB962C8B-B14F-4D97-AF65-F5344CB8AC3E}">
        <p14:creationId xmlns:p14="http://schemas.microsoft.com/office/powerpoint/2010/main" val="273181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 each … </a:t>
            </a:r>
            <a:r>
              <a:rPr lang="en-IN" b="1" dirty="0" smtClean="0"/>
              <a:t>loop</a:t>
            </a:r>
            <a:endParaRPr lang="en-IN" dirty="0"/>
          </a:p>
        </p:txBody>
      </p:sp>
      <p:sp>
        <p:nvSpPr>
          <p:cNvPr id="3" name="Content Placeholder 2"/>
          <p:cNvSpPr>
            <a:spLocks noGrp="1"/>
          </p:cNvSpPr>
          <p:nvPr>
            <p:ph idx="1"/>
          </p:nvPr>
        </p:nvSpPr>
        <p:spPr/>
        <p:txBody>
          <a:bodyPr/>
          <a:lstStyle/>
          <a:p>
            <a:r>
              <a:rPr lang="en-US" dirty="0"/>
              <a:t>The for-each loop iterates over all elements in some container/collectible and passes the elements to some specific function</a:t>
            </a:r>
            <a:r>
              <a:rPr lang="en-US" dirty="0" smtClean="0"/>
              <a:t>.</a:t>
            </a:r>
          </a:p>
          <a:p>
            <a:r>
              <a:rPr lang="en-US" dirty="0" smtClean="0"/>
              <a:t>Syntax:</a:t>
            </a:r>
          </a:p>
          <a:p>
            <a:r>
              <a:rPr lang="en-IN" dirty="0" smtClean="0"/>
              <a:t> </a:t>
            </a:r>
            <a:r>
              <a:rPr lang="en-IN" dirty="0" err="1"/>
              <a:t>collection.foreach</a:t>
            </a:r>
            <a:r>
              <a:rPr lang="en-IN" dirty="0"/>
              <a:t>(void f(value</a:t>
            </a:r>
            <a:r>
              <a:rPr lang="en-IN" dirty="0" smtClean="0"/>
              <a:t>)); // f can be any function to execute the task</a:t>
            </a:r>
          </a:p>
          <a:p>
            <a:endParaRPr lang="en-US" dirty="0"/>
          </a:p>
          <a:p>
            <a:endParaRPr lang="en-IN" dirty="0"/>
          </a:p>
        </p:txBody>
      </p:sp>
    </p:spTree>
    <p:extLst>
      <p:ext uri="{BB962C8B-B14F-4D97-AF65-F5344CB8AC3E}">
        <p14:creationId xmlns:p14="http://schemas.microsoft.com/office/powerpoint/2010/main" val="8871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Collections	</a:t>
            </a:r>
            <a:endParaRPr lang="en-IN" dirty="0"/>
          </a:p>
        </p:txBody>
      </p:sp>
      <p:sp>
        <p:nvSpPr>
          <p:cNvPr id="3" name="Content Placeholder 2"/>
          <p:cNvSpPr>
            <a:spLocks noGrp="1"/>
          </p:cNvSpPr>
          <p:nvPr>
            <p:ph idx="1"/>
          </p:nvPr>
        </p:nvSpPr>
        <p:spPr>
          <a:xfrm>
            <a:off x="1024128" y="1808480"/>
            <a:ext cx="9720073" cy="1889760"/>
          </a:xfrm>
        </p:spPr>
        <p:txBody>
          <a:bodyPr>
            <a:normAutofit fontScale="92500" lnSpcReduction="20000"/>
          </a:bodyPr>
          <a:lstStyle/>
          <a:p>
            <a:pPr marL="0" indent="0">
              <a:buNone/>
            </a:pPr>
            <a:r>
              <a:rPr lang="en-US" dirty="0"/>
              <a:t>Collections are useful for grouping related data</a:t>
            </a:r>
            <a:r>
              <a:rPr lang="en-US" dirty="0" smtClean="0"/>
              <a:t>.</a:t>
            </a:r>
          </a:p>
          <a:p>
            <a:pPr marL="0" indent="0">
              <a:buNone/>
            </a:pPr>
            <a:r>
              <a:rPr lang="en-US" dirty="0" smtClean="0"/>
              <a:t>Dart has </a:t>
            </a:r>
            <a:r>
              <a:rPr lang="en-US" dirty="0"/>
              <a:t>different types of </a:t>
            </a:r>
            <a:r>
              <a:rPr lang="en-US" dirty="0" smtClean="0"/>
              <a:t>collections, we </a:t>
            </a:r>
            <a:r>
              <a:rPr lang="en-US" dirty="0"/>
              <a:t>will cover the two most common ones: </a:t>
            </a:r>
            <a:endParaRPr lang="en-US" dirty="0" smtClean="0"/>
          </a:p>
          <a:p>
            <a:pPr marL="0" indent="0">
              <a:buNone/>
            </a:pPr>
            <a:r>
              <a:rPr lang="en-US" dirty="0" smtClean="0"/>
              <a:t>List </a:t>
            </a:r>
            <a:r>
              <a:rPr lang="en-US" dirty="0"/>
              <a:t>and Map</a:t>
            </a:r>
            <a:r>
              <a:rPr lang="en-US" dirty="0" smtClean="0"/>
              <a:t>.</a:t>
            </a:r>
          </a:p>
          <a:p>
            <a:pPr marL="0" indent="0">
              <a:buNone/>
            </a:pPr>
            <a:endParaRPr lang="en-US" dirty="0"/>
          </a:p>
          <a:p>
            <a:pPr marL="0" indent="0">
              <a:buNone/>
            </a:pPr>
            <a:r>
              <a:rPr lang="en-US" dirty="0" smtClean="0"/>
              <a:t>Others are Set, Queue, </a:t>
            </a:r>
            <a:r>
              <a:rPr lang="en-US" dirty="0" err="1" smtClean="0"/>
              <a:t>SplayTreeMap</a:t>
            </a:r>
            <a:endParaRPr lang="en-IN" dirty="0"/>
          </a:p>
        </p:txBody>
      </p:sp>
      <p:sp>
        <p:nvSpPr>
          <p:cNvPr id="6" name="TextBox 5"/>
          <p:cNvSpPr txBox="1"/>
          <p:nvPr/>
        </p:nvSpPr>
        <p:spPr>
          <a:xfrm>
            <a:off x="1137920" y="3789680"/>
            <a:ext cx="10109200" cy="2862322"/>
          </a:xfrm>
          <a:prstGeom prst="rect">
            <a:avLst/>
          </a:prstGeom>
          <a:noFill/>
        </p:spPr>
        <p:txBody>
          <a:bodyPr wrap="square" rtlCol="0">
            <a:spAutoFit/>
          </a:bodyPr>
          <a:lstStyle/>
          <a:p>
            <a:r>
              <a:rPr lang="en-US" b="1" dirty="0"/>
              <a:t>List</a:t>
            </a:r>
            <a:r>
              <a:rPr lang="en-US" dirty="0"/>
              <a:t>: an ordered collection of objects with a length (also called an array)</a:t>
            </a:r>
          </a:p>
          <a:p>
            <a:r>
              <a:rPr lang="en-US" b="1" dirty="0"/>
              <a:t>Set</a:t>
            </a:r>
            <a:r>
              <a:rPr lang="en-US" dirty="0"/>
              <a:t>: an unordered collection of unique objects</a:t>
            </a:r>
          </a:p>
          <a:p>
            <a:r>
              <a:rPr lang="en-US" b="1" dirty="0"/>
              <a:t>Map</a:t>
            </a:r>
            <a:r>
              <a:rPr lang="en-US" dirty="0"/>
              <a:t>: an unordered collection of key-value pairs</a:t>
            </a:r>
          </a:p>
          <a:p>
            <a:r>
              <a:rPr lang="en-US" b="1" dirty="0" smtClean="0"/>
              <a:t>Queue</a:t>
            </a:r>
            <a:r>
              <a:rPr lang="en-US" dirty="0" smtClean="0"/>
              <a:t>: an ordered collection that can add/remove objects on both ends</a:t>
            </a:r>
          </a:p>
          <a:p>
            <a:r>
              <a:rPr lang="en-US" b="1" dirty="0" err="1" smtClean="0"/>
              <a:t>SplayTreeMap</a:t>
            </a:r>
            <a:r>
              <a:rPr lang="en-US" dirty="0"/>
              <a:t>: an ordered collection of key-value pairs based on a self-balancing binary </a:t>
            </a:r>
            <a:r>
              <a:rPr lang="en-US" dirty="0" smtClean="0"/>
              <a:t>tree. </a:t>
            </a:r>
          </a:p>
          <a:p>
            <a:endParaRPr lang="en-US" dirty="0"/>
          </a:p>
          <a:p>
            <a:endParaRPr lang="en-US" dirty="0" smtClean="0"/>
          </a:p>
          <a:p>
            <a:r>
              <a:rPr lang="en-US" sz="1400" b="1" dirty="0" smtClean="0"/>
              <a:t>NOTE: </a:t>
            </a:r>
            <a:r>
              <a:rPr lang="en-US" dirty="0"/>
              <a:t>Each of these collection types implements </a:t>
            </a:r>
            <a:r>
              <a:rPr lang="en-US" u="sng" dirty="0" err="1">
                <a:hlinkClick r:id="rId3"/>
              </a:rPr>
              <a:t>Iterable</a:t>
            </a:r>
            <a:r>
              <a:rPr lang="en-US" dirty="0"/>
              <a:t>, which provides common behavior like running a function on each object in the collection, getting the first object, determining the length of the collection, and more.</a:t>
            </a:r>
            <a:endParaRPr lang="en-IN" sz="1400" b="1" dirty="0"/>
          </a:p>
        </p:txBody>
      </p:sp>
    </p:spTree>
    <p:extLst>
      <p:ext uri="{BB962C8B-B14F-4D97-AF65-F5344CB8AC3E}">
        <p14:creationId xmlns:p14="http://schemas.microsoft.com/office/powerpoint/2010/main" val="2736554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3" name="Content Placeholder 2"/>
          <p:cNvSpPr>
            <a:spLocks noGrp="1"/>
          </p:cNvSpPr>
          <p:nvPr>
            <p:ph idx="1"/>
          </p:nvPr>
        </p:nvSpPr>
        <p:spPr>
          <a:xfrm>
            <a:off x="1024129" y="1737360"/>
            <a:ext cx="8353552" cy="4023360"/>
          </a:xfrm>
        </p:spPr>
        <p:txBody>
          <a:bodyPr>
            <a:normAutofit/>
          </a:bodyPr>
          <a:lstStyle/>
          <a:p>
            <a:pPr>
              <a:buFont typeface="Courier New" panose="02070309020205020404" pitchFamily="49" charset="0"/>
              <a:buChar char="o"/>
            </a:pPr>
            <a:r>
              <a:rPr lang="en-US" b="1" dirty="0"/>
              <a:t>Lists</a:t>
            </a:r>
            <a:r>
              <a:rPr lang="en-US" dirty="0"/>
              <a:t> in Dart are similar to </a:t>
            </a:r>
            <a:r>
              <a:rPr lang="en-US" b="1" dirty="0"/>
              <a:t>arrays</a:t>
            </a:r>
            <a:r>
              <a:rPr lang="en-US" dirty="0"/>
              <a:t> in other languages</a:t>
            </a:r>
            <a:r>
              <a:rPr lang="en-US" dirty="0" smtClean="0"/>
              <a:t>.</a:t>
            </a:r>
          </a:p>
          <a:p>
            <a:pPr>
              <a:buFont typeface="Courier New" panose="02070309020205020404" pitchFamily="49" charset="0"/>
              <a:buChar char="o"/>
            </a:pPr>
            <a:r>
              <a:rPr lang="en-US" dirty="0" smtClean="0"/>
              <a:t>Its used for order list of values.</a:t>
            </a:r>
          </a:p>
          <a:p>
            <a:pPr>
              <a:buFont typeface="Courier New" panose="02070309020205020404" pitchFamily="49" charset="0"/>
              <a:buChar char="o"/>
            </a:pPr>
            <a:r>
              <a:rPr lang="en-US" dirty="0" smtClean="0"/>
              <a:t>Starts with ‘0’ in the index.</a:t>
            </a:r>
          </a:p>
          <a:p>
            <a:pPr>
              <a:buFont typeface="Courier New" panose="02070309020205020404" pitchFamily="49" charset="0"/>
              <a:buChar char="o"/>
            </a:pPr>
            <a:r>
              <a:rPr lang="en-US" dirty="0"/>
              <a:t>List desserts = ['cookies', 'cupcakes', 'donuts', 'pie</a:t>
            </a:r>
            <a:r>
              <a:rPr lang="en-US" dirty="0" smtClean="0"/>
              <a:t>'];</a:t>
            </a:r>
          </a:p>
          <a:p>
            <a:pPr>
              <a:buFont typeface="Courier New" panose="02070309020205020404" pitchFamily="49" charset="0"/>
              <a:buChar char="o"/>
            </a:pPr>
            <a:r>
              <a:rPr lang="en-US" dirty="0"/>
              <a:t>Add and remove elements with add and remove </a:t>
            </a:r>
            <a:r>
              <a:rPr lang="en-US" dirty="0" smtClean="0"/>
              <a:t>methods respectively</a:t>
            </a:r>
            <a:r>
              <a:rPr lang="en-US" dirty="0"/>
              <a:t>:</a:t>
            </a:r>
          </a:p>
          <a:p>
            <a:pPr>
              <a:buFont typeface="Courier New" panose="02070309020205020404" pitchFamily="49" charset="0"/>
              <a:buChar char="o"/>
            </a:pPr>
            <a:endParaRPr lang="en-US" dirty="0"/>
          </a:p>
        </p:txBody>
      </p:sp>
      <p:pic>
        <p:nvPicPr>
          <p:cNvPr id="9218" name="Picture 2" descr="https://koenig-media.raywenderlich.com/uploads/2021/05/dart_li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3842" y="2212280"/>
            <a:ext cx="4004192" cy="1024696"/>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1808480" y="4505960"/>
            <a:ext cx="3810000" cy="741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desserts.add</a:t>
            </a:r>
            <a:r>
              <a:rPr lang="en-IN" dirty="0">
                <a:solidFill>
                  <a:schemeClr val="bg1"/>
                </a:solidFill>
              </a:rPr>
              <a:t>('cake');</a:t>
            </a:r>
          </a:p>
          <a:p>
            <a:pPr algn="ctr"/>
            <a:r>
              <a:rPr lang="en-IN" dirty="0">
                <a:solidFill>
                  <a:schemeClr val="bg1"/>
                </a:solidFill>
              </a:rPr>
              <a:t>print(desserts); </a:t>
            </a:r>
          </a:p>
        </p:txBody>
      </p:sp>
      <p:sp>
        <p:nvSpPr>
          <p:cNvPr id="13" name="Rounded Rectangle 12"/>
          <p:cNvSpPr/>
          <p:nvPr/>
        </p:nvSpPr>
        <p:spPr>
          <a:xfrm>
            <a:off x="6682858" y="4399280"/>
            <a:ext cx="4391542" cy="955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bg1"/>
                </a:solidFill>
              </a:rPr>
              <a:t>desserts.remove</a:t>
            </a:r>
            <a:r>
              <a:rPr lang="en-IN" dirty="0">
                <a:solidFill>
                  <a:schemeClr val="bg1"/>
                </a:solidFill>
              </a:rPr>
              <a:t>('donuts');</a:t>
            </a:r>
          </a:p>
          <a:p>
            <a:pPr algn="ctr"/>
            <a:r>
              <a:rPr lang="en-IN" dirty="0">
                <a:solidFill>
                  <a:schemeClr val="bg1"/>
                </a:solidFill>
              </a:rPr>
              <a:t>print(desserts); </a:t>
            </a:r>
          </a:p>
          <a:p>
            <a:pPr algn="ctr"/>
            <a:r>
              <a:rPr lang="en-IN" dirty="0">
                <a:solidFill>
                  <a:schemeClr val="bg1"/>
                </a:solidFill>
              </a:rPr>
              <a:t>// [cookies, cupcakes, pie, cake]</a:t>
            </a:r>
          </a:p>
        </p:txBody>
      </p:sp>
    </p:spTree>
    <p:extLst>
      <p:ext uri="{BB962C8B-B14F-4D97-AF65-F5344CB8AC3E}">
        <p14:creationId xmlns:p14="http://schemas.microsoft.com/office/powerpoint/2010/main" val="256576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Flutter</a:t>
            </a:r>
            <a:endParaRPr lang="en-IN" dirty="0"/>
          </a:p>
        </p:txBody>
      </p:sp>
      <p:sp>
        <p:nvSpPr>
          <p:cNvPr id="3" name="Content Placeholder 2"/>
          <p:cNvSpPr>
            <a:spLocks noGrp="1"/>
          </p:cNvSpPr>
          <p:nvPr>
            <p:ph idx="1"/>
          </p:nvPr>
        </p:nvSpPr>
        <p:spPr/>
        <p:txBody>
          <a:bodyPr/>
          <a:lstStyle/>
          <a:p>
            <a:r>
              <a:rPr lang="en-US" dirty="0"/>
              <a:t>Flutter is an incredible user interface (UI) toolkit </a:t>
            </a:r>
            <a:r>
              <a:rPr lang="en-US" dirty="0" smtClean="0"/>
              <a:t> for different platforms including iOS, Android, the web and more, all using one codebase.</a:t>
            </a:r>
            <a:endParaRPr lang="en-US" dirty="0" smtClean="0"/>
          </a:p>
          <a:p>
            <a:r>
              <a:rPr lang="en-US" dirty="0" smtClean="0"/>
              <a:t>Flutter </a:t>
            </a:r>
            <a:r>
              <a:rPr lang="en-US" dirty="0"/>
              <a:t>is an exciting UI toolkit from </a:t>
            </a:r>
            <a:r>
              <a:rPr lang="en-US" dirty="0" smtClean="0"/>
              <a:t>Google.</a:t>
            </a:r>
          </a:p>
          <a:p>
            <a:r>
              <a:rPr lang="en-US" dirty="0" smtClean="0"/>
              <a:t>Flutter </a:t>
            </a:r>
            <a:r>
              <a:rPr lang="en-US" dirty="0"/>
              <a:t>uses the Dart language.</a:t>
            </a:r>
            <a:endParaRPr lang="en-IN" dirty="0"/>
          </a:p>
        </p:txBody>
      </p:sp>
    </p:spTree>
    <p:extLst>
      <p:ext uri="{BB962C8B-B14F-4D97-AF65-F5344CB8AC3E}">
        <p14:creationId xmlns:p14="http://schemas.microsoft.com/office/powerpoint/2010/main" val="2678978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IN" dirty="0"/>
          </a:p>
        </p:txBody>
      </p:sp>
      <p:sp>
        <p:nvSpPr>
          <p:cNvPr id="5" name="Content Placeholder 2"/>
          <p:cNvSpPr txBox="1">
            <a:spLocks/>
          </p:cNvSpPr>
          <p:nvPr/>
        </p:nvSpPr>
        <p:spPr>
          <a:xfrm>
            <a:off x="1024129" y="1737360"/>
            <a:ext cx="83535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Courier New" panose="02070309020205020404" pitchFamily="49" charset="0"/>
              <a:buChar char="o"/>
            </a:pPr>
            <a:r>
              <a:rPr lang="en-US" dirty="0"/>
              <a:t>A set is an unordered collection of values. </a:t>
            </a:r>
            <a:endParaRPr lang="en-US" dirty="0" smtClean="0"/>
          </a:p>
          <a:p>
            <a:pPr>
              <a:buFont typeface="Courier New" panose="02070309020205020404" pitchFamily="49" charset="0"/>
              <a:buChar char="o"/>
            </a:pPr>
            <a:r>
              <a:rPr lang="en-US" dirty="0" smtClean="0"/>
              <a:t>We </a:t>
            </a:r>
            <a:r>
              <a:rPr lang="en-US" dirty="0"/>
              <a:t>can’t get the values by their index values as they are unordered. </a:t>
            </a:r>
            <a:endParaRPr lang="en-US" dirty="0"/>
          </a:p>
          <a:p>
            <a:pPr>
              <a:buFont typeface="Courier New" panose="02070309020205020404" pitchFamily="49" charset="0"/>
              <a:buChar char="o"/>
            </a:pPr>
            <a:r>
              <a:rPr lang="en-US" dirty="0" smtClean="0"/>
              <a:t>Values </a:t>
            </a:r>
            <a:r>
              <a:rPr lang="en-US" dirty="0"/>
              <a:t>in set are unique </a:t>
            </a:r>
            <a:r>
              <a:rPr lang="en-US" dirty="0" err="1" smtClean="0"/>
              <a:t>ie</a:t>
            </a:r>
            <a:r>
              <a:rPr lang="en-US" dirty="0" smtClean="0"/>
              <a:t> they cant be repeated.</a:t>
            </a:r>
            <a:endParaRPr lang="en-US" dirty="0"/>
          </a:p>
        </p:txBody>
      </p:sp>
    </p:spTree>
    <p:extLst>
      <p:ext uri="{BB962C8B-B14F-4D97-AF65-F5344CB8AC3E}">
        <p14:creationId xmlns:p14="http://schemas.microsoft.com/office/powerpoint/2010/main" val="3837048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Maps</a:t>
            </a:r>
            <a:endParaRPr lang="en-IN" dirty="0"/>
          </a:p>
        </p:txBody>
      </p:sp>
      <p:sp>
        <p:nvSpPr>
          <p:cNvPr id="3" name="Content Placeholder 2"/>
          <p:cNvSpPr>
            <a:spLocks noGrp="1"/>
          </p:cNvSpPr>
          <p:nvPr>
            <p:ph idx="1"/>
          </p:nvPr>
        </p:nvSpPr>
        <p:spPr>
          <a:xfrm>
            <a:off x="1024128" y="2286000"/>
            <a:ext cx="9720073" cy="4246880"/>
          </a:xfrm>
        </p:spPr>
        <p:txBody>
          <a:bodyPr>
            <a:normAutofit lnSpcReduction="10000"/>
          </a:bodyPr>
          <a:lstStyle/>
          <a:p>
            <a:r>
              <a:rPr lang="en-US" dirty="0" smtClean="0"/>
              <a:t>When </a:t>
            </a:r>
            <a:r>
              <a:rPr lang="en-US" dirty="0"/>
              <a:t>you </a:t>
            </a:r>
            <a:r>
              <a:rPr lang="en-US" dirty="0" smtClean="0"/>
              <a:t>want </a:t>
            </a:r>
            <a:r>
              <a:rPr lang="en-US" dirty="0"/>
              <a:t>a list of paired values, Map is a good choice. </a:t>
            </a:r>
            <a:endParaRPr lang="en-US" dirty="0" smtClean="0"/>
          </a:p>
          <a:p>
            <a:endParaRPr lang="en-US" dirty="0"/>
          </a:p>
          <a:p>
            <a:endParaRPr lang="en-US" dirty="0" smtClean="0"/>
          </a:p>
          <a:p>
            <a:endParaRPr lang="en-US" dirty="0"/>
          </a:p>
          <a:p>
            <a:endParaRPr lang="en-US" dirty="0" smtClean="0"/>
          </a:p>
          <a:p>
            <a:r>
              <a:rPr lang="en-US" dirty="0" smtClean="0"/>
              <a:t>Elements </a:t>
            </a:r>
            <a:r>
              <a:rPr lang="en-US" dirty="0"/>
              <a:t>of a map are called </a:t>
            </a:r>
            <a:r>
              <a:rPr lang="en-US" b="1" dirty="0"/>
              <a:t>key-value pairs</a:t>
            </a:r>
            <a:r>
              <a:rPr lang="en-US" dirty="0"/>
              <a:t>, where the key is on the left of a colon and the value is on the right</a:t>
            </a:r>
            <a:r>
              <a:rPr lang="en-US" dirty="0" smtClean="0"/>
              <a:t>.</a:t>
            </a:r>
          </a:p>
          <a:p>
            <a:r>
              <a:rPr lang="en-US" dirty="0" smtClean="0"/>
              <a:t>Size of map is not fixed.</a:t>
            </a:r>
          </a:p>
          <a:p>
            <a:r>
              <a:rPr lang="en-US" dirty="0"/>
              <a:t> Map is also called dictionary or </a:t>
            </a:r>
            <a:r>
              <a:rPr lang="en-US" dirty="0" smtClean="0"/>
              <a:t>hash. </a:t>
            </a:r>
          </a:p>
          <a:p>
            <a:r>
              <a:rPr lang="en-IN" dirty="0"/>
              <a:t>Map&lt;String</a:t>
            </a:r>
            <a:r>
              <a:rPr lang="en-IN" b="1" dirty="0"/>
              <a:t>, </a:t>
            </a:r>
            <a:r>
              <a:rPr lang="en-IN" dirty="0" err="1"/>
              <a:t>int</a:t>
            </a:r>
            <a:r>
              <a:rPr lang="en-IN" dirty="0"/>
              <a:t>&gt; map = Map()</a:t>
            </a:r>
            <a:r>
              <a:rPr lang="en-IN" b="1" dirty="0"/>
              <a:t>;</a:t>
            </a:r>
            <a:endParaRPr lang="en-US" dirty="0" smtClean="0"/>
          </a:p>
          <a:p>
            <a:endParaRPr lang="en-IN" dirty="0"/>
          </a:p>
        </p:txBody>
      </p:sp>
      <p:pic>
        <p:nvPicPr>
          <p:cNvPr id="10243" name="Picture 3" descr="Dart ma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0320" y="1932432"/>
            <a:ext cx="2377440" cy="1269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72080" y="2886660"/>
            <a:ext cx="3129280" cy="1477328"/>
          </a:xfrm>
          <a:prstGeom prst="rect">
            <a:avLst/>
          </a:prstGeom>
        </p:spPr>
        <p:txBody>
          <a:bodyPr wrap="square">
            <a:spAutoFit/>
          </a:bodyPr>
          <a:lstStyle/>
          <a:p>
            <a:r>
              <a:rPr lang="en-IN" dirty="0"/>
              <a:t>Map&lt;String, </a:t>
            </a:r>
            <a:r>
              <a:rPr lang="en-IN" dirty="0" err="1"/>
              <a:t>int</a:t>
            </a:r>
            <a:r>
              <a:rPr lang="en-IN" dirty="0"/>
              <a:t>&gt; calories = {</a:t>
            </a:r>
          </a:p>
          <a:p>
            <a:r>
              <a:rPr lang="en-IN" dirty="0"/>
              <a:t>  'cake': 500,</a:t>
            </a:r>
          </a:p>
          <a:p>
            <a:r>
              <a:rPr lang="en-IN" dirty="0"/>
              <a:t>  'donuts': 150,</a:t>
            </a:r>
          </a:p>
          <a:p>
            <a:r>
              <a:rPr lang="en-IN" dirty="0"/>
              <a:t>  'cookies': 100,</a:t>
            </a:r>
          </a:p>
          <a:p>
            <a:r>
              <a:rPr lang="en-IN" dirty="0"/>
              <a:t>};</a:t>
            </a:r>
          </a:p>
        </p:txBody>
      </p:sp>
    </p:spTree>
    <p:extLst>
      <p:ext uri="{BB962C8B-B14F-4D97-AF65-F5344CB8AC3E}">
        <p14:creationId xmlns:p14="http://schemas.microsoft.com/office/powerpoint/2010/main" val="417925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IN" dirty="0"/>
          </a:p>
        </p:txBody>
      </p:sp>
      <p:sp>
        <p:nvSpPr>
          <p:cNvPr id="3" name="Content Placeholder 2"/>
          <p:cNvSpPr>
            <a:spLocks noGrp="1"/>
          </p:cNvSpPr>
          <p:nvPr>
            <p:ph idx="1"/>
          </p:nvPr>
        </p:nvSpPr>
        <p:spPr>
          <a:xfrm>
            <a:off x="1024128" y="1798320"/>
            <a:ext cx="10883392" cy="4795520"/>
          </a:xfrm>
        </p:spPr>
        <p:txBody>
          <a:bodyPr>
            <a:normAutofit lnSpcReduction="10000"/>
          </a:bodyPr>
          <a:lstStyle/>
          <a:p>
            <a:r>
              <a:rPr lang="en-US" dirty="0" smtClean="0"/>
              <a:t>Function </a:t>
            </a:r>
            <a:r>
              <a:rPr lang="en-US" dirty="0"/>
              <a:t>is a block of code that should be organized, perform a single task, and should be related to the </a:t>
            </a:r>
            <a:r>
              <a:rPr lang="en-US" dirty="0" smtClean="0"/>
              <a:t>class.</a:t>
            </a:r>
          </a:p>
          <a:p>
            <a:r>
              <a:rPr lang="en-US" dirty="0"/>
              <a:t>Functions should also be reusable</a:t>
            </a:r>
            <a:r>
              <a:rPr lang="en-US" dirty="0" smtClean="0"/>
              <a:t>.</a:t>
            </a:r>
            <a:endParaRPr lang="en-US" dirty="0"/>
          </a:p>
          <a:p>
            <a:endParaRPr lang="en-US" dirty="0" smtClean="0"/>
          </a:p>
          <a:p>
            <a:endParaRPr lang="en-US" dirty="0"/>
          </a:p>
          <a:p>
            <a:endParaRPr lang="en-US" dirty="0" smtClean="0"/>
          </a:p>
          <a:p>
            <a:endParaRPr lang="en-US" dirty="0"/>
          </a:p>
          <a:p>
            <a:r>
              <a:rPr lang="en-US" dirty="0" smtClean="0"/>
              <a:t>A </a:t>
            </a:r>
            <a:r>
              <a:rPr lang="en-US" dirty="0"/>
              <a:t>function consists of the following elements</a:t>
            </a:r>
            <a:r>
              <a:rPr lang="en-US" dirty="0" smtClean="0"/>
              <a:t>:</a:t>
            </a:r>
          </a:p>
          <a:p>
            <a:pPr lvl="1"/>
            <a:r>
              <a:rPr lang="en-US" dirty="0"/>
              <a:t>Return type</a:t>
            </a:r>
          </a:p>
          <a:p>
            <a:pPr lvl="1"/>
            <a:r>
              <a:rPr lang="en-US" dirty="0"/>
              <a:t>Function name</a:t>
            </a:r>
          </a:p>
          <a:p>
            <a:pPr lvl="1"/>
            <a:r>
              <a:rPr lang="en-US" dirty="0"/>
              <a:t>Parameter list in parentheses</a:t>
            </a:r>
          </a:p>
          <a:p>
            <a:pPr lvl="1"/>
            <a:r>
              <a:rPr lang="en-US" dirty="0"/>
              <a:t>Function body enclosed in brackets</a:t>
            </a:r>
          </a:p>
          <a:p>
            <a:endParaRPr lang="en-US" dirty="0" smtClean="0"/>
          </a:p>
          <a:p>
            <a:endParaRPr lang="en-IN" dirty="0"/>
          </a:p>
        </p:txBody>
      </p:sp>
      <p:pic>
        <p:nvPicPr>
          <p:cNvPr id="16386" name="Picture 2" descr="Dart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923" y="2848958"/>
            <a:ext cx="4783202" cy="190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368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Optional </a:t>
            </a:r>
            <a:r>
              <a:rPr lang="en-IN" b="1" dirty="0" smtClean="0"/>
              <a:t>Parameters</a:t>
            </a:r>
            <a:endParaRPr lang="en-IN" dirty="0"/>
          </a:p>
        </p:txBody>
      </p:sp>
      <p:sp>
        <p:nvSpPr>
          <p:cNvPr id="3" name="Content Placeholder 2"/>
          <p:cNvSpPr>
            <a:spLocks noGrp="1"/>
          </p:cNvSpPr>
          <p:nvPr>
            <p:ph idx="1"/>
          </p:nvPr>
        </p:nvSpPr>
        <p:spPr>
          <a:xfrm>
            <a:off x="1024128" y="1920240"/>
            <a:ext cx="9720073" cy="4389120"/>
          </a:xfrm>
        </p:spPr>
        <p:txBody>
          <a:bodyPr>
            <a:normAutofit lnSpcReduction="10000"/>
          </a:bodyPr>
          <a:lstStyle/>
          <a:p>
            <a:r>
              <a:rPr lang="en-US" dirty="0"/>
              <a:t>If a parameter to a function is optional, you can surround it with square brackets and make the type </a:t>
            </a:r>
            <a:r>
              <a:rPr lang="en-US" dirty="0" err="1"/>
              <a:t>nullable</a:t>
            </a:r>
            <a:r>
              <a:rPr lang="en-US" dirty="0" smtClean="0"/>
              <a:t>:</a:t>
            </a:r>
          </a:p>
          <a:p>
            <a:endParaRPr lang="en-US" dirty="0"/>
          </a:p>
          <a:p>
            <a:pPr marL="777240" lvl="5" indent="0">
              <a:buNone/>
            </a:pPr>
            <a:r>
              <a:rPr lang="en-US" dirty="0"/>
              <a:t>String </a:t>
            </a:r>
            <a:r>
              <a:rPr lang="en-US" dirty="0" err="1"/>
              <a:t>fullName</a:t>
            </a:r>
            <a:r>
              <a:rPr lang="en-US" dirty="0"/>
              <a:t>(String first, String last, [String? title]) {</a:t>
            </a:r>
          </a:p>
          <a:p>
            <a:pPr marL="777240" lvl="5" indent="0">
              <a:buNone/>
            </a:pPr>
            <a:r>
              <a:rPr lang="en-US" dirty="0"/>
              <a:t>  if (title == null) {</a:t>
            </a:r>
          </a:p>
          <a:p>
            <a:pPr marL="777240" lvl="5" indent="0">
              <a:buNone/>
            </a:pPr>
            <a:r>
              <a:rPr lang="en-US" dirty="0"/>
              <a:t>    return '$first $last';</a:t>
            </a:r>
          </a:p>
          <a:p>
            <a:pPr marL="777240" lvl="5" indent="0">
              <a:buNone/>
            </a:pPr>
            <a:r>
              <a:rPr lang="en-US" dirty="0"/>
              <a:t>  } else {</a:t>
            </a:r>
          </a:p>
          <a:p>
            <a:pPr marL="777240" lvl="5" indent="0">
              <a:buNone/>
            </a:pPr>
            <a:r>
              <a:rPr lang="en-US" dirty="0"/>
              <a:t>    return '$title $first $last';</a:t>
            </a:r>
          </a:p>
          <a:p>
            <a:pPr marL="777240" lvl="5" indent="0">
              <a:buNone/>
            </a:pPr>
            <a:r>
              <a:rPr lang="en-US" dirty="0"/>
              <a:t>  }</a:t>
            </a:r>
          </a:p>
          <a:p>
            <a:pPr marL="777240" lvl="5" indent="0">
              <a:buNone/>
            </a:pPr>
            <a:r>
              <a:rPr lang="en-US" dirty="0" smtClean="0"/>
              <a:t>}</a:t>
            </a:r>
          </a:p>
          <a:p>
            <a:pPr marL="0" indent="-45720">
              <a:buNone/>
            </a:pPr>
            <a:endParaRPr lang="en-US" dirty="0" smtClean="0"/>
          </a:p>
          <a:p>
            <a:pPr marL="0" indent="-45720">
              <a:buNone/>
            </a:pPr>
            <a:r>
              <a:rPr lang="en-IN" sz="2000" dirty="0"/>
              <a:t>print(</a:t>
            </a:r>
            <a:r>
              <a:rPr lang="en-IN" sz="2000" dirty="0" err="1"/>
              <a:t>fullName</a:t>
            </a:r>
            <a:r>
              <a:rPr lang="en-IN" sz="2000" dirty="0"/>
              <a:t>('Joe', 'Howard</a:t>
            </a:r>
            <a:r>
              <a:rPr lang="en-IN" sz="2000" dirty="0" smtClean="0"/>
              <a:t>')); // </a:t>
            </a:r>
            <a:r>
              <a:rPr lang="en-IN" sz="2000" dirty="0"/>
              <a:t>Joe </a:t>
            </a:r>
            <a:r>
              <a:rPr lang="en-IN" sz="2000" dirty="0" smtClean="0"/>
              <a:t>Howard</a:t>
            </a:r>
            <a:endParaRPr lang="en-IN" sz="2000" dirty="0"/>
          </a:p>
          <a:p>
            <a:pPr marL="0" indent="-45720">
              <a:buNone/>
            </a:pPr>
            <a:r>
              <a:rPr lang="en-IN" sz="2000" dirty="0"/>
              <a:t>print(</a:t>
            </a:r>
            <a:r>
              <a:rPr lang="en-IN" sz="2000" dirty="0" err="1"/>
              <a:t>fullName</a:t>
            </a:r>
            <a:r>
              <a:rPr lang="en-IN" sz="2000" dirty="0"/>
              <a:t>('Albert', 'Einstein', 'Professor</a:t>
            </a:r>
            <a:r>
              <a:rPr lang="en-IN" sz="2000" dirty="0" smtClean="0"/>
              <a:t>'));// </a:t>
            </a:r>
            <a:r>
              <a:rPr lang="en-IN" sz="2000" dirty="0"/>
              <a:t>Professor Albert Einstein</a:t>
            </a:r>
            <a:endParaRPr lang="en-IN" dirty="0"/>
          </a:p>
        </p:txBody>
      </p:sp>
    </p:spTree>
    <p:extLst>
      <p:ext uri="{BB962C8B-B14F-4D97-AF65-F5344CB8AC3E}">
        <p14:creationId xmlns:p14="http://schemas.microsoft.com/office/powerpoint/2010/main" val="13745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Named Parameters and Default </a:t>
            </a:r>
            <a:r>
              <a:rPr lang="en-US" b="1" dirty="0" smtClean="0"/>
              <a:t>Values</a:t>
            </a:r>
            <a:endParaRPr lang="en-IN" dirty="0"/>
          </a:p>
        </p:txBody>
      </p:sp>
      <p:sp>
        <p:nvSpPr>
          <p:cNvPr id="3" name="Content Placeholder 2"/>
          <p:cNvSpPr>
            <a:spLocks noGrp="1"/>
          </p:cNvSpPr>
          <p:nvPr>
            <p:ph idx="1"/>
          </p:nvPr>
        </p:nvSpPr>
        <p:spPr/>
        <p:txBody>
          <a:bodyPr/>
          <a:lstStyle/>
          <a:p>
            <a:r>
              <a:rPr lang="en-US" dirty="0"/>
              <a:t>bool </a:t>
            </a:r>
            <a:r>
              <a:rPr lang="en-US" dirty="0" err="1"/>
              <a:t>withinTolerance</a:t>
            </a:r>
            <a:r>
              <a:rPr lang="en-US" dirty="0"/>
              <a:t>({required </a:t>
            </a:r>
            <a:r>
              <a:rPr lang="en-US" dirty="0" err="1"/>
              <a:t>int</a:t>
            </a:r>
            <a:r>
              <a:rPr lang="en-US" dirty="0"/>
              <a:t> value, </a:t>
            </a:r>
            <a:r>
              <a:rPr lang="en-US" dirty="0" err="1"/>
              <a:t>int</a:t>
            </a:r>
            <a:r>
              <a:rPr lang="en-US" dirty="0"/>
              <a:t> min = 0, </a:t>
            </a:r>
            <a:r>
              <a:rPr lang="en-US" dirty="0" err="1"/>
              <a:t>int</a:t>
            </a:r>
            <a:r>
              <a:rPr lang="en-US" dirty="0"/>
              <a:t> max = 10}) {</a:t>
            </a:r>
          </a:p>
          <a:p>
            <a:r>
              <a:rPr lang="en-US" dirty="0"/>
              <a:t>  return min &lt;= value &amp;&amp; value &lt;= max;</a:t>
            </a:r>
          </a:p>
          <a:p>
            <a:r>
              <a:rPr lang="en-US" dirty="0" smtClean="0"/>
              <a:t>}</a:t>
            </a:r>
          </a:p>
          <a:p>
            <a:endParaRPr lang="en-US" dirty="0"/>
          </a:p>
          <a:p>
            <a:r>
              <a:rPr lang="en-US" dirty="0" smtClean="0"/>
              <a:t>print(</a:t>
            </a:r>
            <a:r>
              <a:rPr lang="en-US" dirty="0" err="1" smtClean="0"/>
              <a:t>withinTolerance</a:t>
            </a:r>
            <a:r>
              <a:rPr lang="en-US" dirty="0" smtClean="0"/>
              <a:t>(min</a:t>
            </a:r>
            <a:r>
              <a:rPr lang="en-US" dirty="0"/>
              <a:t>: 1, max: 5, value: 11)); // </a:t>
            </a:r>
            <a:r>
              <a:rPr lang="en-US" dirty="0" smtClean="0"/>
              <a:t>false</a:t>
            </a:r>
          </a:p>
          <a:p>
            <a:r>
              <a:rPr lang="en-IN" dirty="0"/>
              <a:t>print(</a:t>
            </a:r>
            <a:r>
              <a:rPr lang="en-IN" dirty="0" err="1"/>
              <a:t>withinTolerance</a:t>
            </a:r>
            <a:r>
              <a:rPr lang="en-IN" dirty="0"/>
              <a:t>(value: 5)); // true</a:t>
            </a:r>
          </a:p>
        </p:txBody>
      </p:sp>
    </p:spTree>
    <p:extLst>
      <p:ext uri="{BB962C8B-B14F-4D97-AF65-F5344CB8AC3E}">
        <p14:creationId xmlns:p14="http://schemas.microsoft.com/office/powerpoint/2010/main" val="2525196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Flutter</a:t>
            </a:r>
            <a:endParaRPr lang="en-IN" dirty="0"/>
          </a:p>
        </p:txBody>
      </p:sp>
      <p:sp>
        <p:nvSpPr>
          <p:cNvPr id="3" name="Content Placeholder 2"/>
          <p:cNvSpPr>
            <a:spLocks noGrp="1"/>
          </p:cNvSpPr>
          <p:nvPr>
            <p:ph idx="1"/>
          </p:nvPr>
        </p:nvSpPr>
        <p:spPr/>
        <p:txBody>
          <a:bodyPr/>
          <a:lstStyle/>
          <a:p>
            <a:r>
              <a:rPr lang="en-IN" dirty="0" smtClean="0"/>
              <a:t>Flutter is a cross-platform framework.</a:t>
            </a:r>
            <a:endParaRPr lang="en-US" dirty="0" smtClean="0"/>
          </a:p>
          <a:p>
            <a:r>
              <a:rPr lang="en-US" dirty="0" smtClean="0"/>
              <a:t>Flutter </a:t>
            </a:r>
            <a:r>
              <a:rPr lang="en-US" dirty="0"/>
              <a:t>apps use the </a:t>
            </a:r>
            <a:r>
              <a:rPr lang="en-US" dirty="0">
                <a:hlinkClick r:id="rId3"/>
              </a:rPr>
              <a:t>Dart</a:t>
            </a:r>
            <a:r>
              <a:rPr lang="en-US" dirty="0"/>
              <a:t> programming </a:t>
            </a:r>
            <a:r>
              <a:rPr lang="en-US" dirty="0" smtClean="0"/>
              <a:t>language</a:t>
            </a:r>
            <a:r>
              <a:rPr lang="en-IN" dirty="0" smtClean="0"/>
              <a:t>.</a:t>
            </a:r>
          </a:p>
          <a:p>
            <a:r>
              <a:rPr lang="en-US" dirty="0" smtClean="0"/>
              <a:t>Flutter </a:t>
            </a:r>
            <a:r>
              <a:rPr lang="en-US" dirty="0"/>
              <a:t>doesn’t need to use a JavaScript bridge, which improves app startup times and overall </a:t>
            </a:r>
            <a:r>
              <a:rPr lang="en-US" dirty="0" smtClean="0"/>
              <a:t>performance.</a:t>
            </a:r>
          </a:p>
          <a:p>
            <a:r>
              <a:rPr lang="en-US" dirty="0"/>
              <a:t>Flutter framework is built around the idea of </a:t>
            </a:r>
            <a:r>
              <a:rPr lang="en-US" b="1" dirty="0"/>
              <a:t>widgets</a:t>
            </a:r>
            <a:r>
              <a:rPr lang="en-US" dirty="0"/>
              <a:t>.</a:t>
            </a:r>
            <a:endParaRPr lang="en-US" sz="1800" dirty="0" smtClean="0"/>
          </a:p>
        </p:txBody>
      </p:sp>
    </p:spTree>
    <p:extLst>
      <p:ext uri="{BB962C8B-B14F-4D97-AF65-F5344CB8AC3E}">
        <p14:creationId xmlns:p14="http://schemas.microsoft.com/office/powerpoint/2010/main" val="418171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project</a:t>
            </a:r>
            <a:endParaRPr lang="en-IN" dirty="0"/>
          </a:p>
        </p:txBody>
      </p:sp>
      <p:pic>
        <p:nvPicPr>
          <p:cNvPr id="19458" name="Picture 2" descr="Creating a new Flutter app in VS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2816352"/>
            <a:ext cx="619125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015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flutter App</a:t>
            </a:r>
            <a:endParaRPr lang="en-IN" dirty="0"/>
          </a:p>
        </p:txBody>
      </p:sp>
      <p:sp>
        <p:nvSpPr>
          <p:cNvPr id="3" name="Content Placeholder 2"/>
          <p:cNvSpPr>
            <a:spLocks noGrp="1"/>
          </p:cNvSpPr>
          <p:nvPr>
            <p:ph idx="1"/>
          </p:nvPr>
        </p:nvSpPr>
        <p:spPr/>
        <p:txBody>
          <a:bodyPr/>
          <a:lstStyle/>
          <a:p>
            <a:r>
              <a:rPr lang="en-IN" dirty="0"/>
              <a:t>https://docs.flutter.dev/get-started/install/windows#set-up-your-android-device</a:t>
            </a:r>
          </a:p>
        </p:txBody>
      </p:sp>
    </p:spTree>
    <p:extLst>
      <p:ext uri="{BB962C8B-B14F-4D97-AF65-F5344CB8AC3E}">
        <p14:creationId xmlns:p14="http://schemas.microsoft.com/office/powerpoint/2010/main" val="963936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 reload vs. hot </a:t>
            </a:r>
            <a:r>
              <a:rPr lang="en-US" dirty="0" smtClean="0"/>
              <a:t>restart</a:t>
            </a:r>
            <a:endParaRPr lang="en-IN" dirty="0"/>
          </a:p>
        </p:txBody>
      </p:sp>
      <p:sp>
        <p:nvSpPr>
          <p:cNvPr id="3" name="Content Placeholder 2"/>
          <p:cNvSpPr>
            <a:spLocks noGrp="1"/>
          </p:cNvSpPr>
          <p:nvPr>
            <p:ph idx="1"/>
          </p:nvPr>
        </p:nvSpPr>
        <p:spPr/>
        <p:txBody>
          <a:bodyPr>
            <a:normAutofit lnSpcReduction="10000"/>
          </a:bodyPr>
          <a:lstStyle/>
          <a:p>
            <a:r>
              <a:rPr lang="en-US" dirty="0" smtClean="0"/>
              <a:t>Hot </a:t>
            </a:r>
            <a:r>
              <a:rPr lang="en-US" dirty="0"/>
              <a:t>reload works by injecting updated source code files into the running Dart VM (Virtual Machine). This includes not only adding new classes, but also adding methods and fields to existing classes, and changing existing functions. A few types of code changes cannot be hot reloaded though:</a:t>
            </a:r>
          </a:p>
          <a:p>
            <a:endParaRPr lang="en-US" dirty="0"/>
          </a:p>
          <a:p>
            <a:r>
              <a:rPr lang="en-US" dirty="0"/>
              <a:t>Global variable initializers</a:t>
            </a:r>
          </a:p>
          <a:p>
            <a:r>
              <a:rPr lang="en-US" dirty="0"/>
              <a:t>Static field initializers</a:t>
            </a:r>
          </a:p>
          <a:p>
            <a:r>
              <a:rPr lang="en-US" dirty="0"/>
              <a:t>The main() method of the app</a:t>
            </a:r>
          </a:p>
          <a:p>
            <a:r>
              <a:rPr lang="en-US" dirty="0"/>
              <a:t>For these changes, fully restart your application without having to end your debugging session. To perform a hot restart, run the Flutter: Hot Restart command from the Command Palette, or press Ctrl+Shift+F5(Cmd+Shift+F5 on </a:t>
            </a:r>
            <a:r>
              <a:rPr lang="en-US" dirty="0" err="1"/>
              <a:t>macOS</a:t>
            </a:r>
            <a:r>
              <a:rPr lang="en-US" dirty="0"/>
              <a:t>).</a:t>
            </a:r>
          </a:p>
          <a:p>
            <a:endParaRPr lang="en-US" dirty="0"/>
          </a:p>
          <a:p>
            <a:endParaRPr lang="en-IN" dirty="0"/>
          </a:p>
        </p:txBody>
      </p:sp>
    </p:spTree>
    <p:extLst>
      <p:ext uri="{BB962C8B-B14F-4D97-AF65-F5344CB8AC3E}">
        <p14:creationId xmlns:p14="http://schemas.microsoft.com/office/powerpoint/2010/main" val="223485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543560"/>
            <a:ext cx="10018713" cy="1752599"/>
          </a:xfrm>
        </p:spPr>
        <p:txBody>
          <a:bodyPr>
            <a:noAutofit/>
          </a:bodyPr>
          <a:lstStyle/>
          <a:p>
            <a:pPr algn="ctr"/>
            <a:r>
              <a:rPr lang="en-US" sz="2800" b="1" dirty="0" err="1">
                <a:hlinkClick r:id="rId2"/>
              </a:rPr>
              <a:t>DartPad</a:t>
            </a:r>
            <a:r>
              <a:rPr lang="en-US" sz="2800" dirty="0"/>
              <a:t>,  </a:t>
            </a:r>
            <a:br>
              <a:rPr lang="en-US" sz="2800" dirty="0"/>
            </a:br>
            <a:r>
              <a:rPr lang="en-US" sz="2800" dirty="0"/>
              <a:t>A </a:t>
            </a:r>
            <a:r>
              <a:rPr lang="en-US" sz="2800" dirty="0" smtClean="0"/>
              <a:t>open-source tool </a:t>
            </a:r>
            <a:r>
              <a:rPr lang="en-US" sz="2800" b="1" dirty="0" smtClean="0"/>
              <a:t> </a:t>
            </a:r>
            <a:br>
              <a:rPr lang="en-US" sz="2800" b="1" dirty="0" smtClean="0"/>
            </a:br>
            <a:r>
              <a:rPr lang="en-US" sz="2000" dirty="0" smtClean="0"/>
              <a:t>(web based tool)</a:t>
            </a:r>
            <a:endParaRPr lang="en-IN" sz="2800" dirty="0"/>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rotWithShape="1">
          <a:blip r:embed="rId3"/>
          <a:srcRect t="3904" r="237" b="4445"/>
          <a:stretch/>
        </p:blipFill>
        <p:spPr>
          <a:xfrm>
            <a:off x="2934911" y="2209588"/>
            <a:ext cx="7844850" cy="4053946"/>
          </a:xfrm>
          <a:prstGeom prst="rect">
            <a:avLst/>
          </a:prstGeom>
        </p:spPr>
      </p:pic>
    </p:spTree>
    <p:extLst>
      <p:ext uri="{BB962C8B-B14F-4D97-AF65-F5344CB8AC3E}">
        <p14:creationId xmlns:p14="http://schemas.microsoft.com/office/powerpoint/2010/main" val="2631555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416" y="1148080"/>
            <a:ext cx="10515600" cy="497840"/>
          </a:xfrm>
        </p:spPr>
        <p:txBody>
          <a:bodyPr>
            <a:normAutofit fontScale="90000"/>
          </a:bodyPr>
          <a:lstStyle/>
          <a:p>
            <a:r>
              <a:rPr lang="en-IN" b="1" dirty="0"/>
              <a:t>Why </a:t>
            </a:r>
            <a:r>
              <a:rPr lang="en-IN" b="1" dirty="0" smtClean="0"/>
              <a:t>Dart?</a:t>
            </a:r>
            <a:endParaRPr lang="en-IN" dirty="0"/>
          </a:p>
        </p:txBody>
      </p:sp>
      <p:sp>
        <p:nvSpPr>
          <p:cNvPr id="3" name="Content Placeholder 2"/>
          <p:cNvSpPr>
            <a:spLocks noGrp="1"/>
          </p:cNvSpPr>
          <p:nvPr>
            <p:ph idx="1"/>
          </p:nvPr>
        </p:nvSpPr>
        <p:spPr/>
        <p:txBody>
          <a:bodyPr>
            <a:normAutofit/>
          </a:bodyPr>
          <a:lstStyle/>
          <a:p>
            <a:pPr algn="just"/>
            <a:r>
              <a:rPr lang="en-US" dirty="0" smtClean="0"/>
              <a:t>Dart is similar to java,</a:t>
            </a:r>
            <a:r>
              <a:rPr lang="en-IN" dirty="0"/>
              <a:t> C#, Swift and </a:t>
            </a:r>
            <a:r>
              <a:rPr lang="en-IN" dirty="0" err="1"/>
              <a:t>Kotlin</a:t>
            </a:r>
            <a:r>
              <a:rPr lang="en-IN" dirty="0" smtClean="0"/>
              <a:t>.</a:t>
            </a:r>
          </a:p>
          <a:p>
            <a:pPr algn="just"/>
            <a:r>
              <a:rPr lang="en-US" dirty="0"/>
              <a:t>Some of its features include</a:t>
            </a:r>
            <a:r>
              <a:rPr lang="en-US" dirty="0" smtClean="0"/>
              <a:t>:</a:t>
            </a:r>
          </a:p>
          <a:p>
            <a:pPr marL="914400" lvl="1" indent="-457200" algn="just">
              <a:buFont typeface="+mj-lt"/>
              <a:buAutoNum type="arabicPeriod"/>
            </a:pPr>
            <a:r>
              <a:rPr lang="en-US" dirty="0" smtClean="0"/>
              <a:t>Statically typed</a:t>
            </a:r>
          </a:p>
          <a:p>
            <a:pPr marL="914400" lvl="1" indent="-457200" algn="just">
              <a:buFont typeface="+mj-lt"/>
              <a:buAutoNum type="arabicPeriod"/>
            </a:pPr>
            <a:r>
              <a:rPr lang="en-US" dirty="0" smtClean="0"/>
              <a:t>Type inference -</a:t>
            </a:r>
            <a:r>
              <a:rPr lang="en-US" dirty="0"/>
              <a:t> </a:t>
            </a:r>
            <a:r>
              <a:rPr lang="en-US" sz="1600" dirty="0"/>
              <a:t>Type inference is the automatic deduction of the data types of specific expressions in a programming language, usually done at compile time. </a:t>
            </a:r>
            <a:endParaRPr lang="en-US" dirty="0" smtClean="0"/>
          </a:p>
          <a:p>
            <a:pPr marL="914400" lvl="1" indent="-457200" algn="just">
              <a:buFont typeface="+mj-lt"/>
              <a:buAutoNum type="arabicPeriod"/>
            </a:pPr>
            <a:r>
              <a:rPr lang="en-US" dirty="0" smtClean="0"/>
              <a:t>String expressions</a:t>
            </a:r>
          </a:p>
          <a:p>
            <a:pPr marL="914400" lvl="1" indent="-457200" algn="just">
              <a:buFont typeface="+mj-lt"/>
              <a:buAutoNum type="arabicPeriod"/>
            </a:pPr>
            <a:r>
              <a:rPr lang="en-US" dirty="0" smtClean="0"/>
              <a:t>Multi-paradigm including object-oriented and functional programming</a:t>
            </a:r>
          </a:p>
          <a:p>
            <a:pPr marL="914400" lvl="1" indent="-457200" algn="just">
              <a:buFont typeface="+mj-lt"/>
              <a:buAutoNum type="arabicPeriod"/>
            </a:pPr>
            <a:r>
              <a:rPr lang="en-US" dirty="0" smtClean="0">
                <a:hlinkClick r:id="rId2"/>
              </a:rPr>
              <a:t>Null safe</a:t>
            </a:r>
            <a:r>
              <a:rPr lang="en-US" dirty="0" smtClean="0"/>
              <a:t> - </a:t>
            </a:r>
            <a:r>
              <a:rPr lang="en-US" sz="1600" dirty="0" smtClean="0"/>
              <a:t>When you opt into null safety, types in your code are non-</a:t>
            </a:r>
            <a:r>
              <a:rPr lang="en-US" sz="1600" dirty="0" err="1" smtClean="0"/>
              <a:t>nullable</a:t>
            </a:r>
            <a:r>
              <a:rPr lang="en-US" sz="1600" dirty="0" smtClean="0"/>
              <a:t> by default, meaning that variables can’t contain null unless you say they can. With null safety, your runtime null-dereference errors turn into edit-time analysis errors.</a:t>
            </a:r>
            <a:endParaRPr lang="en-US" dirty="0" smtClean="0"/>
          </a:p>
          <a:p>
            <a:pPr lvl="1" algn="just"/>
            <a:endParaRPr lang="en-US" dirty="0" smtClean="0"/>
          </a:p>
          <a:p>
            <a:pPr algn="just"/>
            <a:endParaRPr lang="en-IN" dirty="0"/>
          </a:p>
        </p:txBody>
      </p:sp>
    </p:spTree>
    <p:extLst>
      <p:ext uri="{BB962C8B-B14F-4D97-AF65-F5344CB8AC3E}">
        <p14:creationId xmlns:p14="http://schemas.microsoft.com/office/powerpoint/2010/main" val="404057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Variables, Comments and Data Types</a:t>
            </a:r>
            <a:br>
              <a:rPr lang="en-IN" b="1" dirty="0"/>
            </a:br>
            <a:endParaRPr lang="en-IN" dirty="0"/>
          </a:p>
        </p:txBody>
      </p:sp>
      <p:sp>
        <p:nvSpPr>
          <p:cNvPr id="3" name="Content Placeholder 2"/>
          <p:cNvSpPr>
            <a:spLocks noGrp="1"/>
          </p:cNvSpPr>
          <p:nvPr>
            <p:ph idx="1"/>
          </p:nvPr>
        </p:nvSpPr>
        <p:spPr>
          <a:xfrm>
            <a:off x="1024128" y="1737360"/>
            <a:ext cx="10273792" cy="1463040"/>
          </a:xfrm>
        </p:spPr>
        <p:txBody>
          <a:bodyPr/>
          <a:lstStyle/>
          <a:p>
            <a:r>
              <a:rPr lang="en-US" b="1" dirty="0"/>
              <a:t>Variables</a:t>
            </a:r>
            <a:r>
              <a:rPr lang="en-US" dirty="0"/>
              <a:t> hold the data that your program will work </a:t>
            </a:r>
            <a:r>
              <a:rPr lang="en-US" dirty="0" smtClean="0"/>
              <a:t>on.</a:t>
            </a:r>
          </a:p>
          <a:p>
            <a:r>
              <a:rPr lang="en-US" dirty="0" smtClean="0"/>
              <a:t>It’s a computer’s </a:t>
            </a:r>
            <a:r>
              <a:rPr lang="en-US" dirty="0"/>
              <a:t>memory that holds a </a:t>
            </a:r>
            <a:r>
              <a:rPr lang="en-US" dirty="0" smtClean="0"/>
              <a:t>value.</a:t>
            </a:r>
          </a:p>
          <a:p>
            <a:r>
              <a:rPr lang="en-US" dirty="0"/>
              <a:t>To </a:t>
            </a:r>
            <a:r>
              <a:rPr lang="en-US" dirty="0" smtClean="0"/>
              <a:t>denote </a:t>
            </a:r>
            <a:r>
              <a:rPr lang="en-US" dirty="0"/>
              <a:t>a variable with Dart, use the </a:t>
            </a:r>
            <a:r>
              <a:rPr lang="en-US" b="1" dirty="0" err="1"/>
              <a:t>var</a:t>
            </a:r>
            <a:r>
              <a:rPr lang="en-US" dirty="0"/>
              <a:t> keyword.</a:t>
            </a:r>
            <a:endParaRPr lang="en-IN" dirty="0"/>
          </a:p>
        </p:txBody>
      </p:sp>
      <p:sp>
        <p:nvSpPr>
          <p:cNvPr id="5" name="Rounded Rectangle 4"/>
          <p:cNvSpPr/>
          <p:nvPr/>
        </p:nvSpPr>
        <p:spPr>
          <a:xfrm>
            <a:off x="9011920" y="1942592"/>
            <a:ext cx="2560320" cy="8818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err="1" smtClean="0"/>
              <a:t>var</a:t>
            </a:r>
            <a:r>
              <a:rPr lang="en-US" sz="2000" dirty="0" smtClean="0"/>
              <a:t> name=‘Ajay’;</a:t>
            </a:r>
            <a:endParaRPr lang="en-IN" sz="2000" dirty="0"/>
          </a:p>
        </p:txBody>
      </p:sp>
      <p:sp>
        <p:nvSpPr>
          <p:cNvPr id="6" name="Content Placeholder 2"/>
          <p:cNvSpPr txBox="1">
            <a:spLocks/>
          </p:cNvSpPr>
          <p:nvPr/>
        </p:nvSpPr>
        <p:spPr>
          <a:xfrm>
            <a:off x="1024128" y="3403600"/>
            <a:ext cx="10273792" cy="146304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t>Comments</a:t>
            </a:r>
            <a:r>
              <a:rPr lang="en-US" dirty="0"/>
              <a:t> in </a:t>
            </a:r>
            <a:r>
              <a:rPr lang="en-US" dirty="0" smtClean="0"/>
              <a:t>Dart</a:t>
            </a:r>
          </a:p>
          <a:p>
            <a:r>
              <a:rPr lang="en-US" dirty="0" smtClean="0"/>
              <a:t> </a:t>
            </a:r>
            <a:r>
              <a:rPr lang="en-US" dirty="0"/>
              <a:t>// is a single-line comment, </a:t>
            </a:r>
            <a:endParaRPr lang="en-US" dirty="0" smtClean="0"/>
          </a:p>
          <a:p>
            <a:r>
              <a:rPr lang="en-US" dirty="0" smtClean="0"/>
              <a:t>/* </a:t>
            </a:r>
            <a:r>
              <a:rPr lang="en-US" dirty="0"/>
              <a:t>... */ is a multi-line comment block.</a:t>
            </a:r>
            <a:endParaRPr lang="en-IN" dirty="0"/>
          </a:p>
        </p:txBody>
      </p:sp>
      <p:sp>
        <p:nvSpPr>
          <p:cNvPr id="7" name="Rounded Rectangle 6"/>
          <p:cNvSpPr/>
          <p:nvPr/>
        </p:nvSpPr>
        <p:spPr>
          <a:xfrm>
            <a:off x="6675120" y="3447288"/>
            <a:ext cx="4897120" cy="13756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dirty="0"/>
              <a:t>print(</a:t>
            </a:r>
            <a:r>
              <a:rPr lang="en-US" sz="1600" dirty="0" err="1"/>
              <a:t>myAge</a:t>
            </a:r>
            <a:r>
              <a:rPr lang="en-US" sz="1600" dirty="0"/>
              <a:t>); // This is also a single-line comment</a:t>
            </a:r>
            <a:r>
              <a:rPr lang="en-US" sz="1600" dirty="0" smtClean="0"/>
              <a:t>.</a:t>
            </a:r>
          </a:p>
          <a:p>
            <a:r>
              <a:rPr lang="en-US" sz="1600" dirty="0"/>
              <a:t>/*</a:t>
            </a:r>
          </a:p>
          <a:p>
            <a:r>
              <a:rPr lang="en-US" sz="1600" dirty="0"/>
              <a:t> This is a multi-line comment block. This is useful for long</a:t>
            </a:r>
          </a:p>
          <a:p>
            <a:r>
              <a:rPr lang="en-US" sz="1600" dirty="0"/>
              <a:t> comments that span several lines.</a:t>
            </a:r>
          </a:p>
          <a:p>
            <a:r>
              <a:rPr lang="en-US" sz="1600" dirty="0"/>
              <a:t> */</a:t>
            </a:r>
            <a:endParaRPr lang="en-IN" sz="1600" dirty="0"/>
          </a:p>
        </p:txBody>
      </p:sp>
      <p:sp>
        <p:nvSpPr>
          <p:cNvPr id="11" name="Content Placeholder 2"/>
          <p:cNvSpPr txBox="1">
            <a:spLocks/>
          </p:cNvSpPr>
          <p:nvPr/>
        </p:nvSpPr>
        <p:spPr>
          <a:xfrm>
            <a:off x="1034288" y="5151120"/>
            <a:ext cx="10751312" cy="146304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smtClean="0"/>
              <a:t>Datatypes</a:t>
            </a:r>
            <a:endParaRPr lang="en-US" dirty="0" smtClean="0"/>
          </a:p>
          <a:p>
            <a:r>
              <a:rPr lang="en-IN" dirty="0"/>
              <a:t>Dart is </a:t>
            </a:r>
            <a:r>
              <a:rPr lang="en-IN" b="1" dirty="0"/>
              <a:t>statically </a:t>
            </a:r>
            <a:r>
              <a:rPr lang="en-IN" b="1" dirty="0" smtClean="0"/>
              <a:t>typed</a:t>
            </a:r>
            <a:r>
              <a:rPr lang="en-IN" dirty="0" smtClean="0"/>
              <a:t>.</a:t>
            </a:r>
          </a:p>
          <a:p>
            <a:r>
              <a:rPr lang="en-US" dirty="0"/>
              <a:t>If you don’t explicitly specify a data type, Dart uses </a:t>
            </a:r>
            <a:r>
              <a:rPr lang="en-US" b="1" dirty="0"/>
              <a:t>type inference</a:t>
            </a:r>
            <a:r>
              <a:rPr lang="en-US" dirty="0"/>
              <a:t> </a:t>
            </a:r>
            <a:r>
              <a:rPr lang="en-US" dirty="0" smtClean="0"/>
              <a:t>to </a:t>
            </a:r>
            <a:r>
              <a:rPr lang="en-US" dirty="0"/>
              <a:t>try to </a:t>
            </a:r>
            <a:r>
              <a:rPr lang="en-US" dirty="0" smtClean="0"/>
              <a:t>determine.</a:t>
            </a:r>
            <a:endParaRPr lang="en-IN" dirty="0"/>
          </a:p>
        </p:txBody>
      </p:sp>
    </p:spTree>
    <p:extLst>
      <p:ext uri="{BB962C8B-B14F-4D97-AF65-F5344CB8AC3E}">
        <p14:creationId xmlns:p14="http://schemas.microsoft.com/office/powerpoint/2010/main" val="2559993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Dart </a:t>
            </a:r>
            <a:r>
              <a:rPr lang="en-IN" b="1" dirty="0" smtClean="0"/>
              <a:t>Types</a:t>
            </a:r>
            <a:endParaRPr lang="en-IN" dirty="0"/>
          </a:p>
        </p:txBody>
      </p:sp>
      <p:sp>
        <p:nvSpPr>
          <p:cNvPr id="3" name="Content Placeholder 2"/>
          <p:cNvSpPr>
            <a:spLocks noGrp="1"/>
          </p:cNvSpPr>
          <p:nvPr>
            <p:ph idx="1"/>
          </p:nvPr>
        </p:nvSpPr>
        <p:spPr/>
        <p:txBody>
          <a:bodyPr/>
          <a:lstStyle/>
          <a:p>
            <a:r>
              <a:rPr lang="en-US" b="1" dirty="0" err="1"/>
              <a:t>int</a:t>
            </a:r>
            <a:r>
              <a:rPr lang="en-US" dirty="0"/>
              <a:t>: Integers</a:t>
            </a:r>
          </a:p>
          <a:p>
            <a:r>
              <a:rPr lang="en-US" b="1" dirty="0"/>
              <a:t>double</a:t>
            </a:r>
            <a:r>
              <a:rPr lang="en-US" dirty="0"/>
              <a:t>: Floating-point numbers</a:t>
            </a:r>
          </a:p>
          <a:p>
            <a:r>
              <a:rPr lang="en-US" b="1" dirty="0"/>
              <a:t>bool</a:t>
            </a:r>
            <a:r>
              <a:rPr lang="en-US" dirty="0"/>
              <a:t>: Booleans</a:t>
            </a:r>
          </a:p>
          <a:p>
            <a:r>
              <a:rPr lang="en-US" b="1" dirty="0"/>
              <a:t>String</a:t>
            </a:r>
            <a:r>
              <a:rPr lang="en-US" dirty="0"/>
              <a:t>: Sequences of characters</a:t>
            </a:r>
          </a:p>
          <a:p>
            <a:endParaRPr lang="en-IN" dirty="0"/>
          </a:p>
        </p:txBody>
      </p:sp>
      <p:pic>
        <p:nvPicPr>
          <p:cNvPr id="3074" name="Picture 2" descr="Dart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015" y="2350284"/>
            <a:ext cx="3613786" cy="17457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art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567" y="2148624"/>
            <a:ext cx="4448684" cy="214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80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Dynamic </a:t>
            </a:r>
            <a:r>
              <a:rPr lang="en-IN" b="1" dirty="0" smtClean="0"/>
              <a:t>Keyword</a:t>
            </a:r>
            <a:endParaRPr lang="en-IN" dirty="0"/>
          </a:p>
        </p:txBody>
      </p:sp>
      <p:pic>
        <p:nvPicPr>
          <p:cNvPr id="4" name="Content Placeholder 3"/>
          <p:cNvPicPr>
            <a:picLocks noGrp="1" noChangeAspect="1"/>
          </p:cNvPicPr>
          <p:nvPr>
            <p:ph idx="1"/>
          </p:nvPr>
        </p:nvPicPr>
        <p:blipFill rotWithShape="1">
          <a:blip r:embed="rId2"/>
          <a:srcRect l="398" t="14649" r="82270" b="60094"/>
          <a:stretch/>
        </p:blipFill>
        <p:spPr>
          <a:xfrm>
            <a:off x="4023359" y="2890519"/>
            <a:ext cx="3433468" cy="2814321"/>
          </a:xfrm>
          <a:prstGeom prst="rect">
            <a:avLst/>
          </a:prstGeom>
        </p:spPr>
      </p:pic>
      <p:sp>
        <p:nvSpPr>
          <p:cNvPr id="6" name="Content Placeholder 2"/>
          <p:cNvSpPr txBox="1">
            <a:spLocks/>
          </p:cNvSpPr>
          <p:nvPr/>
        </p:nvSpPr>
        <p:spPr>
          <a:xfrm>
            <a:off x="1024128" y="2286000"/>
            <a:ext cx="9720073"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dirty="0"/>
              <a:t>If you use the dynamic keyword instead of </a:t>
            </a:r>
            <a:r>
              <a:rPr lang="en-US" dirty="0" smtClean="0"/>
              <a:t>var.</a:t>
            </a:r>
            <a:endParaRPr lang="en-IN" dirty="0"/>
          </a:p>
        </p:txBody>
      </p:sp>
    </p:spTree>
    <p:extLst>
      <p:ext uri="{BB962C8B-B14F-4D97-AF65-F5344CB8AC3E}">
        <p14:creationId xmlns:p14="http://schemas.microsoft.com/office/powerpoint/2010/main" val="160759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Operators</a:t>
            </a:r>
            <a:endParaRPr lang="en-IN" dirty="0"/>
          </a:p>
        </p:txBody>
      </p:sp>
      <p:sp>
        <p:nvSpPr>
          <p:cNvPr id="3" name="Content Placeholder 2"/>
          <p:cNvSpPr>
            <a:spLocks noGrp="1"/>
          </p:cNvSpPr>
          <p:nvPr>
            <p:ph idx="1"/>
          </p:nvPr>
        </p:nvSpPr>
        <p:spPr/>
        <p:txBody>
          <a:bodyPr/>
          <a:lstStyle/>
          <a:p>
            <a:r>
              <a:rPr lang="en-US" dirty="0"/>
              <a:t>Dart has all the usual operators you’re familiar with from other languages like C</a:t>
            </a:r>
            <a:r>
              <a:rPr lang="en-US" dirty="0" smtClean="0"/>
              <a:t>, Java etc…</a:t>
            </a:r>
          </a:p>
          <a:p>
            <a:pPr lvl="1"/>
            <a:r>
              <a:rPr lang="en-US" sz="2000" dirty="0"/>
              <a:t>arithmetic</a:t>
            </a:r>
          </a:p>
          <a:p>
            <a:pPr lvl="1"/>
            <a:r>
              <a:rPr lang="en-US" sz="2000" dirty="0"/>
              <a:t>equality</a:t>
            </a:r>
          </a:p>
          <a:p>
            <a:pPr lvl="1"/>
            <a:r>
              <a:rPr lang="en-US" sz="2000" dirty="0"/>
              <a:t>increment and decrement</a:t>
            </a:r>
          </a:p>
          <a:p>
            <a:pPr lvl="1"/>
            <a:r>
              <a:rPr lang="en-US" sz="2000" dirty="0"/>
              <a:t>comparison</a:t>
            </a:r>
          </a:p>
          <a:p>
            <a:pPr lvl="1"/>
            <a:r>
              <a:rPr lang="en-US" sz="2000" dirty="0"/>
              <a:t>logical</a:t>
            </a:r>
          </a:p>
          <a:p>
            <a:endParaRPr lang="en-US" dirty="0" smtClean="0"/>
          </a:p>
        </p:txBody>
      </p:sp>
    </p:spTree>
    <p:extLst>
      <p:ext uri="{BB962C8B-B14F-4D97-AF65-F5344CB8AC3E}">
        <p14:creationId xmlns:p14="http://schemas.microsoft.com/office/powerpoint/2010/main" val="395093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Strings</a:t>
            </a:r>
            <a:endParaRPr lang="en-IN" dirty="0"/>
          </a:p>
        </p:txBody>
      </p:sp>
      <p:sp>
        <p:nvSpPr>
          <p:cNvPr id="3" name="Content Placeholder 2"/>
          <p:cNvSpPr>
            <a:spLocks noGrp="1"/>
          </p:cNvSpPr>
          <p:nvPr>
            <p:ph idx="1"/>
          </p:nvPr>
        </p:nvSpPr>
        <p:spPr>
          <a:xfrm>
            <a:off x="1024128" y="1899920"/>
            <a:ext cx="9720073" cy="4409440"/>
          </a:xfrm>
        </p:spPr>
        <p:txBody>
          <a:bodyPr/>
          <a:lstStyle/>
          <a:p>
            <a:r>
              <a:rPr lang="en-US" dirty="0"/>
              <a:t>Strings are expressed in Dart using text surrounded by </a:t>
            </a:r>
            <a:r>
              <a:rPr lang="en-US" dirty="0" smtClean="0"/>
              <a:t>either</a:t>
            </a:r>
          </a:p>
          <a:p>
            <a:r>
              <a:rPr lang="en-US" b="1" dirty="0" smtClean="0"/>
              <a:t>single</a:t>
            </a:r>
            <a:r>
              <a:rPr lang="en-US" dirty="0"/>
              <a:t> </a:t>
            </a:r>
            <a:r>
              <a:rPr lang="en-US" dirty="0" smtClean="0"/>
              <a:t>or</a:t>
            </a:r>
            <a:r>
              <a:rPr lang="en-US" dirty="0"/>
              <a:t> </a:t>
            </a:r>
            <a:r>
              <a:rPr lang="en-US" b="1" dirty="0"/>
              <a:t>double quotes</a:t>
            </a:r>
            <a:r>
              <a:rPr lang="en-US" dirty="0" smtClean="0"/>
              <a:t>.</a:t>
            </a:r>
          </a:p>
          <a:p>
            <a:endParaRPr lang="en-US" dirty="0" smtClean="0"/>
          </a:p>
          <a:p>
            <a:r>
              <a:rPr lang="en-US" dirty="0" smtClean="0"/>
              <a:t>you </a:t>
            </a:r>
            <a:r>
              <a:rPr lang="en-US" dirty="0"/>
              <a:t>can embed the value of an expression inside a string by using the dollar sign symbol</a:t>
            </a:r>
            <a:r>
              <a:rPr lang="en-US" dirty="0" smtClean="0"/>
              <a:t>:</a:t>
            </a:r>
          </a:p>
          <a:p>
            <a:endParaRPr lang="en-US" dirty="0"/>
          </a:p>
          <a:p>
            <a:endParaRPr lang="en-IN" dirty="0"/>
          </a:p>
        </p:txBody>
      </p:sp>
      <p:sp>
        <p:nvSpPr>
          <p:cNvPr id="5" name="Rectangle 4"/>
          <p:cNvSpPr/>
          <p:nvPr/>
        </p:nvSpPr>
        <p:spPr>
          <a:xfrm>
            <a:off x="8554720" y="1586992"/>
            <a:ext cx="3322320" cy="12171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n-NO" dirty="0"/>
              <a:t>var firstName = 'Albert';</a:t>
            </a:r>
          </a:p>
          <a:p>
            <a:pPr algn="ctr"/>
            <a:endParaRPr lang="nn-NO" dirty="0"/>
          </a:p>
          <a:p>
            <a:pPr algn="ctr"/>
            <a:r>
              <a:rPr lang="nn-NO" dirty="0"/>
              <a:t>String lastName = "Einstein";</a:t>
            </a:r>
            <a:endParaRPr lang="en-IN" dirty="0"/>
          </a:p>
        </p:txBody>
      </p:sp>
      <p:sp>
        <p:nvSpPr>
          <p:cNvPr id="7" name="Rectangle 6"/>
          <p:cNvSpPr/>
          <p:nvPr/>
        </p:nvSpPr>
        <p:spPr>
          <a:xfrm>
            <a:off x="8554720" y="4118864"/>
            <a:ext cx="3322320" cy="17454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dirty="0"/>
              <a:t>void main() {</a:t>
            </a:r>
          </a:p>
          <a:p>
            <a:r>
              <a:rPr lang="en-IN" dirty="0"/>
              <a:t>  for (</a:t>
            </a:r>
            <a:r>
              <a:rPr lang="en-IN" dirty="0" err="1"/>
              <a:t>int</a:t>
            </a:r>
            <a:r>
              <a:rPr lang="en-IN" dirty="0"/>
              <a:t> </a:t>
            </a:r>
            <a:r>
              <a:rPr lang="en-IN" dirty="0" err="1"/>
              <a:t>i</a:t>
            </a:r>
            <a:r>
              <a:rPr lang="en-IN" dirty="0"/>
              <a:t> = 0; </a:t>
            </a:r>
            <a:r>
              <a:rPr lang="en-IN" dirty="0" err="1"/>
              <a:t>i</a:t>
            </a:r>
            <a:r>
              <a:rPr lang="en-IN" dirty="0"/>
              <a:t> &lt; 5; </a:t>
            </a:r>
            <a:r>
              <a:rPr lang="en-IN" dirty="0" err="1"/>
              <a:t>i</a:t>
            </a:r>
            <a:r>
              <a:rPr lang="en-IN" dirty="0"/>
              <a:t>++) {</a:t>
            </a:r>
          </a:p>
          <a:p>
            <a:r>
              <a:rPr lang="en-IN" dirty="0"/>
              <a:t>    print('hello  ${</a:t>
            </a:r>
            <a:r>
              <a:rPr lang="en-IN" dirty="0" err="1"/>
              <a:t>i</a:t>
            </a:r>
            <a:r>
              <a:rPr lang="en-IN" dirty="0"/>
              <a:t> + 1}');</a:t>
            </a:r>
          </a:p>
          <a:p>
            <a:r>
              <a:rPr lang="en-IN" dirty="0"/>
              <a:t>  }</a:t>
            </a:r>
          </a:p>
          <a:p>
            <a:r>
              <a:rPr lang="en-IN" dirty="0"/>
              <a:t>}</a:t>
            </a:r>
          </a:p>
        </p:txBody>
      </p:sp>
    </p:spTree>
    <p:extLst>
      <p:ext uri="{BB962C8B-B14F-4D97-AF65-F5344CB8AC3E}">
        <p14:creationId xmlns:p14="http://schemas.microsoft.com/office/powerpoint/2010/main" val="3039485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1478</TotalTime>
  <Words>2495</Words>
  <Application>Microsoft Office PowerPoint</Application>
  <PresentationFormat>Widescreen</PresentationFormat>
  <Paragraphs>328</Paragraphs>
  <Slides>28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Tw Cen MT</vt:lpstr>
      <vt:lpstr>Tw Cen MT Condensed</vt:lpstr>
      <vt:lpstr>Wingdings 3</vt:lpstr>
      <vt:lpstr>Integral</vt:lpstr>
      <vt:lpstr>Dart</vt:lpstr>
      <vt:lpstr>Flutter</vt:lpstr>
      <vt:lpstr>DartPad,   A open-source tool   (web based tool)</vt:lpstr>
      <vt:lpstr>Why Dart?</vt:lpstr>
      <vt:lpstr>Variables, Comments and Data Types </vt:lpstr>
      <vt:lpstr>Basic Dart Types</vt:lpstr>
      <vt:lpstr>The Dynamic Keyword</vt:lpstr>
      <vt:lpstr>Operators</vt:lpstr>
      <vt:lpstr>Strings</vt:lpstr>
      <vt:lpstr>Immutability</vt:lpstr>
      <vt:lpstr>Nullability</vt:lpstr>
      <vt:lpstr>Null-Aware Operators</vt:lpstr>
      <vt:lpstr>Control Flow</vt:lpstr>
      <vt:lpstr>Using For Loops</vt:lpstr>
      <vt:lpstr>for loop</vt:lpstr>
      <vt:lpstr>for…in loop</vt:lpstr>
      <vt:lpstr>for each … loop</vt:lpstr>
      <vt:lpstr>Collections </vt:lpstr>
      <vt:lpstr>LIST</vt:lpstr>
      <vt:lpstr>Set</vt:lpstr>
      <vt:lpstr>Maps</vt:lpstr>
      <vt:lpstr>Functions</vt:lpstr>
      <vt:lpstr>Optional Parameters</vt:lpstr>
      <vt:lpstr>Named Parameters and Default Values</vt:lpstr>
      <vt:lpstr>Intro to Flutter</vt:lpstr>
      <vt:lpstr>Creating new project</vt:lpstr>
      <vt:lpstr>Running flutter App</vt:lpstr>
      <vt:lpstr>Hot reload vs. hot restart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dc:title>
  <dc:creator>kathiresan Natarajan</dc:creator>
  <cp:lastModifiedBy>kathiresan Natarajan</cp:lastModifiedBy>
  <cp:revision>155</cp:revision>
  <dcterms:created xsi:type="dcterms:W3CDTF">2021-12-26T18:19:18Z</dcterms:created>
  <dcterms:modified xsi:type="dcterms:W3CDTF">2021-12-27T18:58:02Z</dcterms:modified>
</cp:coreProperties>
</file>