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9" r:id="rId3"/>
    <p:sldId id="258" r:id="rId4"/>
    <p:sldId id="260" r:id="rId5"/>
    <p:sldId id="261" r:id="rId6"/>
    <p:sldId id="277" r:id="rId7"/>
    <p:sldId id="278" r:id="rId8"/>
    <p:sldId id="264" r:id="rId9"/>
    <p:sldId id="265" r:id="rId10"/>
    <p:sldId id="287" r:id="rId11"/>
    <p:sldId id="273" r:id="rId12"/>
    <p:sldId id="282" r:id="rId13"/>
    <p:sldId id="283" r:id="rId14"/>
    <p:sldId id="284" r:id="rId15"/>
    <p:sldId id="285" r:id="rId16"/>
    <p:sldId id="288" r:id="rId17"/>
    <p:sldId id="289" r:id="rId18"/>
    <p:sldId id="290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0323" autoAdjust="0"/>
  </p:normalViewPr>
  <p:slideViewPr>
    <p:cSldViewPr snapToGrid="0">
      <p:cViewPr varScale="1">
        <p:scale>
          <a:sx n="66" d="100"/>
          <a:sy n="66" d="100"/>
        </p:scale>
        <p:origin x="-9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pPr/>
              <a:t>06/03/2025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pPr/>
              <a:t>3-Jun-25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pPr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28800" y="2119233"/>
            <a:ext cx="864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rial Narrow" panose="020B0606020202030204" pitchFamily="34" charset="0"/>
                <a:cs typeface="Times New Roman" pitchFamily="18" charset="0"/>
              </a:rPr>
              <a:t>AUGUMENTED </a:t>
            </a:r>
            <a:r>
              <a:rPr lang="en-IN" sz="3600" b="1" dirty="0" smtClean="0">
                <a:latin typeface="Arial Narrow" panose="020B0606020202030204" pitchFamily="34" charset="0"/>
                <a:cs typeface="Times New Roman" pitchFamily="18" charset="0"/>
              </a:rPr>
              <a:t> REALITY  </a:t>
            </a:r>
            <a:r>
              <a:rPr lang="en-IN" sz="3600" b="1" dirty="0" smtClean="0">
                <a:latin typeface="Arial Narrow" panose="020B0606020202030204" pitchFamily="34" charset="0"/>
                <a:cs typeface="Times New Roman" pitchFamily="18" charset="0"/>
              </a:rPr>
              <a:t>IN  EDUCATION </a:t>
            </a:r>
          </a:p>
          <a:p>
            <a:pPr algn="ctr"/>
            <a:r>
              <a:rPr lang="en-IN" sz="3600" b="1" dirty="0" smtClean="0">
                <a:latin typeface="Arial Narrow" panose="020B0606020202030204" pitchFamily="34" charset="0"/>
                <a:cs typeface="Times New Roman" pitchFamily="18" charset="0"/>
              </a:rPr>
              <a:t>USING  AR  CORE</a:t>
            </a:r>
            <a:endParaRPr lang="en-US" sz="3600" b="1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673599"/>
            <a:ext cx="5323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Mr. </a:t>
            </a:r>
            <a:r>
              <a:rPr lang="en-IN" sz="2600" dirty="0" err="1">
                <a:latin typeface="Arial Narrow" panose="020B0606020202030204" pitchFamily="34" charset="0"/>
                <a:cs typeface="Arial" panose="020B0604020202020204" pitchFamily="34" charset="0"/>
              </a:rPr>
              <a:t>M.Saravanan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, M.E.,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6487887" y="3991429"/>
            <a:ext cx="53870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pPr algn="just"/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KATHIRVEL </a:t>
            </a:r>
            <a:r>
              <a:rPr lang="en-IN" sz="2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P                  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(811722104070)</a:t>
            </a:r>
          </a:p>
          <a:p>
            <a:pPr algn="just"/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MOHANA RENGAN </a:t>
            </a:r>
            <a:r>
              <a:rPr lang="en-IN" sz="2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N      (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811722104090)</a:t>
            </a:r>
          </a:p>
          <a:p>
            <a:pPr algn="just"/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NIKHAAL AHAMED </a:t>
            </a:r>
            <a:r>
              <a:rPr lang="en-IN" sz="2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A 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K </a:t>
            </a:r>
            <a:r>
              <a:rPr lang="en-IN" sz="2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(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811722104101</a:t>
            </a:r>
            <a:r>
              <a:rPr lang="en-IN" sz="2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USER INTERFACE(UI)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4B4B3B-AFB7-34A5-4F55-5DA8E5E8549C}"/>
              </a:ext>
            </a:extLst>
          </p:cNvPr>
          <p:cNvSpPr txBox="1"/>
          <p:nvPr/>
        </p:nvSpPr>
        <p:spPr>
          <a:xfrm>
            <a:off x="1097279" y="1982450"/>
            <a:ext cx="101152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manages all the visual elements with which users interact, such as buttons, menus, and navigation tools. It provides an intuitive layout to control the AR experiences. 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accessible layout for students and educators. Options to choose between various electrical engineering simulations or experiments.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pause, and reset features for experiments.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tutorial section for new users.</a:t>
            </a:r>
          </a:p>
        </p:txBody>
      </p:sp>
    </p:spTree>
    <p:extLst>
      <p:ext uri="{BB962C8B-B14F-4D97-AF65-F5344CB8AC3E}">
        <p14:creationId xmlns="" xmlns:p14="http://schemas.microsoft.com/office/powerpoint/2010/main" val="30356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3D OBJECT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2382494"/>
            <a:ext cx="10162563" cy="32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creation, loading, and manipulation of 3D models in the AR/VR environment. This is essential for creating simulations of electrical components (resistors, circuits, transformers, motors, etc.).   </a:t>
            </a: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:3D models of electrical equipment (transformers, circuit boards, etc.).  Zoom, rotate, and inspect features for better visualization.</a:t>
            </a:r>
          </a:p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to objects (e.g., changing the resistance in a circuit affects other components).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483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827895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 AR DISPLAY AND 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498" y="1571819"/>
            <a:ext cx="10811973" cy="438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 algn="just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way AR/VR content is displayed and tracked in the real or virtual environment. For AR, it integrates marker-based 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markerless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tracking, while VR involves handling head tracking and peripheral inputs.</a:t>
            </a:r>
          </a:p>
          <a:p>
            <a:pPr marL="457200" indent="-457200" algn="just">
              <a:buClrTx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Module: Uses Vuforia/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/ARKit for image or marker-based tracking (e.g., place virtual circuits on physical tables or equipment). 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 Module: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immersive environments where students can interact with virtual tools and systems using headsets like.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20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79932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 SIMULATION AND INTERACTION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2572" y="443073"/>
            <a:ext cx="10889356" cy="573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ClrTx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Allows the users to perform real-time experiments or simulations in the AR/VR environment. This module controls how components behave based on user inputs and how real-world interactions impact the virtual objects.</a:t>
            </a:r>
          </a:p>
          <a:p>
            <a:pPr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phenomena (e.g., electric current flow, voltage changes, circuit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-457200" algn="just">
              <a:buClrTx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components like switches, resistors, capacitors, motors that can be connected and tested.</a:t>
            </a:r>
          </a:p>
          <a:p>
            <a:pPr indent="-457200" algn="just">
              <a:buClrTx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feedback based on the simulation results (e.g., changing resistance affects voltage levels).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523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EARNING AND EVOLUTION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750" y="1864416"/>
            <a:ext cx="11038510" cy="35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algn="just">
              <a:buClrTx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module incorporates assessments and guides that help users learn and test their knowledge.</a:t>
            </a:r>
          </a:p>
          <a:p>
            <a:pPr indent="-457200" algn="just">
              <a:buClrTx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quizzes, problem-solving tasks, or experiments to validate student understanding.</a:t>
            </a:r>
          </a:p>
          <a:p>
            <a:pPr indent="-457200" algn="just">
              <a:buClrTx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hints or tutorial pop-ups to guide the user through complicated tasks.</a:t>
            </a:r>
          </a:p>
          <a:p>
            <a:pPr indent="-457200" algn="just">
              <a:buClrTx/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performance (time taken, accuracy, completion of tasks) and provide results or evaluations.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8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8" descr="IMG-20250518-WA0026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461663" y="1831748"/>
            <a:ext cx="4265592" cy="1898423"/>
          </a:xfrm>
        </p:spPr>
      </p:pic>
      <p:pic>
        <p:nvPicPr>
          <p:cNvPr id="10" name="Picture 9" descr="IMG-20250518-WA002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5657" y="1855767"/>
            <a:ext cx="4396628" cy="1903433"/>
          </a:xfrm>
          <a:prstGeom prst="rect">
            <a:avLst/>
          </a:prstGeom>
        </p:spPr>
      </p:pic>
      <p:pic>
        <p:nvPicPr>
          <p:cNvPr id="12" name="Picture 11" descr="IMG-20250518-WA002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3817" y="3931783"/>
            <a:ext cx="4216369" cy="1897200"/>
          </a:xfrm>
          <a:prstGeom prst="rect">
            <a:avLst/>
          </a:prstGeom>
        </p:spPr>
      </p:pic>
      <p:pic>
        <p:nvPicPr>
          <p:cNvPr id="13" name="Picture 12" descr="IMG-20250518-WA001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84458" y="3945164"/>
            <a:ext cx="4357418" cy="189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731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12" name="Content Placeholder 11" descr="IMG-20250518-WA0014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698688" y="1860777"/>
            <a:ext cx="4203536" cy="1897200"/>
          </a:xfrm>
        </p:spPr>
      </p:pic>
      <p:pic>
        <p:nvPicPr>
          <p:cNvPr id="13" name="Picture 12" descr="IMG-20250518-WA00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7901" y="4231141"/>
            <a:ext cx="4215600" cy="1943803"/>
          </a:xfrm>
          <a:prstGeom prst="rect">
            <a:avLst/>
          </a:prstGeom>
        </p:spPr>
      </p:pic>
      <p:pic>
        <p:nvPicPr>
          <p:cNvPr id="14" name="Picture 13" descr="IMG-20250518-WA002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578" y="1886858"/>
            <a:ext cx="4215600" cy="1886857"/>
          </a:xfrm>
          <a:prstGeom prst="rect">
            <a:avLst/>
          </a:prstGeom>
        </p:spPr>
      </p:pic>
      <p:pic>
        <p:nvPicPr>
          <p:cNvPr id="15" name="Picture 14" descr="IMG-20250518-WA001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0843" y="4261076"/>
            <a:ext cx="4196936" cy="189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090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14" name="Content Placeholder 13" descr="IMG-20250518-WA0017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486240" y="1947864"/>
            <a:ext cx="4215600" cy="1833157"/>
          </a:xfrm>
        </p:spPr>
      </p:pic>
      <p:pic>
        <p:nvPicPr>
          <p:cNvPr id="15" name="Picture 14" descr="IMG-20250518-WA002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6391" y="1973942"/>
            <a:ext cx="4215600" cy="1799771"/>
          </a:xfrm>
          <a:prstGeom prst="rect">
            <a:avLst/>
          </a:prstGeom>
        </p:spPr>
      </p:pic>
      <p:pic>
        <p:nvPicPr>
          <p:cNvPr id="17" name="Picture 16" descr="s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9986" y="4060555"/>
            <a:ext cx="4251214" cy="2125975"/>
          </a:xfrm>
          <a:prstGeom prst="rect">
            <a:avLst/>
          </a:prstGeom>
        </p:spPr>
      </p:pic>
      <p:pic>
        <p:nvPicPr>
          <p:cNvPr id="18" name="Picture 17" descr="s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70171" y="4033228"/>
            <a:ext cx="4194628" cy="20772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090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450" y="1817464"/>
            <a:ext cx="11152810" cy="404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latin typeface="Arial Narrow" panose="020B0606020202030204" pitchFamily="34" charset="0"/>
              </a:rPr>
              <a:t>1.</a:t>
            </a:r>
            <a:r>
              <a:rPr lang="en-US" sz="2400" dirty="0">
                <a:latin typeface="Arial Narrow" panose="020B0606020202030204" pitchFamily="34" charset="0"/>
              </a:rPr>
              <a:t> Successfully developed an </a:t>
            </a:r>
            <a:r>
              <a:rPr lang="en-US" sz="2400" dirty="0" smtClean="0">
                <a:latin typeface="Arial Narrow" panose="020B0606020202030204" pitchFamily="34" charset="0"/>
              </a:rPr>
              <a:t>AR </a:t>
            </a:r>
            <a:r>
              <a:rPr lang="en-US" sz="2400" dirty="0">
                <a:latin typeface="Arial Narrow" panose="020B0606020202030204" pitchFamily="34" charset="0"/>
              </a:rPr>
              <a:t>application for electrical engineering education using 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ARCore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2. </a:t>
            </a:r>
            <a:r>
              <a:rPr lang="en-US" sz="2400" dirty="0">
                <a:latin typeface="Arial Narrow" panose="020B0606020202030204" pitchFamily="34" charset="0"/>
              </a:rPr>
              <a:t>Improved student engagement, understanding, and accessibility through immersive virtual simulations.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3. </a:t>
            </a:r>
            <a:r>
              <a:rPr lang="en-US" sz="2400" dirty="0">
                <a:latin typeface="Arial Narrow" panose="020B0606020202030204" pitchFamily="34" charset="0"/>
              </a:rPr>
              <a:t>Application is stable, user-friendly, and compatible with various Android devices.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4. </a:t>
            </a:r>
            <a:r>
              <a:rPr lang="en-US" sz="2400" dirty="0">
                <a:latin typeface="Arial Narrow" panose="020B0606020202030204" pitchFamily="34" charset="0"/>
              </a:rPr>
              <a:t>Future Enhancements include gesture-based controls, multi-user collaboration, and cross-platform support.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400" b="1" dirty="0">
                <a:latin typeface="Arial Narrow" panose="020B0606020202030204" pitchFamily="34" charset="0"/>
              </a:rPr>
              <a:t>5. </a:t>
            </a:r>
            <a:r>
              <a:rPr lang="en-US" sz="2400" dirty="0">
                <a:latin typeface="Arial Narrow" panose="020B0606020202030204" pitchFamily="34" charset="0"/>
              </a:rPr>
              <a:t>Integration of AI and machine learning planned for smarter object recognition and adaptive learning experiences.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38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08" y="286604"/>
            <a:ext cx="10058400" cy="1295454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3" y="1845733"/>
            <a:ext cx="11035144" cy="4405599"/>
          </a:xfrm>
        </p:spPr>
        <p:txBody>
          <a:bodyPr>
            <a:noAutofit/>
          </a:bodyPr>
          <a:lstStyle/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Liu, H., Wang, Q., &amp; Chen, Y. (2024)."Enhancing STEM Learning through AR-based Mobile Applications: A Case Study Using </a:t>
            </a:r>
            <a:r>
              <a:rPr lang="en-GB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ARCore</a:t>
            </a: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." Journal of Educational Technology &amp; Society, 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
</a:t>
            </a: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Ramos, A., &amp; Ortega, M. (2023)."Integrating </a:t>
            </a:r>
            <a:r>
              <a:rPr lang="en-GB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ARCore</a:t>
            </a: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with Unity for Immersive Science Education."International Journal of Interactive Mobile Technologies,17(2), 45–58. 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
</a:t>
            </a: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Patel, R., &amp; Singh, N. (2023)."Augmented Reality in Engineering Education: A Practical Review of  </a:t>
            </a:r>
            <a:r>
              <a:rPr lang="en-GB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ARCore</a:t>
            </a: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-Based Tools."  Education and Information Technologies, 28, 10345–10361.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
</a:t>
            </a:r>
            <a:r>
              <a:rPr lang="en-GB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Martínez</a:t>
            </a: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J. A., &amp; Torres, D. (2022). "Unity and </a:t>
            </a:r>
            <a:r>
              <a:rPr lang="en-GB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ARCore</a:t>
            </a: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for Real-Time Learning Environments in Physics."  Computers &amp; Education: Artificial Intelligence, 3, 100053.</a:t>
            </a:r>
            <a:r>
              <a:rPr lang="en-IN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
</a:t>
            </a:r>
            <a:r>
              <a:rPr lang="en-GB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Chowdhury</a:t>
            </a:r>
            <a:r>
              <a:rPr lang="en-GB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S., &amp; Islam, M. (2022). "Design and Evaluation of an AR-Based Learning System for Circuit Simulation."  IEEE Access, 10, 87654–87668.</a:t>
            </a:r>
            <a:endParaRPr lang="en-IN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368" y="258326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627" y="261560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77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1000125" y="2191657"/>
            <a:ext cx="105026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teaching is often passive and lacks engagement.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provides an interactive, visual learning environment.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ARCore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Unity for real-time educational simulations.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explore concepts like circuits and electronics hands-on.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boost retention and simplify complex topics.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=""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198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61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="" xmlns:p14="http://schemas.microsoft.com/office/powerpoint/2010/main" val="388769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F142E6B-F34F-25DA-97B3-4AB3F2A48F49}"/>
              </a:ext>
            </a:extLst>
          </p:cNvPr>
          <p:cNvSpPr txBox="1"/>
          <p:nvPr/>
        </p:nvSpPr>
        <p:spPr>
          <a:xfrm>
            <a:off x="1097280" y="1997839"/>
            <a:ext cx="104184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Augmented Reality (AR) to enhance engagement.</a:t>
            </a:r>
          </a:p>
          <a:p>
            <a:pPr marL="5143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expand immersive learning through ARCORE. </a:t>
            </a:r>
          </a:p>
          <a:p>
            <a:pPr marL="514350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rote memorization with interactive learning and improve   knowledge on the required domain. </a:t>
            </a:r>
            <a:endParaRPr lang="en-GB" sz="2800" dirty="0"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  <a:p>
            <a:pPr marL="514350" indent="-514350" algn="just">
              <a:buSzPts val="2800"/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real-world AR simulations for more understanding of the concept to improve user experience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real-world electrical experiments using AR.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accessible and user-friendly learning tools.</a:t>
            </a:r>
          </a:p>
          <a:p>
            <a:pPr marL="514350" indent="-514350" algn="just">
              <a:buSzPts val="2800"/>
              <a:buFont typeface="+mj-lt"/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661450"/>
              </p:ext>
            </p:extLst>
          </p:nvPr>
        </p:nvGraphicFramePr>
        <p:xfrm>
          <a:off x="885865" y="2020173"/>
          <a:ext cx="10668826" cy="384268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2317">
                  <a:extLst>
                    <a:ext uri="{9D8B030D-6E8A-4147-A177-3AD203B41FA5}">
                      <a16:colId xmlns="" xmlns:a16="http://schemas.microsoft.com/office/drawing/2014/main" val="2874843043"/>
                    </a:ext>
                  </a:extLst>
                </a:gridCol>
                <a:gridCol w="3834245">
                  <a:extLst>
                    <a:ext uri="{9D8B030D-6E8A-4147-A177-3AD203B41FA5}">
                      <a16:colId xmlns="" xmlns:a16="http://schemas.microsoft.com/office/drawing/2014/main" val="2512751112"/>
                    </a:ext>
                  </a:extLst>
                </a:gridCol>
                <a:gridCol w="1537855">
                  <a:extLst>
                    <a:ext uri="{9D8B030D-6E8A-4147-A177-3AD203B41FA5}">
                      <a16:colId xmlns="" xmlns:a16="http://schemas.microsoft.com/office/drawing/2014/main" val="3054159816"/>
                    </a:ext>
                  </a:extLst>
                </a:gridCol>
                <a:gridCol w="4104409">
                  <a:extLst>
                    <a:ext uri="{9D8B030D-6E8A-4147-A177-3AD203B41FA5}">
                      <a16:colId xmlns="" xmlns:a16="http://schemas.microsoft.com/office/drawing/2014/main" val="2258209217"/>
                    </a:ext>
                  </a:extLst>
                </a:gridCol>
              </a:tblGrid>
              <a:tr h="353815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1581155362"/>
                  </a:ext>
                </a:extLst>
              </a:tr>
              <a:tr h="954402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Applications of AR in Electrical Engineering Education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2024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Demonstrates how AR enhances engagement and simulates virtual labs for better understanding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529073945"/>
                  </a:ext>
                </a:extLst>
              </a:tr>
              <a:tr h="1124218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 AR Tools for Circuit Simulation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2024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 Focuses on interactive AR tools for building and testing electrical circuits. 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4217045999"/>
                  </a:ext>
                </a:extLst>
              </a:tr>
              <a:tr h="1257233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Use of AR to Reinforce Learning of Power Electronics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Implements AR for visualizing RLC circuits and converter behavior with hands-on interaction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6449063"/>
              </p:ext>
            </p:extLst>
          </p:nvPr>
        </p:nvGraphicFramePr>
        <p:xfrm>
          <a:off x="1096962" y="1846262"/>
          <a:ext cx="10488900" cy="43051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=""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=""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=""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="" xmlns:a16="http://schemas.microsoft.com/office/drawing/2014/main" val="951006298"/>
                    </a:ext>
                  </a:extLst>
                </a:gridCol>
              </a:tblGrid>
              <a:tr h="49169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3852083097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Real-Time </a:t>
                      </a:r>
                      <a:r>
                        <a:rPr lang="en-US" sz="2300" b="0" kern="1200" dirty="0" err="1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Markerless</a:t>
                      </a:r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Tracking for AR on Mobile Devices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Explores efficient AR tracking without markers using computer vision for mobile platforms.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837284280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Interactive AR System for Industrial Assembly Tasks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Enhances assembly processes using AR for step-by-step guidance and accuracy. 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481305326"/>
                  </a:ext>
                </a:extLst>
              </a:tr>
              <a:tr h="12920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Immersive AR Environments for Smart City User Experience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Uses AR to evaluate and improve user interaction in smart city applications. 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=""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E058FE7F-6B79-7079-69D9-C3F324B1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43516872"/>
              </p:ext>
            </p:extLst>
          </p:nvPr>
        </p:nvGraphicFramePr>
        <p:xfrm>
          <a:off x="860048" y="1923364"/>
          <a:ext cx="10249912" cy="327741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7188">
                  <a:extLst>
                    <a:ext uri="{9D8B030D-6E8A-4147-A177-3AD203B41FA5}">
                      <a16:colId xmlns="" xmlns:a16="http://schemas.microsoft.com/office/drawing/2014/main" val="3935179958"/>
                    </a:ext>
                  </a:extLst>
                </a:gridCol>
                <a:gridCol w="3699164">
                  <a:extLst>
                    <a:ext uri="{9D8B030D-6E8A-4147-A177-3AD203B41FA5}">
                      <a16:colId xmlns="" xmlns:a16="http://schemas.microsoft.com/office/drawing/2014/main" val="2141184044"/>
                    </a:ext>
                  </a:extLst>
                </a:gridCol>
                <a:gridCol w="1319645">
                  <a:extLst>
                    <a:ext uri="{9D8B030D-6E8A-4147-A177-3AD203B41FA5}">
                      <a16:colId xmlns="" xmlns:a16="http://schemas.microsoft.com/office/drawing/2014/main" val="818863892"/>
                    </a:ext>
                  </a:extLst>
                </a:gridCol>
                <a:gridCol w="4303915">
                  <a:extLst>
                    <a:ext uri="{9D8B030D-6E8A-4147-A177-3AD203B41FA5}">
                      <a16:colId xmlns="" xmlns:a16="http://schemas.microsoft.com/office/drawing/2014/main" val="3634380579"/>
                    </a:ext>
                  </a:extLst>
                </a:gridCol>
              </a:tblGrid>
              <a:tr h="384525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4110321516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Object Recognition in AR Environments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  <a:endParaRPr lang="en-IN" sz="23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Focuses on enhancing AR with machine learning for accurate object identification. 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3506190329"/>
                  </a:ext>
                </a:extLst>
              </a:tr>
              <a:tr h="4732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Efficient 3D Object Tracking for AR Applications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  <a:endParaRPr lang="en-IN" sz="23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Improves AR interaction using robust 3D object tracking techniques. 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3867443997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AR Applications in Healthcare 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  <a:endParaRPr lang="en-IN" sz="23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Reviews AR tools used for medical training, surgery planning, and diagnostics. 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="" xmlns:a16="http://schemas.microsoft.com/office/drawing/2014/main" val="5498977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0D953ED-CD88-663F-526C-C16700D17E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976" y="514697"/>
            <a:ext cx="978762" cy="9539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1B1E3939-BAA9-5F31-0450-8B2D9CD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A189451-077F-9D6F-5EA0-223AD683A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7260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="" xmlns:a16="http://schemas.microsoft.com/office/drawing/2014/main" id="{5E411798-A77D-A7DF-0644-4931B62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id="{F5B8635D-846A-E221-FF4A-6952E36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BEE028-027F-54A9-EC31-5DDCFA3912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03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85919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xmlns="" id="{16125C61-AA8A-066B-4CBA-8AC531918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86313" y="1815647"/>
            <a:ext cx="9586487" cy="41191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617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="" xmlns:a16="http://schemas.microsoft.com/office/drawing/2014/main" id="{F4EA7BC2-6B41-DBF2-9B53-4BC765562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76350" y="2060575"/>
            <a:ext cx="9879330" cy="3930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04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09/06/2025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3086" y="1872342"/>
            <a:ext cx="10145485" cy="403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38392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1053</Words>
  <Application>Microsoft Office PowerPoint</Application>
  <PresentationFormat>Custom</PresentationFormat>
  <Paragraphs>174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Retrospect</vt:lpstr>
      <vt:lpstr>Office Theme</vt:lpstr>
      <vt:lpstr>Slide 1</vt:lpstr>
      <vt:lpstr>ABSTRACT</vt:lpstr>
      <vt:lpstr>OBJECTIVE</vt:lpstr>
      <vt:lpstr>LITERATURE SURVEY</vt:lpstr>
      <vt:lpstr>LITERATURE SURVEY</vt:lpstr>
      <vt:lpstr>LITERATURE SURVEY</vt:lpstr>
      <vt:lpstr>EXISTING SYSTEM</vt:lpstr>
      <vt:lpstr>PROPOSED SYSTEM </vt:lpstr>
      <vt:lpstr>SYSTEM ARCHITECTURE</vt:lpstr>
      <vt:lpstr>MODULE 1 : USER INTERFACE(UI)</vt:lpstr>
      <vt:lpstr>MODULE 2 : 3D OBJECT RENDERING</vt:lpstr>
      <vt:lpstr>MODULE 3 : AR DISPLAY AND TRACKING</vt:lpstr>
      <vt:lpstr>MODULE 4 : SIMULATION AND INTERACTION</vt:lpstr>
      <vt:lpstr>MODULE 5 : EARNING AND EVOLUTION</vt:lpstr>
      <vt:lpstr>OUTPUT</vt:lpstr>
      <vt:lpstr>OUTPUT</vt:lpstr>
      <vt:lpstr>OUTPUT</vt:lpstr>
      <vt:lpstr>CONCLUSION &amp; FUTURE ENHANCEMENT</vt:lpstr>
      <vt:lpstr>REFERENCES 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Admin</cp:lastModifiedBy>
  <cp:revision>22</cp:revision>
  <dcterms:created xsi:type="dcterms:W3CDTF">2025-05-09T08:00:13Z</dcterms:created>
  <dcterms:modified xsi:type="dcterms:W3CDTF">2025-06-03T06:08:21Z</dcterms:modified>
</cp:coreProperties>
</file>