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72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0693400" cy="7562850" type="screen4x3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200" y="3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image" Target="../media/image5.jpeg"/><Relationship Id="rId1" Type="http://schemas.openxmlformats.org/officeDocument/2006/relationships/oleObject" Target="file:///C:\Users\KAMALI\Downloads\vishali.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AU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CLASSIFICATION</a:t>
            </a:r>
            <a:endParaRPr lang="en-US"/>
          </a:p>
        </c:rich>
      </c:tx>
      <c:layout>
        <c:manualLayout>
          <c:xMode val="edge"/>
          <c:yMode val="edge"/>
          <c:x val="0.278876958561998"/>
          <c:y val="0.04425488480606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52526562521931"/>
          <c:y val="0.274046733741616"/>
          <c:w val="0.280668659733041"/>
          <c:h val="0.546719160104987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/>
          <c:explosion val="0"/>
          <c:dPt>
            <c:idx val="0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0308575403476553"/>
                  <c:y val="-0.002511951631046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649327431939658"/>
                  <c:y val="0.018861079865016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672879324799725"/>
                  <c:y val="0.099081364829396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58164500559261"/>
                  <c:y val="0.0918309430071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574134058895295"/>
                  <c:y val="-0.02052165354330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AU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AU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/>
          <c:explosion val="0"/>
          <c:dPt>
            <c:idx val="0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2">
                      <a:shade val="74000"/>
                      <a:satMod val="130000"/>
                      <a:lumMod val="90000"/>
                    </a:schemeClr>
                    <a:schemeClr val="accent2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3">
                      <a:shade val="74000"/>
                      <a:satMod val="130000"/>
                      <a:lumMod val="90000"/>
                    </a:schemeClr>
                    <a:schemeClr val="accent3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4">
                      <a:shade val="74000"/>
                      <a:satMod val="130000"/>
                      <a:lumMod val="90000"/>
                    </a:schemeClr>
                    <a:schemeClr val="accent4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5">
                      <a:shade val="74000"/>
                      <a:satMod val="130000"/>
                      <a:lumMod val="90000"/>
                    </a:schemeClr>
                    <a:schemeClr val="accent5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blipFill rotWithShape="1">
                <a:blip xmlns:r="http://schemas.openxmlformats.org/officeDocument/2006/relationships" r:embed="rId2">
                  <a:duotone>
                    <a:schemeClr val="accent6">
                      <a:shade val="74000"/>
                      <a:satMod val="130000"/>
                      <a:lumMod val="90000"/>
                    </a:schemeClr>
                    <a:schemeClr val="accent6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AU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AU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A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4192" cy="75628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2247595" y="1998083"/>
            <a:ext cx="6208424" cy="1671296"/>
          </a:xfrm>
        </p:spPr>
        <p:txBody>
          <a:bodyPr anchor="b">
            <a:noAutofit/>
          </a:bodyPr>
          <a:lstStyle>
            <a:lvl1pPr algn="ctr">
              <a:defRPr sz="529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2247595" y="3968156"/>
            <a:ext cx="6208424" cy="1519243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>
          <a:xfrm>
            <a:off x="7093168" y="5574103"/>
            <a:ext cx="787359" cy="308116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2247595" y="5574103"/>
            <a:ext cx="4753628" cy="30811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7972474" y="5574103"/>
            <a:ext cx="483545" cy="308116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62073" y="3828104"/>
            <a:ext cx="59794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9" y="5310333"/>
            <a:ext cx="7950742" cy="624986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1200154" y="1139096"/>
            <a:ext cx="8293094" cy="37067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8380" indent="0">
              <a:buNone/>
              <a:defRPr sz="1765"/>
            </a:lvl3pPr>
            <a:lvl4pPr marL="1512570" indent="0">
              <a:buNone/>
              <a:defRPr sz="1765"/>
            </a:lvl4pPr>
            <a:lvl5pPr marL="2016760" indent="0">
              <a:buNone/>
              <a:defRPr sz="1765"/>
            </a:lvl5pPr>
            <a:lvl6pPr marL="2520950" indent="0">
              <a:buNone/>
              <a:defRPr sz="1765"/>
            </a:lvl6pPr>
            <a:lvl7pPr marL="3025140" indent="0">
              <a:buNone/>
              <a:defRPr sz="1765"/>
            </a:lvl7pPr>
            <a:lvl8pPr marL="3529330" indent="0">
              <a:buNone/>
              <a:defRPr sz="1765"/>
            </a:lvl8pPr>
            <a:lvl9pPr marL="4033520" indent="0">
              <a:buNone/>
              <a:defRPr sz="17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376279" y="5935319"/>
            <a:ext cx="7950742" cy="54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325"/>
            </a:lvl2pPr>
            <a:lvl3pPr marL="1008380" indent="0">
              <a:buNone/>
              <a:defRPr sz="1105"/>
            </a:lvl3pPr>
            <a:lvl4pPr marL="1512570" indent="0">
              <a:buNone/>
              <a:defRPr sz="995"/>
            </a:lvl4pPr>
            <a:lvl5pPr marL="2016760" indent="0">
              <a:buNone/>
              <a:defRPr sz="995"/>
            </a:lvl5pPr>
            <a:lvl6pPr marL="2520950" indent="0">
              <a:buNone/>
              <a:defRPr sz="995"/>
            </a:lvl6pPr>
            <a:lvl7pPr marL="3025140" indent="0">
              <a:buNone/>
              <a:defRPr sz="995"/>
            </a:lvl7pPr>
            <a:lvl8pPr marL="3529330" indent="0">
              <a:buNone/>
              <a:defRPr sz="995"/>
            </a:lvl8pPr>
            <a:lvl9pPr marL="4033520" indent="0">
              <a:buNone/>
              <a:defRPr sz="9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9" y="1000079"/>
            <a:ext cx="7950742" cy="3416251"/>
          </a:xfrm>
        </p:spPr>
        <p:txBody>
          <a:bodyPr anchor="ctr">
            <a:normAutofit/>
          </a:bodyPr>
          <a:lstStyle>
            <a:lvl1pPr algn="ctr">
              <a:defRPr sz="35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78" y="4715110"/>
            <a:ext cx="7950744" cy="1764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4" y="4565719"/>
            <a:ext cx="77258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560428" y="1083073"/>
            <a:ext cx="7484737" cy="2614320"/>
          </a:xfrm>
        </p:spPr>
        <p:txBody>
          <a:bodyPr anchor="ctr">
            <a:normAutofit/>
          </a:bodyPr>
          <a:lstStyle>
            <a:lvl1pPr algn="ctr">
              <a:defRPr sz="353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1871345" y="3697393"/>
            <a:ext cx="6891300" cy="71893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5"/>
            </a:lvl1pPr>
            <a:lvl2pPr marL="504190" indent="0">
              <a:buFontTx/>
              <a:buNone/>
              <a:defRPr/>
            </a:lvl2pPr>
            <a:lvl3pPr marL="1008380" indent="0">
              <a:buFontTx/>
              <a:buNone/>
              <a:defRPr/>
            </a:lvl3pPr>
            <a:lvl4pPr marL="1512570" indent="0">
              <a:buFontTx/>
              <a:buNone/>
              <a:defRPr/>
            </a:lvl4pPr>
            <a:lvl5pPr marL="20167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76" y="4789805"/>
            <a:ext cx="7950746" cy="16899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sp>
        <p:nvSpPr>
          <p:cNvPr id="14" name="TextBox 13"/>
          <p:cNvSpPr txBox="1"/>
          <p:nvPr/>
        </p:nvSpPr>
        <p:spPr>
          <a:xfrm>
            <a:off x="993992" y="998413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7940" dirty="0">
                <a:solidFill>
                  <a:schemeClr val="tx1"/>
                </a:solidFill>
                <a:effectLst/>
              </a:rPr>
              <a:t>“</a:t>
            </a:r>
            <a:endParaRPr lang="en-US" sz="794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26958" y="311851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7940" dirty="0">
                <a:solidFill>
                  <a:schemeClr val="tx1"/>
                </a:solidFill>
                <a:effectLst/>
              </a:rPr>
              <a:t>”</a:t>
            </a:r>
            <a:endParaRPr lang="en-US" sz="794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95095" y="4565719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83" y="3648630"/>
            <a:ext cx="7950735" cy="1619760"/>
          </a:xfrm>
        </p:spPr>
        <p:txBody>
          <a:bodyPr anchor="b">
            <a:normAutofit/>
          </a:bodyPr>
          <a:lstStyle>
            <a:lvl1pPr algn="l">
              <a:defRPr sz="35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82" y="5268390"/>
            <a:ext cx="7950737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648234" y="1083073"/>
            <a:ext cx="7396933" cy="2474267"/>
          </a:xfrm>
        </p:spPr>
        <p:txBody>
          <a:bodyPr anchor="ctr">
            <a:normAutofit/>
          </a:bodyPr>
          <a:lstStyle>
            <a:lvl1pPr algn="ctr">
              <a:defRPr sz="353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14:cpLocks xmlns:a14="http://schemas.microsoft.com/office/drawing/2010/main" noGrp="1"/>
          </p:cNvSpPr>
          <p:nvPr>
            <p:ph type="body" idx="13"/>
          </p:nvPr>
        </p:nvSpPr>
        <p:spPr>
          <a:xfrm>
            <a:off x="1376282" y="4013352"/>
            <a:ext cx="7950737" cy="97812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78" y="4995216"/>
            <a:ext cx="7950744" cy="1484559"/>
          </a:xfrm>
        </p:spPr>
        <p:txBody>
          <a:bodyPr anchor="t">
            <a:normAutofit/>
          </a:bodyPr>
          <a:lstStyle>
            <a:lvl1pPr marL="0" indent="0" algn="l">
              <a:buNone/>
              <a:defRPr sz="1765">
                <a:solidFill>
                  <a:schemeClr val="tx1"/>
                </a:solidFill>
              </a:defRPr>
            </a:lvl1pPr>
            <a:lvl2pPr marL="50419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sp>
        <p:nvSpPr>
          <p:cNvPr id="12" name="TextBox 11"/>
          <p:cNvSpPr txBox="1"/>
          <p:nvPr/>
        </p:nvSpPr>
        <p:spPr>
          <a:xfrm>
            <a:off x="1026843" y="98907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  <a:endParaRPr lang="en-US" sz="882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6012" y="2875744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  <a:endParaRPr lang="en-US" sz="882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95095" y="3781425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8" y="1083073"/>
            <a:ext cx="7950742" cy="25302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3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14:cpLocks xmlns:a14="http://schemas.microsoft.com/office/drawing/2010/main" noGrp="1"/>
          </p:cNvSpPr>
          <p:nvPr>
            <p:ph type="body" idx="13"/>
          </p:nvPr>
        </p:nvSpPr>
        <p:spPr>
          <a:xfrm>
            <a:off x="1376282" y="3932682"/>
            <a:ext cx="7950737" cy="99829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79" y="4929858"/>
            <a:ext cx="7950742" cy="1549918"/>
          </a:xfrm>
        </p:spPr>
        <p:txBody>
          <a:bodyPr anchor="t">
            <a:normAutofit/>
          </a:bodyPr>
          <a:lstStyle>
            <a:lvl1pPr marL="0" indent="0" algn="l">
              <a:buNone/>
              <a:defRPr sz="1765">
                <a:solidFill>
                  <a:schemeClr val="tx1"/>
                </a:solidFill>
              </a:defRPr>
            </a:lvl1pPr>
            <a:lvl2pPr marL="50419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95099" y="3781425"/>
            <a:ext cx="772584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1376278" y="2746066"/>
            <a:ext cx="7950744" cy="373371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2584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7433769" y="1000080"/>
            <a:ext cx="1893249" cy="54796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1376281" y="1000080"/>
            <a:ext cx="5748415" cy="54796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03779" y="1000080"/>
            <a:ext cx="0" cy="547969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495094" y="1810114"/>
            <a:ext cx="7713111" cy="2009828"/>
          </a:xfrm>
        </p:spPr>
        <p:txBody>
          <a:bodyPr anchor="b">
            <a:normAutofit/>
          </a:bodyPr>
          <a:lstStyle>
            <a:lvl1pPr algn="ctr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495094" y="4118720"/>
            <a:ext cx="7713111" cy="1202044"/>
          </a:xfrm>
        </p:spPr>
        <p:txBody>
          <a:bodyPr anchor="t">
            <a:normAutofit/>
          </a:bodyPr>
          <a:lstStyle>
            <a:lvl1pPr marL="0" indent="0" algn="ctr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95096" y="3969330"/>
            <a:ext cx="77131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95094" y="2598431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1376279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5432247" y="2742793"/>
            <a:ext cx="3903091" cy="38015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82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1376282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5428365" y="2931771"/>
            <a:ext cx="3903091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accent1"/>
                </a:solidFill>
              </a:defRPr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5428365" y="3576598"/>
            <a:ext cx="3903091" cy="29848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9" y="1009414"/>
            <a:ext cx="7950743" cy="1437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95095" y="2596678"/>
            <a:ext cx="77131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8" y="1531244"/>
            <a:ext cx="2966644" cy="151257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818184" y="1083074"/>
            <a:ext cx="4508839" cy="539670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376278" y="3342591"/>
            <a:ext cx="2966644" cy="2689018"/>
          </a:xfrm>
        </p:spPr>
        <p:txBody>
          <a:bodyPr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325"/>
            </a:lvl2pPr>
            <a:lvl3pPr marL="1008380" indent="0">
              <a:buNone/>
              <a:defRPr sz="1105"/>
            </a:lvl3pPr>
            <a:lvl4pPr marL="1512570" indent="0">
              <a:buNone/>
              <a:defRPr sz="995"/>
            </a:lvl4pPr>
            <a:lvl5pPr marL="2016760" indent="0">
              <a:buNone/>
              <a:defRPr sz="995"/>
            </a:lvl5pPr>
            <a:lvl6pPr marL="2520950" indent="0">
              <a:buNone/>
              <a:defRPr sz="995"/>
            </a:lvl6pPr>
            <a:lvl7pPr marL="3025140" indent="0">
              <a:buNone/>
              <a:defRPr sz="995"/>
            </a:lvl7pPr>
            <a:lvl8pPr marL="3529330" indent="0">
              <a:buNone/>
              <a:defRPr sz="995"/>
            </a:lvl8pPr>
            <a:lvl9pPr marL="4033520" indent="0">
              <a:buNone/>
              <a:defRPr sz="9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95095" y="3211877"/>
            <a:ext cx="272900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8" y="2077448"/>
            <a:ext cx="4247658" cy="1512570"/>
          </a:xfrm>
        </p:spPr>
        <p:txBody>
          <a:bodyPr anchor="b">
            <a:normAutofit/>
          </a:bodyPr>
          <a:lstStyle>
            <a:lvl1pPr algn="ctr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6061312" y="1139096"/>
            <a:ext cx="3425844" cy="52846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8380" indent="0">
              <a:buNone/>
              <a:defRPr sz="1765"/>
            </a:lvl3pPr>
            <a:lvl4pPr marL="1512570" indent="0">
              <a:buNone/>
              <a:defRPr sz="1765"/>
            </a:lvl4pPr>
            <a:lvl5pPr marL="2016760" indent="0">
              <a:buNone/>
              <a:defRPr sz="1765"/>
            </a:lvl5pPr>
            <a:lvl6pPr marL="2520950" indent="0">
              <a:buNone/>
              <a:defRPr sz="1765"/>
            </a:lvl6pPr>
            <a:lvl7pPr marL="3025140" indent="0">
              <a:buNone/>
              <a:defRPr sz="1765"/>
            </a:lvl7pPr>
            <a:lvl8pPr marL="3529330" indent="0">
              <a:buNone/>
              <a:defRPr sz="1765"/>
            </a:lvl8pPr>
            <a:lvl9pPr marL="4033520" indent="0">
              <a:buNone/>
              <a:defRPr sz="17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376279" y="3590018"/>
            <a:ext cx="4247657" cy="201676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325"/>
            </a:lvl2pPr>
            <a:lvl3pPr marL="1008380" indent="0">
              <a:buNone/>
              <a:defRPr sz="1105"/>
            </a:lvl3pPr>
            <a:lvl4pPr marL="1512570" indent="0">
              <a:buNone/>
              <a:defRPr sz="995"/>
            </a:lvl4pPr>
            <a:lvl5pPr marL="2016760" indent="0">
              <a:buNone/>
              <a:defRPr sz="995"/>
            </a:lvl5pPr>
            <a:lvl6pPr marL="2520950" indent="0">
              <a:buNone/>
              <a:defRPr sz="995"/>
            </a:lvl6pPr>
            <a:lvl7pPr marL="3025140" indent="0">
              <a:buNone/>
              <a:defRPr sz="995"/>
            </a:lvl7pPr>
            <a:lvl8pPr marL="3529330" indent="0">
              <a:buNone/>
              <a:defRPr sz="995"/>
            </a:lvl8pPr>
            <a:lvl9pPr marL="4033520" indent="0">
              <a:buNone/>
              <a:defRPr sz="9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703302" cy="75628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76279" y="1009414"/>
            <a:ext cx="7950742" cy="14378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376278" y="2746066"/>
            <a:ext cx="7950744" cy="3799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7433773" y="6573143"/>
            <a:ext cx="1342853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1376279" y="6573143"/>
            <a:ext cx="5969624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864495" y="6573143"/>
            <a:ext cx="462527" cy="30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pc="5" smtClean="0"/>
            </a:fld>
            <a:endParaRPr lang="en-IN"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504190" rtl="0" eaLnBrk="1" latinLnBrk="0" hangingPunct="1">
        <a:spcBef>
          <a:spcPct val="0"/>
        </a:spcBef>
        <a:buNone/>
        <a:defRPr sz="441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60" indent="-314960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2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9150" indent="-314960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3340" indent="-314960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98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1800" indent="-189230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7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5990" indent="-189230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5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3045" indent="-252095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5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7235" indent="-252095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5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81425" indent="-252095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5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5615" indent="-252095" algn="l" defTabSz="504190" rtl="0" eaLnBrk="1" latinLnBrk="0" hangingPunct="1">
        <a:spcBef>
          <a:spcPct val="20000"/>
        </a:spcBef>
        <a:spcAft>
          <a:spcPts val="660"/>
        </a:spcAft>
        <a:buClr>
          <a:schemeClr val="accent1"/>
        </a:buClr>
        <a:buSzPct val="115000"/>
        <a:buFont typeface="Arial" charset="0"/>
        <a:buChar char="•"/>
        <a:defRPr sz="15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7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14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33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52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2078157" y="770391"/>
            <a:ext cx="554926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2800" b="1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EMPLOYEE</a:t>
            </a:r>
            <a:r>
              <a:rPr lang="en-US" sz="2800" b="1" spc="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</a:t>
            </a:r>
            <a:r>
              <a:rPr lang="en-US" sz="2800" b="1" spc="-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ANALYSIS</a:t>
            </a:r>
            <a:r>
              <a:rPr lang="en-US" sz="2800" b="1" spc="2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spc="-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USING EXCEL</a:t>
            </a: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61135" y="2699385"/>
            <a:ext cx="588137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AU" altLang="en-US" sz="2400"/>
              <a:t>STUDENT NAME:KATHIR M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REGISTER NO :312201732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DEPARTMENT: B.COM (GENERAL)</a:t>
            </a:r>
            <a:endParaRPr lang="en-AU" altLang="en-US" sz="2400"/>
          </a:p>
          <a:p>
            <a:pPr>
              <a:lnSpc>
                <a:spcPct val="100000"/>
              </a:lnSpc>
            </a:pPr>
            <a:endParaRPr lang="en-AU" altLang="en-US" sz="2400"/>
          </a:p>
          <a:p>
            <a:pPr>
              <a:lnSpc>
                <a:spcPct val="100000"/>
              </a:lnSpc>
            </a:pPr>
            <a:r>
              <a:rPr lang="en-AU" altLang="en-US" sz="2400"/>
              <a:t>COLLEGE:SINDHI COLLEGE</a:t>
            </a:r>
            <a:endParaRPr lang="en-AU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1516" y="6444996"/>
            <a:ext cx="67055" cy="155447"/>
          </a:xfrm>
          <a:prstGeom prst="rect">
            <a:avLst/>
          </a:prstGeom>
        </p:spPr>
      </p:pic>
      <p:sp>
        <p:nvSpPr>
          <p:cNvPr id="4" name="object 4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3899535" y="1090182"/>
            <a:ext cx="2894330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OD</a:t>
            </a:r>
            <a:r>
              <a:rPr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pc="-5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36" y="2562225"/>
            <a:ext cx="10783864" cy="416524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ION</a:t>
            </a:r>
            <a:r>
              <a:rPr b="1" spc="-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b="1" spc="-12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13385">
              <a:lnSpc>
                <a:spcPct val="100000"/>
              </a:lnSpc>
              <a:spcBef>
                <a:spcPts val="840"/>
              </a:spcBef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PREDICT</a:t>
            </a:r>
            <a:r>
              <a:rPr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</a:t>
            </a:r>
            <a:r>
              <a:rPr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BASED</a:t>
            </a:r>
            <a:r>
              <a:rPr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ON HYSTORICAL</a:t>
            </a:r>
            <a:r>
              <a:rPr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DATA.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U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b="1" spc="-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ANA</a:t>
            </a:r>
            <a:r>
              <a:rPr b="1" spc="-12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13385">
              <a:lnSpc>
                <a:spcPct val="100000"/>
              </a:lnSpc>
              <a:spcBef>
                <a:spcPts val="850"/>
              </a:spcBef>
            </a:pP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GROUP</a:t>
            </a:r>
            <a:r>
              <a:rPr spc="-4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EMPLOYEES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SIMILAR</a:t>
            </a:r>
            <a:r>
              <a:rPr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CHARACTERISTICS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b="1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b="1" spc="-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F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b="1" spc="-12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TTI</a:t>
            </a:r>
            <a:r>
              <a:rPr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b="1" dirty="0">
                <a:latin typeface="Calibri" pitchFamily="34" charset="0"/>
                <a:ea typeface="Calibri" pitchFamily="34" charset="0"/>
                <a:cs typeface="Calibri" pitchFamily="34" charset="0"/>
              </a:rPr>
              <a:t>G: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13385">
              <a:lnSpc>
                <a:spcPct val="100000"/>
              </a:lnSpc>
              <a:spcBef>
                <a:spcPts val="850"/>
              </a:spcBef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HIGHLIGHT</a:t>
            </a:r>
            <a:r>
              <a:rPr spc="-4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pc="-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TREND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 &amp;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OUTLINES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PIVOT</a:t>
            </a:r>
            <a:r>
              <a:rPr b="1" spc="-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TABLES: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13385">
              <a:lnSpc>
                <a:spcPct val="100000"/>
              </a:lnSpc>
              <a:spcBef>
                <a:spcPts val="850"/>
              </a:spcBef>
            </a:pPr>
            <a:r>
              <a:rPr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ANALYZE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SUMMARIZE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LARGE</a:t>
            </a:r>
            <a:r>
              <a:rPr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DATASETS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3089" y="6447328"/>
            <a:ext cx="203835" cy="15260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950" spc="5" dirty="0">
                <a:solidFill>
                  <a:srgbClr val="2D936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z="95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68190" y="1118940"/>
            <a:ext cx="215011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Calibri" pitchFamily="34" charset="0"/>
                <a:ea typeface="Calibri" pitchFamily="34" charset="0"/>
                <a:cs typeface="Calibri" pitchFamily="34" charset="0"/>
              </a:rPr>
              <a:t>SUMMARY</a:t>
            </a:r>
            <a:endParaRPr sz="2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217" y="2790825"/>
            <a:ext cx="9414183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87045" indent="-342900" defTabSz="-635">
              <a:lnSpc>
                <a:spcPct val="150000"/>
              </a:lnSpc>
              <a:spcBef>
                <a:spcPts val="100"/>
              </a:spcBef>
              <a:buFont typeface="Wingdings" charset="2"/>
              <a:buChar char="v"/>
              <a:tabLst>
                <a:tab pos="262255" algn="l"/>
                <a:tab pos="262890" algn="l"/>
              </a:tabLst>
            </a:pPr>
            <a:r>
              <a:rPr sz="21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NA</a:t>
            </a:r>
            <a:r>
              <a:rPr sz="2100" spc="-19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1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LOY</a:t>
            </a:r>
            <a:r>
              <a:rPr sz="21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1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F</a:t>
            </a:r>
            <a:r>
              <a:rPr sz="21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1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100" spc="-24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100"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100"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O  INFORM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HR</a:t>
            </a:r>
            <a:r>
              <a:rPr sz="21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DECISIONS.</a:t>
            </a:r>
            <a:endParaRPr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Font typeface="Wingdings" charset="2"/>
              <a:buChar char="v"/>
            </a:pPr>
            <a:endParaRPr sz="33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54965" marR="1015365" indent="-342900" defTabSz="-635">
              <a:lnSpc>
                <a:spcPct val="150000"/>
              </a:lnSpc>
              <a:buFont typeface="Wingdings" charset="2"/>
              <a:buChar char="v"/>
              <a:tabLst>
                <a:tab pos="262255" algn="l"/>
                <a:tab pos="262890" algn="l"/>
              </a:tabLst>
            </a:pP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UTILIZES</a:t>
            </a:r>
            <a:r>
              <a:rPr sz="21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EXCEL</a:t>
            </a:r>
            <a:r>
              <a:rPr sz="2100" spc="-1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sz="2100" spc="-1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AUTOMATE</a:t>
            </a:r>
            <a:r>
              <a:rPr sz="2100" spc="-4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TRACKING, </a:t>
            </a:r>
            <a:r>
              <a:rPr sz="2100" spc="-509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ANALYSIS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 &amp;</a:t>
            </a:r>
            <a:r>
              <a:rPr sz="210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VISUALIZATION.</a:t>
            </a:r>
            <a:endParaRPr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v"/>
            </a:pPr>
            <a:endParaRPr sz="23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charset="2"/>
              <a:buChar char="v"/>
            </a:pPr>
            <a:endParaRPr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54965" indent="-342900" defTabSz="-635">
              <a:lnSpc>
                <a:spcPct val="100000"/>
              </a:lnSpc>
              <a:buFont typeface="Wingdings" charset="2"/>
              <a:buChar char="v"/>
              <a:tabLst>
                <a:tab pos="262255" algn="l"/>
                <a:tab pos="262890" algn="l"/>
              </a:tabLst>
            </a:pP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CUSTOMAIZABLE</a:t>
            </a:r>
            <a:r>
              <a:rPr sz="21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 TO</a:t>
            </a:r>
            <a:r>
              <a:rPr sz="21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FIT</a:t>
            </a:r>
            <a:r>
              <a:rPr sz="2100" spc="-4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ORGANIZATIONAL</a:t>
            </a:r>
            <a:r>
              <a:rPr sz="2100" spc="-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NEEDS.</a:t>
            </a:r>
            <a:endParaRPr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4279582" y="932815"/>
            <a:ext cx="2134235" cy="668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-5" dirty="0">
                <a:latin typeface="Trebuchet MS"/>
                <a:cs typeface="Trebuchet MS"/>
              </a:rPr>
              <a:t>S</a:t>
            </a:r>
            <a:r>
              <a:rPr spc="-30" dirty="0">
                <a:latin typeface="Trebuchet MS"/>
                <a:cs typeface="Trebuchet MS"/>
              </a:rPr>
              <a:t>U</a:t>
            </a:r>
            <a:r>
              <a:rPr spc="-3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T</a:t>
            </a:r>
            <a:r>
              <a:rPr spc="5" dirty="0">
                <a:latin typeface="Trebuchet MS"/>
                <a:cs typeface="Trebuchet MS"/>
              </a:rPr>
              <a:t>S</a:t>
            </a:r>
            <a:endParaRPr spc="5" dirty="0">
              <a:latin typeface="Trebuchet MS"/>
              <a:cs typeface="Trebuchet MS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384300" y="2714625"/>
          <a:ext cx="738921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3176746" y="885825"/>
            <a:ext cx="4339908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15" dirty="0"/>
              <a:t>C</a:t>
            </a:r>
            <a:r>
              <a:rPr lang="en-IN" spc="5" dirty="0"/>
              <a:t>O</a:t>
            </a:r>
            <a:r>
              <a:rPr lang="en-IN" spc="20" dirty="0"/>
              <a:t>N</a:t>
            </a:r>
            <a:r>
              <a:rPr lang="en-IN" spc="-15" dirty="0"/>
              <a:t>C</a:t>
            </a:r>
            <a:r>
              <a:rPr lang="en-IN" spc="5" dirty="0"/>
              <a:t>L</a:t>
            </a:r>
            <a:r>
              <a:rPr lang="en-IN" spc="-25" dirty="0"/>
              <a:t>U</a:t>
            </a:r>
            <a:r>
              <a:rPr lang="en-IN" spc="5" dirty="0"/>
              <a:t>SION</a:t>
            </a:r>
            <a:endParaRPr lang="en-IN"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079500" y="2638425"/>
            <a:ext cx="10893108" cy="4220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1. EMPOWERS DATA DRIVEN DECISION MAKING ENHANCES  PERFORMANCE MANAGEMENT BOOSTS EMPLOYEE  ENGAGEMENT AND GROWTH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2 . B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LEVERAGING EXCEL FOR EMPLOYEE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 ANALYSIS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 ORGANIZATION.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36470" algn="just">
              <a:lnSpc>
                <a:spcPct val="150000"/>
              </a:lnSpc>
              <a:spcBef>
                <a:spcPts val="100"/>
              </a:spcBef>
            </a:pP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61870" algn="just">
              <a:lnSpc>
                <a:spcPct val="151000"/>
              </a:lnSpc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3. UNLOCK EMPLOYEE POTENTIAL DRIVE BUSINESSSUCESS  STAY COMPETITIVE IN THE MARKET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61870" algn="just">
              <a:lnSpc>
                <a:spcPct val="151000"/>
              </a:lnSpc>
            </a:pP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2261870" algn="just">
              <a:lnSpc>
                <a:spcPct val="151000"/>
              </a:lnSpc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4 .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 EMB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ACE   DATA  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RIVE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N  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NC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 MANAGEMENT EMPOWER YOUR WORK FORCE TO  EXCEL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/>
            </a:fld>
            <a:endParaRPr spc="5" dirty="0"/>
          </a:p>
        </p:txBody>
      </p:sp>
      <p:sp>
        <p:nvSpPr>
          <p:cNvPr id="12" name="Title 1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PROJECT</a:t>
            </a:r>
            <a:r>
              <a:rPr lang="en-IN" sz="4800" b="1" spc="-1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4800" b="1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TITLE</a:t>
            </a:r>
            <a:br>
              <a:rPr lang="en-IN" sz="48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5300" y="3581626"/>
            <a:ext cx="68721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Employee</a:t>
            </a:r>
            <a:r>
              <a:rPr lang="en-US" sz="4400" spc="-1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lang="en-US" sz="4400" spc="-23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Analysis </a:t>
            </a:r>
            <a:r>
              <a:rPr lang="en-US" sz="4400" spc="-95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spc="-5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using </a:t>
            </a:r>
            <a:r>
              <a:rPr lang="en-US" sz="4400" dirty="0">
                <a:solidFill>
                  <a:srgbClr val="0F0F0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Excel</a:t>
            </a:r>
            <a:endParaRPr lang="en-US" sz="4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" name="Title 1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lang="en-IN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r>
              <a:rPr lang="en-IN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lang="en-IN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IN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lang="en-IN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8100" y="2867024"/>
            <a:ext cx="5351928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875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1.Problem</a:t>
            </a:r>
            <a:r>
              <a:rPr lang="en-US" sz="2400" spc="-6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Statement </a:t>
            </a:r>
            <a:endParaRPr lang="en-US" sz="2400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1285875">
              <a:lnSpc>
                <a:spcPct val="100000"/>
              </a:lnSpc>
              <a:spcBef>
                <a:spcPts val="100"/>
              </a:spcBef>
            </a:pPr>
            <a:r>
              <a:rPr lang="en-US" sz="2400" spc="-59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2.Project Overview </a:t>
            </a:r>
            <a:endParaRPr lang="en-US" sz="2400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1285875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3.End</a:t>
            </a:r>
            <a:r>
              <a:rPr lang="en-US" sz="2400" spc="2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spc="-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Users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4.Our</a:t>
            </a:r>
            <a:r>
              <a:rPr lang="en-US" sz="2400" spc="-3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Solution</a:t>
            </a:r>
            <a:r>
              <a:rPr lang="en-US" sz="2400" spc="-2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sz="2400" spc="-1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Proposition </a:t>
            </a:r>
            <a:endParaRPr lang="en-US" sz="2400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z="2400" spc="-6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5.Dataset Description </a:t>
            </a:r>
            <a:r>
              <a:rPr lang="en-US" sz="2400" spc="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US" sz="2400" spc="5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6.Modelling Approach </a:t>
            </a:r>
            <a:r>
              <a:rPr lang="en-US" sz="2400" spc="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US" sz="2400" spc="5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7.Results and Discussion </a:t>
            </a:r>
            <a:r>
              <a:rPr lang="en-US" sz="2400" spc="5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US" sz="2400" spc="5" dirty="0">
              <a:solidFill>
                <a:srgbClr val="0C0C0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z="2400" dirty="0">
                <a:solidFill>
                  <a:srgbClr val="0C0C0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8.Conclusion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09" y="2883273"/>
            <a:ext cx="2897430" cy="2811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2167" y="5477255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0812" y="400812"/>
                </a:moveTo>
                <a:lnTo>
                  <a:pt x="0" y="400812"/>
                </a:lnTo>
                <a:lnTo>
                  <a:pt x="0" y="0"/>
                </a:lnTo>
                <a:lnTo>
                  <a:pt x="400812" y="0"/>
                </a:lnTo>
                <a:lnTo>
                  <a:pt x="400812" y="400812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5828" y="3346703"/>
            <a:ext cx="2421890" cy="2856230"/>
            <a:chOff x="7005828" y="3346703"/>
            <a:chExt cx="2421890" cy="2856230"/>
          </a:xfrm>
        </p:grpSpPr>
        <p:sp>
          <p:nvSpPr>
            <p:cNvPr id="4" name="object 4"/>
            <p:cNvSpPr/>
            <p:nvPr/>
          </p:nvSpPr>
          <p:spPr>
            <a:xfrm>
              <a:off x="8202167" y="594512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496" y="158496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158496" y="0"/>
                  </a:lnTo>
                  <a:lnTo>
                    <a:pt x="158496" y="15849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5828" y="3346703"/>
              <a:ext cx="2421635" cy="2855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2755900" y="1266825"/>
            <a:ext cx="493966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390775" algn="l"/>
              </a:tabLst>
            </a:pPr>
            <a:r>
              <a:rPr sz="37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PROBLEM	</a:t>
            </a:r>
            <a:r>
              <a:rPr sz="370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STATEMENT</a:t>
            </a:r>
            <a:endParaRPr sz="37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2028" y="2820961"/>
            <a:ext cx="5361305" cy="37578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12065" indent="-151130" defTabSz="-6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63830" algn="l"/>
              </a:tabLst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pc="6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 </a:t>
            </a:r>
            <a:r>
              <a:rPr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6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 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&amp; </a:t>
            </a:r>
            <a:r>
              <a:rPr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6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T  O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F </a:t>
            </a:r>
            <a:r>
              <a:rPr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 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DATA.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63880" marR="10795" lvl="1" indent="-151130" defTabSz="-635">
              <a:lnSpc>
                <a:spcPct val="150000"/>
              </a:lnSpc>
              <a:buFont typeface="Arial MT"/>
              <a:buChar char="•"/>
              <a:tabLst>
                <a:tab pos="564515" algn="l"/>
              </a:tabLst>
            </a:pP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VISUALIZATION OF 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 PERFORMANCE </a:t>
            </a:r>
            <a:r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TRENDS </a:t>
            </a:r>
            <a:r>
              <a:rPr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COMPARISIONS</a:t>
            </a:r>
            <a:r>
              <a:rPr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USING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CHART,</a:t>
            </a:r>
            <a:r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GRAPH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DASHBOARD.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65200" marR="5080" lvl="2" indent="-151130" defTabSz="-635">
              <a:lnSpc>
                <a:spcPct val="151000"/>
              </a:lnSpc>
              <a:buFont typeface="Arial MT"/>
              <a:buChar char="•"/>
              <a:tabLst>
                <a:tab pos="965835" algn="l"/>
              </a:tabLst>
            </a:pP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4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S </a:t>
            </a:r>
            <a:r>
              <a:rPr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F </a:t>
            </a:r>
            <a:r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70" dirty="0">
                <a:latin typeface="Calibri" pitchFamily="34" charset="0"/>
                <a:ea typeface="Calibri" pitchFamily="34" charset="0"/>
                <a:cs typeface="Calibri" pitchFamily="34" charset="0"/>
              </a:rPr>
              <a:t>F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7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pc="-1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E 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pc="-1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pc="-1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17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S </a:t>
            </a:r>
            <a:r>
              <a:rPr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B</a:t>
            </a:r>
            <a:r>
              <a:rPr spc="-1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dirty="0">
                <a:latin typeface="Calibri" pitchFamily="34" charset="0"/>
                <a:ea typeface="Calibri" pitchFamily="34" charset="0"/>
                <a:cs typeface="Calibri" pitchFamily="34" charset="0"/>
              </a:rPr>
              <a:t>Y  </a:t>
            </a:r>
            <a:r>
              <a:rPr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DEPARTMENT,</a:t>
            </a:r>
            <a:r>
              <a:rPr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TEAM,</a:t>
            </a:r>
            <a:r>
              <a:rPr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INDIVIDUAL.</a:t>
            </a:r>
            <a:endParaRPr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2167" y="5477255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0812" y="400812"/>
                </a:moveTo>
                <a:lnTo>
                  <a:pt x="0" y="400812"/>
                </a:lnTo>
                <a:lnTo>
                  <a:pt x="0" y="0"/>
                </a:lnTo>
                <a:lnTo>
                  <a:pt x="400812" y="0"/>
                </a:lnTo>
                <a:lnTo>
                  <a:pt x="400812" y="400812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91044" y="3096767"/>
            <a:ext cx="3098800" cy="3340735"/>
            <a:chOff x="7591044" y="3096767"/>
            <a:chExt cx="3098800" cy="3340735"/>
          </a:xfrm>
        </p:grpSpPr>
        <p:sp>
          <p:nvSpPr>
            <p:cNvPr id="4" name="object 4"/>
            <p:cNvSpPr/>
            <p:nvPr/>
          </p:nvSpPr>
          <p:spPr>
            <a:xfrm>
              <a:off x="8202168" y="594512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496" y="158496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158496" y="0"/>
                  </a:lnTo>
                  <a:lnTo>
                    <a:pt x="158496" y="15849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91044" y="3096767"/>
              <a:ext cx="3098291" cy="33406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3039745" y="1343025"/>
            <a:ext cx="461391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319655" algn="l"/>
              </a:tabLst>
            </a:pPr>
            <a:r>
              <a:rPr sz="3700"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37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37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3700" spc="40" dirty="0">
                <a:latin typeface="Calibri" pitchFamily="34" charset="0"/>
                <a:ea typeface="Calibri" pitchFamily="34" charset="0"/>
                <a:cs typeface="Calibri" pitchFamily="34" charset="0"/>
              </a:rPr>
              <a:t>J</a:t>
            </a:r>
            <a:r>
              <a:rPr sz="37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3700" spc="45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37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3700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sz="37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37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V</a:t>
            </a:r>
            <a:r>
              <a:rPr sz="37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37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RV</a:t>
            </a:r>
            <a:r>
              <a:rPr sz="37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37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3700"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W</a:t>
            </a:r>
            <a:endParaRPr sz="37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7713" y="2642632"/>
            <a:ext cx="7172187" cy="30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6690" indent="-342900">
              <a:lnSpc>
                <a:spcPct val="151000"/>
              </a:lnSpc>
              <a:spcBef>
                <a:spcPts val="100"/>
              </a:spcBef>
              <a:buFont typeface="Wingdings" charset="2"/>
              <a:buChar char="ü"/>
            </a:pPr>
            <a:r>
              <a:rPr sz="2000" spc="3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IDENTIFICATION 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TOP</a:t>
            </a:r>
            <a:r>
              <a:rPr sz="2000" spc="-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PRFORMERS,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UNDERPERFORMER,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&amp; </a:t>
            </a:r>
            <a:r>
              <a:rPr sz="2000"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TRAINING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NEEDS.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10160" indent="-342900">
              <a:lnSpc>
                <a:spcPct val="100000"/>
              </a:lnSpc>
              <a:buFont typeface="Wingdings" charset="2"/>
              <a:buChar char="ü"/>
            </a:pP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-12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-95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EN</a:t>
            </a:r>
            <a:r>
              <a:rPr sz="2000" spc="-114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00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sz="20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F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CE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13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charset="2"/>
              <a:buChar char="ü"/>
            </a:pP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charset="2"/>
              <a:buChar char="ü"/>
            </a:pP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charset="2"/>
              <a:buChar char="ü"/>
            </a:pPr>
            <a:r>
              <a:rPr sz="2000" spc="3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MATIRIC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CALCULATION</a:t>
            </a:r>
            <a:r>
              <a:rPr sz="20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sz="2000" spc="-8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ANALYSIS.</a:t>
            </a:r>
            <a:endParaRPr lang="en-US" sz="2000" spc="-2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charset="2"/>
              <a:buChar char="ü"/>
            </a:pPr>
            <a:endParaRPr lang="en-US" sz="2000" spc="-2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5080" indent="-342900">
              <a:lnSpc>
                <a:spcPct val="100000"/>
              </a:lnSpc>
              <a:buFont typeface="Wingdings" charset="2"/>
              <a:buChar char="ü"/>
            </a:pPr>
            <a:r>
              <a:rPr sz="2000" spc="484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000" spc="-17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-114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-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TIO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&amp; </a:t>
            </a:r>
            <a:r>
              <a:rPr sz="20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G</a:t>
            </a:r>
            <a:r>
              <a:rPr sz="20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000" spc="-114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12169" y="1543027"/>
            <a:ext cx="43897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W</a:t>
            </a:r>
            <a:r>
              <a:rPr sz="28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sz="28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800" spc="-2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8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8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8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sz="28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8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8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8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800" spc="-4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8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8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RS?</a:t>
            </a:r>
            <a:endParaRPr sz="2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object 8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3983" y="6185916"/>
            <a:ext cx="1912619" cy="4251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1745" y="2665632"/>
            <a:ext cx="8849909" cy="34251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4325" indent="-302260" defTabSz="-635">
              <a:lnSpc>
                <a:spcPct val="100000"/>
              </a:lnSpc>
              <a:spcBef>
                <a:spcPts val="9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HR</a:t>
            </a:r>
            <a:r>
              <a:rPr sz="2000" spc="-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MANAGERS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14325" indent="-302260" defTabSz="-635">
              <a:lnSpc>
                <a:spcPct val="100000"/>
              </a:lnSpc>
              <a:spcBef>
                <a:spcPts val="8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DE</a:t>
            </a:r>
            <a:r>
              <a:rPr sz="2000" spc="-13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000" spc="-1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000" spc="-4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EA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14325" indent="-302260" defTabSz="-635">
              <a:lnSpc>
                <a:spcPct val="100000"/>
              </a:lnSpc>
              <a:spcBef>
                <a:spcPts val="85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TEAM</a:t>
            </a:r>
            <a:r>
              <a:rPr sz="2000" spc="-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LEAD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14325" indent="-302260" defTabSz="-635">
              <a:lnSpc>
                <a:spcPct val="100000"/>
              </a:lnSpc>
              <a:spcBef>
                <a:spcPts val="84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EMPLOYEES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14325" indent="-302260" defTabSz="-635">
              <a:lnSpc>
                <a:spcPct val="100000"/>
              </a:lnSpc>
              <a:spcBef>
                <a:spcPts val="850"/>
              </a:spcBef>
              <a:buFont typeface="Palatino Linotype"/>
              <a:buChar char="✓"/>
              <a:tabLst>
                <a:tab pos="314325" algn="l"/>
                <a:tab pos="314960" algn="l"/>
              </a:tabLst>
            </a:pPr>
            <a:r>
              <a:rPr sz="20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TALENT</a:t>
            </a:r>
            <a:r>
              <a:rPr sz="2000" spc="-4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MANAGEMENT</a:t>
            </a:r>
            <a:r>
              <a:rPr sz="2000" spc="-7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TEAMS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5080" indent="400685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BY 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CONSIDERING THE </a:t>
            </a:r>
            <a:r>
              <a:rPr sz="20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NEEDS </a:t>
            </a:r>
            <a:r>
              <a:rPr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&amp; </a:t>
            </a:r>
            <a:r>
              <a:rPr sz="20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REQUIREMENTS </a:t>
            </a:r>
            <a:r>
              <a:rPr sz="20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OF 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END</a:t>
            </a:r>
            <a:r>
              <a:rPr lang="en-US"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USERS,</a:t>
            </a:r>
            <a:r>
              <a:rPr lang="en-US" sz="20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55" dirty="0">
                <a:latin typeface="Calibri" pitchFamily="34" charset="0"/>
                <a:ea typeface="Calibri" pitchFamily="34" charset="0"/>
                <a:cs typeface="Calibri" pitchFamily="34" charset="0"/>
              </a:rPr>
              <a:t>YOU</a:t>
            </a:r>
            <a:r>
              <a:rPr lang="en-US" sz="2000" spc="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50" dirty="0">
                <a:latin typeface="Calibri" pitchFamily="34" charset="0"/>
                <a:ea typeface="Calibri" pitchFamily="34" charset="0"/>
                <a:cs typeface="Calibri" pitchFamily="34" charset="0"/>
              </a:rPr>
              <a:t>CAN </a:t>
            </a:r>
            <a:r>
              <a:rPr sz="2000" spc="60" dirty="0">
                <a:latin typeface="Calibri" pitchFamily="34" charset="0"/>
                <a:ea typeface="Calibri" pitchFamily="34" charset="0"/>
                <a:cs typeface="Calibri" pitchFamily="34" charset="0"/>
              </a:rPr>
              <a:t>DESIGN </a:t>
            </a:r>
            <a:r>
              <a:rPr sz="2000" spc="40" dirty="0">
                <a:latin typeface="Calibri" pitchFamily="34" charset="0"/>
                <a:ea typeface="Calibri" pitchFamily="34" charset="0"/>
                <a:cs typeface="Calibri" pitchFamily="34" charset="0"/>
              </a:rPr>
              <a:t>AN </a:t>
            </a:r>
            <a:r>
              <a:rPr sz="2000" spc="70" dirty="0">
                <a:latin typeface="Calibri" pitchFamily="34" charset="0"/>
                <a:ea typeface="Calibri" pitchFamily="34" charset="0"/>
                <a:cs typeface="Calibri" pitchFamily="34" charset="0"/>
              </a:rPr>
              <a:t>EFFECTIVE EMPLOYEE </a:t>
            </a:r>
            <a:r>
              <a:rPr sz="2000" spc="7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 </a:t>
            </a:r>
            <a:r>
              <a:rPr sz="2000" spc="55" dirty="0">
                <a:latin typeface="Calibri" pitchFamily="34" charset="0"/>
                <a:ea typeface="Calibri" pitchFamily="34" charset="0"/>
                <a:cs typeface="Calibri" pitchFamily="34" charset="0"/>
              </a:rPr>
              <a:t>ANALYSIS </a:t>
            </a:r>
            <a:r>
              <a:rPr sz="2000" spc="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SYSTEM</a:t>
            </a:r>
            <a:r>
              <a:rPr sz="20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0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IN EXCEL.</a:t>
            </a:r>
            <a:endParaRPr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300" y="3095625"/>
            <a:ext cx="2363724" cy="2848356"/>
          </a:xfrm>
          <a:prstGeom prst="rect">
            <a:avLst/>
          </a:prstGeom>
        </p:spPr>
      </p:pic>
      <p:sp>
        <p:nvSpPr>
          <p:cNvPr id="6" name="object 6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1195705" y="1365504"/>
            <a:ext cx="83019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OUR</a:t>
            </a:r>
            <a:r>
              <a:rPr sz="3150"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150" dirty="0">
                <a:latin typeface="Calibri" pitchFamily="34" charset="0"/>
                <a:ea typeface="Calibri" pitchFamily="34" charset="0"/>
                <a:cs typeface="Calibri" pitchFamily="34" charset="0"/>
              </a:rPr>
              <a:t>SOLUTION</a:t>
            </a:r>
            <a:r>
              <a:rPr sz="3150" spc="-3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150" dirty="0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sz="3150" spc="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15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ITS</a:t>
            </a:r>
            <a:r>
              <a:rPr sz="3150" spc="5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150" spc="-50" dirty="0">
                <a:latin typeface="Calibri" pitchFamily="34" charset="0"/>
                <a:ea typeface="Calibri" pitchFamily="34" charset="0"/>
                <a:cs typeface="Calibri" pitchFamily="34" charset="0"/>
              </a:rPr>
              <a:t>VALUE</a:t>
            </a:r>
            <a:r>
              <a:rPr sz="315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15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PROPOSITION</a:t>
            </a:r>
            <a:endParaRPr sz="31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object 9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8864495" y="6639132"/>
            <a:ext cx="462527" cy="17613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5" dirty="0"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pc="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394" y="6444996"/>
            <a:ext cx="66812" cy="1557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38182" y="2867000"/>
            <a:ext cx="462407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914400" indent="-285750">
              <a:lnSpc>
                <a:spcPct val="100000"/>
              </a:lnSpc>
              <a:spcBef>
                <a:spcPts val="100"/>
              </a:spcBef>
              <a:buFont typeface="Wingdings" charset="2"/>
              <a:buChar char="q"/>
            </a:pPr>
            <a:r>
              <a:rPr sz="16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AUTOMATED</a:t>
            </a:r>
            <a:r>
              <a:rPr sz="16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lang="en-US" sz="1600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TRACKING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Wingdings" charset="2"/>
              <a:buChar char="q"/>
            </a:pP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marR="913765" indent="-285750">
              <a:lnSpc>
                <a:spcPct val="100000"/>
              </a:lnSpc>
              <a:buFont typeface="Wingdings" charset="2"/>
              <a:buChar char="q"/>
            </a:pP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CUSTOMIZABLE</a:t>
            </a:r>
            <a:r>
              <a:rPr sz="16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DASHBOARDS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charset="2"/>
              <a:buChar char="q"/>
            </a:pP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 charset="2"/>
              <a:buChar char="q"/>
            </a:pPr>
            <a:r>
              <a:rPr sz="16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DATA-DRIVEN</a:t>
            </a:r>
            <a:r>
              <a:rPr sz="16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INSIGHTS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charset="2"/>
              <a:buChar char="q"/>
            </a:pP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marR="891540" indent="-285750">
              <a:lnSpc>
                <a:spcPct val="100000"/>
              </a:lnSpc>
              <a:spcBef>
                <a:spcPts val="5"/>
              </a:spcBef>
              <a:buFont typeface="Wingdings" charset="2"/>
              <a:buChar char="q"/>
            </a:pP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ENHANCED</a:t>
            </a:r>
            <a:r>
              <a:rPr sz="16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DECISION-MAKING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charset="2"/>
              <a:buChar char="q"/>
            </a:pP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q"/>
            </a:pPr>
            <a:r>
              <a:rPr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IMPROVED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EMPLOYEE</a:t>
            </a:r>
            <a:r>
              <a:rPr sz="16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ENGAGEMENT</a:t>
            </a:r>
            <a:endParaRPr lang="en-US" sz="1600" spc="-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q"/>
            </a:pPr>
            <a:endParaRPr lang="en-US" sz="1600" spc="-5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q"/>
            </a:pP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STREAMLINED</a:t>
            </a:r>
            <a:r>
              <a:rPr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6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MANAGEMENT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Wingdings" charset="2"/>
              <a:buChar char="q"/>
            </a:pP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 charset="2"/>
              <a:buChar char="q"/>
            </a:pPr>
            <a:r>
              <a:rPr sz="16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STRATEGIC</a:t>
            </a:r>
            <a:r>
              <a:rPr sz="1600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WORKFORCE</a:t>
            </a:r>
            <a:r>
              <a:rPr sz="16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PLANNING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9562" y="1083936"/>
            <a:ext cx="8567138" cy="692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DATASET</a:t>
            </a:r>
            <a:r>
              <a:rPr lang="en-IN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DESCRIPTION</a:t>
            </a: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0" y="2714625"/>
            <a:ext cx="9220200" cy="406008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7815" indent="-285750" defTabSz="-635">
              <a:lnSpc>
                <a:spcPct val="100000"/>
              </a:lnSpc>
              <a:spcBef>
                <a:spcPts val="940"/>
              </a:spcBef>
              <a:buFont typeface="Wingdings" charset="2"/>
              <a:buChar char="v"/>
              <a:tabLst>
                <a:tab pos="264795" algn="l"/>
              </a:tabLst>
            </a:pP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</a:t>
            </a:r>
            <a:r>
              <a:rPr sz="24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INFORMATION</a:t>
            </a:r>
            <a:r>
              <a:rPr sz="2400" spc="-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TABLE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7815" indent="-285750" defTabSz="-635">
              <a:lnSpc>
                <a:spcPct val="100000"/>
              </a:lnSpc>
              <a:spcBef>
                <a:spcPts val="840"/>
              </a:spcBef>
              <a:buFont typeface="Wingdings" charset="2"/>
              <a:buChar char="v"/>
              <a:tabLst>
                <a:tab pos="264795" algn="l"/>
              </a:tabLst>
            </a:pP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24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METRICS</a:t>
            </a:r>
            <a:r>
              <a:rPr sz="24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TABLE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97815" indent="-285750" defTabSz="-635">
              <a:lnSpc>
                <a:spcPct val="100000"/>
              </a:lnSpc>
              <a:spcBef>
                <a:spcPts val="840"/>
              </a:spcBef>
              <a:buFont typeface="Wingdings" charset="2"/>
              <a:buChar char="v"/>
              <a:tabLst>
                <a:tab pos="264795" algn="l"/>
              </a:tabLst>
            </a:pPr>
            <a:r>
              <a:rPr sz="2400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4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4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sz="24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4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U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TI</a:t>
            </a:r>
            <a:r>
              <a:rPr sz="24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 D</a:t>
            </a:r>
            <a:r>
              <a:rPr sz="2400" spc="-16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spc="-114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spc="-10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13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4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B</a:t>
            </a:r>
            <a:r>
              <a:rPr sz="2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Wingdings" charset="2"/>
              <a:buChar char="v"/>
            </a:pP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400" b="1" spc="-12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b="1" spc="-95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2400" b="1" spc="-114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2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sz="2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400"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2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2400"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2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U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2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2400"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116965" lvl="1" indent="-301625" defTabSz="-63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EMPLOYEER</a:t>
            </a:r>
            <a:r>
              <a:rPr sz="2400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ID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116965" lvl="1" indent="-301625" defTabSz="-63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DEPARTMENT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116965" lvl="1" indent="-301625" defTabSz="-6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25" dirty="0">
                <a:latin typeface="Calibri" pitchFamily="34" charset="0"/>
                <a:ea typeface="Calibri" pitchFamily="34" charset="0"/>
                <a:cs typeface="Calibri" pitchFamily="34" charset="0"/>
              </a:rPr>
              <a:t>RATINGS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116965" lvl="1" indent="-301625" defTabSz="-6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116330" algn="l"/>
                <a:tab pos="1116965" algn="l"/>
              </a:tabLst>
            </a:pPr>
            <a:r>
              <a:rPr sz="2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GOAL</a:t>
            </a:r>
            <a:endParaRPr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5151" y="3602227"/>
            <a:ext cx="2162555" cy="2997707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47077" y="1330220"/>
            <a:ext cx="665734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20" dirty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sz="3700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700" spc="15" dirty="0">
                <a:latin typeface="Calibri" pitchFamily="34" charset="0"/>
                <a:ea typeface="Calibri" pitchFamily="34" charset="0"/>
                <a:cs typeface="Calibri" pitchFamily="34" charset="0"/>
              </a:rPr>
              <a:t>"WOW"</a:t>
            </a:r>
            <a:r>
              <a:rPr sz="3700" spc="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700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IN</a:t>
            </a:r>
            <a:r>
              <a:rPr sz="3700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700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OUR</a:t>
            </a:r>
            <a:r>
              <a:rPr sz="37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3700" spc="30" dirty="0">
                <a:latin typeface="Calibri" pitchFamily="34" charset="0"/>
                <a:ea typeface="Calibri" pitchFamily="34" charset="0"/>
                <a:cs typeface="Calibri" pitchFamily="34" charset="0"/>
              </a:rPr>
              <a:t>SOLUTION</a:t>
            </a:r>
            <a:endParaRPr sz="37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3089" y="6447328"/>
            <a:ext cx="203835" cy="15260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950" spc="5" dirty="0">
                <a:solidFill>
                  <a:srgbClr val="2D936B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fld>
            <a:endParaRPr sz="95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7700" y="2790825"/>
            <a:ext cx="7718425" cy="3275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AUTOMATED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400" b="1" spc="-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TRACKING: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2700" marR="10160" indent="400685">
              <a:lnSpc>
                <a:spcPct val="100000"/>
              </a:lnSpc>
            </a:pPr>
            <a:r>
              <a:rPr sz="1400" spc="60" dirty="0">
                <a:latin typeface="Calibri" pitchFamily="34" charset="0"/>
                <a:ea typeface="Calibri" pitchFamily="34" charset="0"/>
                <a:cs typeface="Calibri" pitchFamily="34" charset="0"/>
              </a:rPr>
              <a:t>EFFORTLESSLY</a:t>
            </a:r>
            <a:r>
              <a:rPr sz="1400" spc="12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75" dirty="0">
                <a:latin typeface="Calibri" pitchFamily="34" charset="0"/>
                <a:ea typeface="Calibri" pitchFamily="34" charset="0"/>
                <a:cs typeface="Calibri" pitchFamily="34" charset="0"/>
              </a:rPr>
              <a:t>MONITOR</a:t>
            </a:r>
            <a:r>
              <a:rPr sz="1400" spc="18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80" dirty="0">
                <a:latin typeface="Calibri" pitchFamily="34" charset="0"/>
                <a:ea typeface="Calibri" pitchFamily="34" charset="0"/>
                <a:cs typeface="Calibri" pitchFamily="34" charset="0"/>
              </a:rPr>
              <a:t>EMPLOYEE</a:t>
            </a:r>
            <a:r>
              <a:rPr sz="1400" spc="19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80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400" spc="19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75" dirty="0">
                <a:latin typeface="Calibri" pitchFamily="34" charset="0"/>
                <a:ea typeface="Calibri" pitchFamily="34" charset="0"/>
                <a:cs typeface="Calibri" pitchFamily="34" charset="0"/>
              </a:rPr>
              <a:t>METRICS,</a:t>
            </a:r>
            <a:r>
              <a:rPr sz="1400" spc="17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70" dirty="0">
                <a:latin typeface="Calibri" pitchFamily="34" charset="0"/>
                <a:ea typeface="Calibri" pitchFamily="34" charset="0"/>
                <a:cs typeface="Calibri" pitchFamily="34" charset="0"/>
              </a:rPr>
              <a:t>ELIMINATING </a:t>
            </a:r>
            <a:r>
              <a:rPr sz="1400"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MANUAL</a:t>
            </a:r>
            <a:r>
              <a:rPr sz="1400" spc="-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70" dirty="0">
                <a:latin typeface="Calibri" pitchFamily="34" charset="0"/>
                <a:ea typeface="Calibri" pitchFamily="34" charset="0"/>
                <a:cs typeface="Calibri" pitchFamily="34" charset="0"/>
              </a:rPr>
              <a:t>DATA</a:t>
            </a:r>
            <a:r>
              <a:rPr sz="1400" spc="-9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ENTRY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615440">
              <a:lnSpc>
                <a:spcPct val="100000"/>
              </a:lnSpc>
            </a:pP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PR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TI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V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1400" b="1" spc="-8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AN</a:t>
            </a:r>
            <a:r>
              <a:rPr sz="1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1400" b="1" spc="-155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1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1400" b="1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1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C</a:t>
            </a:r>
            <a:r>
              <a:rPr sz="1400"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615440" marR="35560" indent="400685">
              <a:lnSpc>
                <a:spcPct val="100000"/>
              </a:lnSpc>
            </a:pP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IDENTIFY</a:t>
            </a:r>
            <a:r>
              <a:rPr sz="140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POTENTIAL</a:t>
            </a:r>
            <a:r>
              <a:rPr sz="1400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4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ISSUES</a:t>
            </a:r>
            <a:r>
              <a:rPr sz="1400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BEFORE</a:t>
            </a:r>
            <a:r>
              <a:rPr sz="14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THEY</a:t>
            </a:r>
            <a:r>
              <a:rPr sz="1400" spc="-14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ARISE, </a:t>
            </a:r>
            <a:r>
              <a:rPr sz="1400"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ENABLING</a:t>
            </a:r>
            <a:r>
              <a:rPr sz="1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PROACTIVE </a:t>
            </a:r>
            <a:r>
              <a:rPr sz="14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INTERVENTIONS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615440">
              <a:lnSpc>
                <a:spcPct val="100000"/>
              </a:lnSpc>
            </a:pP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CUSTOMIZABLE</a:t>
            </a:r>
            <a:r>
              <a:rPr sz="1400"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400"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METRICS: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615440" marR="10160" indent="400685">
              <a:lnSpc>
                <a:spcPts val="1690"/>
              </a:lnSpc>
              <a:spcBef>
                <a:spcPts val="50"/>
              </a:spcBef>
            </a:pPr>
            <a:r>
              <a:rPr sz="1400" spc="110" dirty="0">
                <a:latin typeface="Calibri" pitchFamily="34" charset="0"/>
                <a:ea typeface="Calibri" pitchFamily="34" charset="0"/>
                <a:cs typeface="Calibri" pitchFamily="34" charset="0"/>
              </a:rPr>
              <a:t>ALIGN</a:t>
            </a:r>
            <a:r>
              <a:rPr sz="1400" spc="26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14" dirty="0">
                <a:latin typeface="Calibri" pitchFamily="34" charset="0"/>
                <a:ea typeface="Calibri" pitchFamily="34" charset="0"/>
                <a:cs typeface="Calibri" pitchFamily="34" charset="0"/>
              </a:rPr>
              <a:t>METRICS</a:t>
            </a:r>
            <a:r>
              <a:rPr sz="1400" spc="24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95" dirty="0"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sz="1400" spc="29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05" dirty="0">
                <a:latin typeface="Calibri" pitchFamily="34" charset="0"/>
                <a:ea typeface="Calibri" pitchFamily="34" charset="0"/>
                <a:cs typeface="Calibri" pitchFamily="34" charset="0"/>
              </a:rPr>
              <a:t>ORGANIZATION</a:t>
            </a:r>
            <a:r>
              <a:rPr sz="1400" spc="28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10" dirty="0">
                <a:latin typeface="Calibri" pitchFamily="34" charset="0"/>
                <a:ea typeface="Calibri" pitchFamily="34" charset="0"/>
                <a:cs typeface="Calibri" pitchFamily="34" charset="0"/>
              </a:rPr>
              <a:t>GOALS,</a:t>
            </a:r>
            <a:r>
              <a:rPr sz="1400" spc="28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20" dirty="0">
                <a:latin typeface="Calibri" pitchFamily="34" charset="0"/>
                <a:ea typeface="Calibri" pitchFamily="34" charset="0"/>
                <a:cs typeface="Calibri" pitchFamily="34" charset="0"/>
              </a:rPr>
              <a:t>ENSURING </a:t>
            </a:r>
            <a:r>
              <a:rPr sz="1400"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30" dirty="0">
                <a:latin typeface="Calibri" pitchFamily="34" charset="0"/>
                <a:ea typeface="Calibri" pitchFamily="34" charset="0"/>
                <a:cs typeface="Calibri" pitchFamily="34" charset="0"/>
              </a:rPr>
              <a:t>RELEVANT</a:t>
            </a:r>
            <a:r>
              <a:rPr sz="1400" spc="-2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</a:t>
            </a:r>
            <a:r>
              <a:rPr sz="1400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MEASUEMENT.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016760">
              <a:lnSpc>
                <a:spcPct val="100000"/>
              </a:lnSpc>
              <a:spcBef>
                <a:spcPts val="5"/>
              </a:spcBef>
            </a:pPr>
            <a:r>
              <a:rPr sz="1400" b="1" spc="1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1400"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L</a:t>
            </a:r>
            <a:r>
              <a:rPr sz="1400" b="1" spc="-11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sz="1400" b="1" spc="-15" dirty="0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sz="1400" b="1" spc="5" dirty="0"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 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1400" b="1" spc="-10" dirty="0">
                <a:latin typeface="Calibri" pitchFamily="34" charset="0"/>
                <a:ea typeface="Calibri" pitchFamily="34" charset="0"/>
                <a:cs typeface="Calibri" pitchFamily="34" charset="0"/>
              </a:rPr>
              <a:t>E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sz="1400" b="1" spc="-60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TI</a:t>
            </a:r>
            <a:r>
              <a:rPr sz="1400" b="1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G: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016760" marR="5080" indent="400685">
              <a:lnSpc>
                <a:spcPts val="1690"/>
              </a:lnSpc>
              <a:spcBef>
                <a:spcPts val="45"/>
              </a:spcBef>
            </a:pPr>
            <a:r>
              <a:rPr sz="1400" spc="100" dirty="0">
                <a:latin typeface="Calibri" pitchFamily="34" charset="0"/>
                <a:ea typeface="Calibri" pitchFamily="34" charset="0"/>
                <a:cs typeface="Calibri" pitchFamily="34" charset="0"/>
              </a:rPr>
              <a:t>GENERATE</a:t>
            </a:r>
            <a:r>
              <a:rPr sz="1400" spc="26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05" dirty="0">
                <a:latin typeface="Calibri" pitchFamily="34" charset="0"/>
                <a:ea typeface="Calibri" pitchFamily="34" charset="0"/>
                <a:cs typeface="Calibri" pitchFamily="34" charset="0"/>
              </a:rPr>
              <a:t>INSTANT</a:t>
            </a:r>
            <a:r>
              <a:rPr sz="1400" spc="2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05" dirty="0">
                <a:latin typeface="Calibri" pitchFamily="34" charset="0"/>
                <a:ea typeface="Calibri" pitchFamily="34" charset="0"/>
                <a:cs typeface="Calibri" pitchFamily="34" charset="0"/>
              </a:rPr>
              <a:t>REPORTS,</a:t>
            </a:r>
            <a:r>
              <a:rPr sz="1400" spc="28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100" dirty="0">
                <a:latin typeface="Calibri" pitchFamily="34" charset="0"/>
                <a:ea typeface="Calibri" pitchFamily="34" charset="0"/>
                <a:cs typeface="Calibri" pitchFamily="34" charset="0"/>
              </a:rPr>
              <a:t>FACILITATING</a:t>
            </a:r>
            <a:r>
              <a:rPr sz="1400" spc="25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90" dirty="0">
                <a:latin typeface="Calibri" pitchFamily="34" charset="0"/>
                <a:ea typeface="Calibri" pitchFamily="34" charset="0"/>
                <a:cs typeface="Calibri" pitchFamily="34" charset="0"/>
              </a:rPr>
              <a:t>TIMELY </a:t>
            </a:r>
            <a:r>
              <a:rPr sz="1400" spc="-335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sz="1400" spc="-5" dirty="0">
                <a:latin typeface="Calibri" pitchFamily="34" charset="0"/>
                <a:ea typeface="Calibri" pitchFamily="34" charset="0"/>
                <a:cs typeface="Calibri" pitchFamily="34" charset="0"/>
              </a:rPr>
              <a:t>DECISION-MAKING.</a:t>
            </a:r>
            <a:endParaRPr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/>
  <PresentationFormat>Custom</PresentationFormat>
  <Paragraphs>121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Arial MT</vt:lpstr>
      <vt:lpstr>Palatino Linotype</vt:lpstr>
      <vt:lpstr>Trebuchet MS</vt:lpstr>
      <vt:lpstr>Garamond</vt:lpstr>
      <vt:lpstr>Organic</vt:lpstr>
      <vt:lpstr>EMPLOYEE DATA ANALYSIS USING EXCEL</vt:lpstr>
      <vt:lpstr>PROJECT TITLE 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SUMMARY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VIJI Employee_Data_Analysis_2.pptx</dc:title>
  <dc:creator>SUBRAMANI A</dc:creator>
  <cp:lastModifiedBy>iPhone</cp:lastModifiedBy>
  <cp:revision>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124-7-28-0-0-0</vt:filetime>
  </property>
  <property fmtid="{D5CDD505-2E9C-101B-9397-08002B2CF9AE}" pid="3" name="LastSaved">
    <vt:filetime>124-7-29-0-0-0</vt:filetime>
  </property>
  <property fmtid="{D5CDD505-2E9C-101B-9397-08002B2CF9AE}" pid="4" name="ICV">
    <vt:lpwstr>BC4D8402EA103E9412BDFF66CE3F32A0_32</vt:lpwstr>
  </property>
  <property fmtid="{D5CDD505-2E9C-101B-9397-08002B2CF9AE}" pid="5" name="KSOProductBuildVer">
    <vt:lpwstr>3081-11.33.82</vt:lpwstr>
  </property>
</Properties>
</file>