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1.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84" r:id="rId2"/>
    <p:sldId id="271" r:id="rId3"/>
    <p:sldId id="287" r:id="rId4"/>
    <p:sldId id="279" r:id="rId5"/>
    <p:sldId id="280" r:id="rId6"/>
    <p:sldId id="281" r:id="rId7"/>
    <p:sldId id="288" r:id="rId8"/>
    <p:sldId id="257" r:id="rId9"/>
    <p:sldId id="276" r:id="rId10"/>
    <p:sldId id="286" r:id="rId11"/>
    <p:sldId id="275"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4"/>
            <p14:sldId id="271"/>
            <p14:sldId id="287"/>
            <p14:sldId id="279"/>
            <p14:sldId id="280"/>
            <p14:sldId id="281"/>
            <p14:sldId id="288"/>
            <p14:sldId id="257"/>
            <p14:sldId id="276"/>
            <p14:sldId id="286"/>
            <p14:sldId id="275"/>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DDCE"/>
    <a:srgbClr val="F5F5F5"/>
    <a:srgbClr val="D24726"/>
    <a:srgbClr val="404040"/>
    <a:srgbClr val="FF9B45"/>
    <a:srgbClr val="DD462F"/>
    <a:srgbClr val="F8CFB6"/>
    <a:srgbClr val="F8CAB6"/>
    <a:srgbClr val="92392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81" d="100"/>
          <a:sy n="81" d="100"/>
        </p:scale>
        <p:origin x="75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302597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6/16/2022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6/16/2022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50238" y="2828682"/>
            <a:ext cx="6413620" cy="1326777"/>
          </a:xfrm>
        </p:spPr>
        <p:txBody>
          <a:bodyPr>
            <a:normAutofit/>
          </a:bodyPr>
          <a:lstStyle/>
          <a:p>
            <a:pPr algn="ctr"/>
            <a:r>
              <a:rPr lang="en-IN" sz="2000" b="1" dirty="0">
                <a:solidFill>
                  <a:schemeClr val="tx1"/>
                </a:solidFill>
              </a:rPr>
              <a:t>MULTILINGUAL ACCESSIBILITY OF WEB IMAGES FOR PERSONS WITH VISUAL IMPAIRMENTS USNG STEGANOGRAPHY </a:t>
            </a:r>
            <a:endParaRPr lang="en-US" sz="2000" b="1" dirty="0">
              <a:solidFill>
                <a:schemeClr val="tx1"/>
              </a:solidFill>
            </a:endParaRPr>
          </a:p>
        </p:txBody>
      </p:sp>
      <p:sp>
        <p:nvSpPr>
          <p:cNvPr id="3" name="TextBox 2">
            <a:extLst>
              <a:ext uri="{FF2B5EF4-FFF2-40B4-BE49-F238E27FC236}">
                <a16:creationId xmlns:a16="http://schemas.microsoft.com/office/drawing/2014/main" id="{F1A9E6FC-84C5-7851-E98D-0EEC1D03F8DD}"/>
              </a:ext>
            </a:extLst>
          </p:cNvPr>
          <p:cNvSpPr txBox="1"/>
          <p:nvPr/>
        </p:nvSpPr>
        <p:spPr>
          <a:xfrm>
            <a:off x="1000191" y="5047766"/>
            <a:ext cx="3679385" cy="1077218"/>
          </a:xfrm>
          <a:prstGeom prst="rect">
            <a:avLst/>
          </a:prstGeom>
          <a:noFill/>
        </p:spPr>
        <p:txBody>
          <a:bodyPr wrap="square" rtlCol="0">
            <a:spAutoFit/>
          </a:bodyPr>
          <a:lstStyle/>
          <a:p>
            <a:r>
              <a:rPr lang="en-IN" sz="1600" dirty="0"/>
              <a:t>Project Guide</a:t>
            </a:r>
          </a:p>
          <a:p>
            <a:endParaRPr lang="en-IN" sz="1600" dirty="0"/>
          </a:p>
          <a:p>
            <a:r>
              <a:rPr lang="en-IN" sz="1600" dirty="0"/>
              <a:t>Dr K S </a:t>
            </a:r>
            <a:r>
              <a:rPr lang="en-IN" sz="1600" dirty="0" err="1"/>
              <a:t>Kuppusamy</a:t>
            </a:r>
            <a:endParaRPr lang="en-IN" sz="1600" dirty="0"/>
          </a:p>
          <a:p>
            <a:r>
              <a:rPr lang="en-IN" sz="1600" dirty="0"/>
              <a:t>Associate Professor</a:t>
            </a:r>
          </a:p>
        </p:txBody>
      </p:sp>
      <p:sp>
        <p:nvSpPr>
          <p:cNvPr id="13" name="TextBox 12">
            <a:extLst>
              <a:ext uri="{FF2B5EF4-FFF2-40B4-BE49-F238E27FC236}">
                <a16:creationId xmlns:a16="http://schemas.microsoft.com/office/drawing/2014/main" id="{F723F50E-825C-6671-CD29-C7D8F788A2C7}"/>
              </a:ext>
            </a:extLst>
          </p:cNvPr>
          <p:cNvSpPr txBox="1"/>
          <p:nvPr/>
        </p:nvSpPr>
        <p:spPr>
          <a:xfrm>
            <a:off x="8832163" y="5047766"/>
            <a:ext cx="3679385" cy="1077218"/>
          </a:xfrm>
          <a:prstGeom prst="rect">
            <a:avLst/>
          </a:prstGeom>
          <a:noFill/>
        </p:spPr>
        <p:txBody>
          <a:bodyPr wrap="square" rtlCol="0">
            <a:spAutoFit/>
          </a:bodyPr>
          <a:lstStyle/>
          <a:p>
            <a:r>
              <a:rPr lang="en-IN" sz="1600" dirty="0"/>
              <a:t>Submitted by</a:t>
            </a:r>
          </a:p>
          <a:p>
            <a:endParaRPr lang="en-IN" sz="1600" dirty="0"/>
          </a:p>
          <a:p>
            <a:r>
              <a:rPr lang="en-IN" sz="1600" dirty="0"/>
              <a:t>K Kathirvel [20394011]</a:t>
            </a:r>
          </a:p>
          <a:p>
            <a:r>
              <a:rPr lang="en-IN" sz="1600" dirty="0" err="1"/>
              <a:t>M.Tech</a:t>
            </a:r>
            <a:r>
              <a:rPr lang="en-IN" sz="1600" dirty="0"/>
              <a:t> NIS</a:t>
            </a:r>
          </a:p>
        </p:txBody>
      </p:sp>
      <p:cxnSp>
        <p:nvCxnSpPr>
          <p:cNvPr id="16" name="Straight Connector 15">
            <a:extLst>
              <a:ext uri="{FF2B5EF4-FFF2-40B4-BE49-F238E27FC236}">
                <a16:creationId xmlns:a16="http://schemas.microsoft.com/office/drawing/2014/main" id="{26307975-C5F0-167E-AE6C-A57E526434AD}"/>
              </a:ext>
              <a:ext uri="{C183D7F6-B498-43B3-948B-1728B52AA6E4}">
                <adec:decorative xmlns:adec="http://schemas.microsoft.com/office/drawing/2017/decorative" val="1"/>
              </a:ext>
            </a:extLst>
          </p:cNvPr>
          <p:cNvCxnSpPr>
            <a:cxnSpLocks/>
          </p:cNvCxnSpPr>
          <p:nvPr/>
        </p:nvCxnSpPr>
        <p:spPr>
          <a:xfrm flipV="1">
            <a:off x="779931" y="4550225"/>
            <a:ext cx="10354235" cy="3970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3DFE045-12FA-73A3-E1C6-1713B7CDD4BD}"/>
              </a:ext>
            </a:extLst>
          </p:cNvPr>
          <p:cNvSpPr txBox="1"/>
          <p:nvPr/>
        </p:nvSpPr>
        <p:spPr>
          <a:xfrm>
            <a:off x="3551952" y="594104"/>
            <a:ext cx="5800164" cy="861774"/>
          </a:xfrm>
          <a:prstGeom prst="rect">
            <a:avLst/>
          </a:prstGeom>
          <a:noFill/>
        </p:spPr>
        <p:txBody>
          <a:bodyPr wrap="square" rtlCol="0">
            <a:spAutoFit/>
          </a:bodyPr>
          <a:lstStyle/>
          <a:p>
            <a:r>
              <a:rPr lang="en-IN" sz="3200" b="1" dirty="0">
                <a:solidFill>
                  <a:schemeClr val="bg1"/>
                </a:solidFill>
                <a:latin typeface="+mj-lt"/>
                <a:ea typeface="+mj-ea"/>
                <a:cs typeface="+mj-cs"/>
              </a:rPr>
              <a:t>PONDICHERRY</a:t>
            </a:r>
            <a:r>
              <a:rPr lang="en-IN" sz="3200" b="1" dirty="0"/>
              <a:t> </a:t>
            </a:r>
            <a:r>
              <a:rPr lang="en-IN" sz="3200" b="1" dirty="0">
                <a:solidFill>
                  <a:schemeClr val="bg1"/>
                </a:solidFill>
                <a:latin typeface="+mj-lt"/>
                <a:ea typeface="+mj-ea"/>
                <a:cs typeface="+mj-cs"/>
              </a:rPr>
              <a:t>UNIVERSITY</a:t>
            </a:r>
          </a:p>
          <a:p>
            <a:endParaRPr lang="en-IN" dirty="0"/>
          </a:p>
        </p:txBody>
      </p:sp>
      <p:sp>
        <p:nvSpPr>
          <p:cNvPr id="20" name="TextBox 19">
            <a:extLst>
              <a:ext uri="{FF2B5EF4-FFF2-40B4-BE49-F238E27FC236}">
                <a16:creationId xmlns:a16="http://schemas.microsoft.com/office/drawing/2014/main" id="{589C21EC-7D4E-9F57-A290-4153A8800E75}"/>
              </a:ext>
            </a:extLst>
          </p:cNvPr>
          <p:cNvSpPr txBox="1"/>
          <p:nvPr/>
        </p:nvSpPr>
        <p:spPr>
          <a:xfrm>
            <a:off x="2977583" y="1410123"/>
            <a:ext cx="8214225" cy="800219"/>
          </a:xfrm>
          <a:prstGeom prst="rect">
            <a:avLst/>
          </a:prstGeom>
          <a:noFill/>
        </p:spPr>
        <p:txBody>
          <a:bodyPr wrap="square" rtlCol="0">
            <a:spAutoFit/>
          </a:bodyPr>
          <a:lstStyle/>
          <a:p>
            <a:r>
              <a:rPr lang="en-US" sz="2800" b="1" dirty="0">
                <a:solidFill>
                  <a:schemeClr val="bg1"/>
                </a:solidFill>
                <a:latin typeface="+mj-lt"/>
                <a:ea typeface="+mj-ea"/>
                <a:cs typeface="+mj-cs"/>
              </a:rPr>
              <a:t>DEPARTMENT OF COMPUTER SCIENCE</a:t>
            </a:r>
          </a:p>
          <a:p>
            <a:endParaRPr lang="en-IN" dirty="0"/>
          </a:p>
        </p:txBody>
      </p:sp>
    </p:spTree>
    <p:extLst>
      <p:ext uri="{BB962C8B-B14F-4D97-AF65-F5344CB8AC3E}">
        <p14:creationId xmlns:p14="http://schemas.microsoft.com/office/powerpoint/2010/main" val="968305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Output</a:t>
            </a:r>
          </a:p>
        </p:txBody>
      </p:sp>
      <p:pic>
        <p:nvPicPr>
          <p:cNvPr id="6" name="Picture 5">
            <a:extLst>
              <a:ext uri="{FF2B5EF4-FFF2-40B4-BE49-F238E27FC236}">
                <a16:creationId xmlns:a16="http://schemas.microsoft.com/office/drawing/2014/main" id="{40B422FC-C108-BB74-8349-7981F5ED05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760" y="3478311"/>
            <a:ext cx="4769265" cy="2804040"/>
          </a:xfrm>
          <a:prstGeom prst="rect">
            <a:avLst/>
          </a:prstGeom>
        </p:spPr>
      </p:pic>
      <p:cxnSp>
        <p:nvCxnSpPr>
          <p:cNvPr id="9" name="Straight Connector 8">
            <a:extLst>
              <a:ext uri="{FF2B5EF4-FFF2-40B4-BE49-F238E27FC236}">
                <a16:creationId xmlns:a16="http://schemas.microsoft.com/office/drawing/2014/main" id="{A3CB633A-8331-8F1F-7C72-BD191A9FA891}"/>
              </a:ext>
              <a:ext uri="{C183D7F6-B498-43B3-948B-1728B52AA6E4}">
                <adec:decorative xmlns:adec="http://schemas.microsoft.com/office/drawing/2017/decorative" val="1"/>
              </a:ext>
            </a:extLst>
          </p:cNvPr>
          <p:cNvCxnSpPr>
            <a:cxnSpLocks/>
          </p:cNvCxnSpPr>
          <p:nvPr/>
        </p:nvCxnSpPr>
        <p:spPr>
          <a:xfrm>
            <a:off x="6065520" y="2054122"/>
            <a:ext cx="0" cy="3970799"/>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17">
            <a:extLst>
              <a:ext uri="{FF2B5EF4-FFF2-40B4-BE49-F238E27FC236}">
                <a16:creationId xmlns:a16="http://schemas.microsoft.com/office/drawing/2014/main" id="{7C429982-208D-C5C9-847A-CC956924BD43}"/>
              </a:ext>
            </a:extLst>
          </p:cNvPr>
          <p:cNvSpPr txBox="1">
            <a:spLocks/>
          </p:cNvSpPr>
          <p:nvPr/>
        </p:nvSpPr>
        <p:spPr>
          <a:xfrm>
            <a:off x="595415" y="1574913"/>
            <a:ext cx="4969156" cy="141662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b="1" dirty="0">
                <a:latin typeface="Segoe UI" panose="020B0502040204020203" pitchFamily="34" charset="0"/>
                <a:cs typeface="Segoe UI" panose="020B0502040204020203" pitchFamily="34" charset="0"/>
              </a:rPr>
              <a:t>AIMS Builder</a:t>
            </a:r>
          </a:p>
          <a:p>
            <a:pPr marL="457200">
              <a:lnSpc>
                <a:spcPct val="150000"/>
              </a:lnSpc>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AIMS builder embeds the message in the image and returns Annotated image </a:t>
            </a:r>
            <a:r>
              <a:rPr lang="en-US" sz="1400" dirty="0">
                <a:latin typeface="Times New Roman" panose="02020603050405020304" pitchFamily="18" charset="0"/>
                <a:ea typeface="Calibri" panose="020F0502020204030204" pitchFamily="34" charset="0"/>
                <a:cs typeface="Times New Roman" panose="02020603050405020304" pitchFamily="18" charset="0"/>
              </a:rPr>
              <a:t>as output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11" name="Content Placeholder 17">
            <a:extLst>
              <a:ext uri="{FF2B5EF4-FFF2-40B4-BE49-F238E27FC236}">
                <a16:creationId xmlns:a16="http://schemas.microsoft.com/office/drawing/2014/main" id="{E821C139-195B-57AF-489A-D562B854C344}"/>
              </a:ext>
            </a:extLst>
          </p:cNvPr>
          <p:cNvSpPr txBox="1">
            <a:spLocks/>
          </p:cNvSpPr>
          <p:nvPr/>
        </p:nvSpPr>
        <p:spPr>
          <a:xfrm>
            <a:off x="6332790" y="1574912"/>
            <a:ext cx="5263793" cy="141662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b="1" dirty="0">
                <a:latin typeface="Segoe UI" panose="020B0502040204020203" pitchFamily="34" charset="0"/>
                <a:cs typeface="Segoe UI" panose="020B0502040204020203" pitchFamily="34" charset="0"/>
              </a:rPr>
              <a:t>AIMS Extension</a:t>
            </a:r>
          </a:p>
          <a:p>
            <a:pPr marL="457200">
              <a:lnSpc>
                <a:spcPct val="150000"/>
              </a:lnSpc>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AIMS extension updates message description in the alt attribute</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2000"/>
              </a:spcAft>
              <a:buNone/>
            </a:pPr>
            <a:endParaRPr lang="en-US" dirty="0">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DB936E22-8AF6-58EA-7088-95292747E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510" y="2929551"/>
            <a:ext cx="3827780" cy="3352800"/>
          </a:xfrm>
          <a:prstGeom prst="rect">
            <a:avLst/>
          </a:prstGeom>
        </p:spPr>
      </p:pic>
    </p:spTree>
    <p:extLst>
      <p:ext uri="{BB962C8B-B14F-4D97-AF65-F5344CB8AC3E}">
        <p14:creationId xmlns:p14="http://schemas.microsoft.com/office/powerpoint/2010/main" val="20312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References</a:t>
            </a:r>
          </a:p>
        </p:txBody>
      </p:sp>
      <p:sp>
        <p:nvSpPr>
          <p:cNvPr id="38" name="Content Placeholder 17"/>
          <p:cNvSpPr txBox="1">
            <a:spLocks/>
          </p:cNvSpPr>
          <p:nvPr/>
        </p:nvSpPr>
        <p:spPr>
          <a:xfrm>
            <a:off x="754969" y="1448500"/>
            <a:ext cx="10725831" cy="496144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Ab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Shaqoor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Nengroo</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&amp; K. S.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Kuppusamy</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Accessible images (AIMS): a model to build self-describing images for assisting screen reader users [2017]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Md Rahman, Md.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Mahib</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Hosen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Ornob</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et.al : An Effective Text Steganographic Scheme Based on Multilingual Approach for Secure Data Communication [2021]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2000"/>
              </a:spcAft>
              <a:buFont typeface="Wingdings" panose="05000000000000000000" pitchFamily="2" charset="2"/>
              <a:buChar char="§"/>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Salwa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Shakir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Baawi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Dhamyaa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AL-</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Nasrawi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et.al : Improvement of "Text Steganography Based on Unicode of Characters in Multilingual" by Custom Font with Special Properties Improvement of "Text Steganography Based on Unicode of Characters in Multilingual" by Custom Font with Special Properties [2020]</a:t>
            </a:r>
          </a:p>
          <a:p>
            <a:pPr>
              <a:lnSpc>
                <a:spcPct val="100000"/>
              </a:lnSpc>
              <a:spcAft>
                <a:spcPts val="20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Park, E., Lim, H.: A study on improvement of evaluation method on web accessibility automatic evaluation tool’s &lt;</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img</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&gt; alternative texts based on OCR (2015)</a:t>
            </a:r>
          </a:p>
          <a:p>
            <a:pPr>
              <a:lnSpc>
                <a:spcPct val="100000"/>
              </a:lnSpc>
              <a:spcAft>
                <a:spcPts val="20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Python Flask Documentation: https://flask.palletsprojects.com/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2000"/>
              </a:spcAft>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Chrome extension manifest V2 documentation: https://developer.chrome.com/docs/extensions/mv2/</a:t>
            </a:r>
          </a:p>
          <a:p>
            <a:pPr>
              <a:lnSpc>
                <a:spcPct val="100000"/>
              </a:lnSpc>
              <a:spcAft>
                <a:spcPts val="2000"/>
              </a:spcAft>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JavaScript documentation: https://www.w3schools.com/js/DEFAULT.asp</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434738" y="721764"/>
            <a:ext cx="5081734" cy="1279586"/>
          </a:xfrm>
        </p:spPr>
        <p:txBody>
          <a:bodyPr>
            <a:noAutofit/>
          </a:bodyPr>
          <a:lstStyle/>
          <a:p>
            <a:r>
              <a:rPr lang="en-US" sz="6600" dirty="0">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Abstract</a:t>
            </a:r>
          </a:p>
        </p:txBody>
      </p:sp>
      <p:sp>
        <p:nvSpPr>
          <p:cNvPr id="38" name="Content Placeholder 17"/>
          <p:cNvSpPr txBox="1">
            <a:spLocks/>
          </p:cNvSpPr>
          <p:nvPr/>
        </p:nvSpPr>
        <p:spPr>
          <a:xfrm>
            <a:off x="1261405" y="1687268"/>
            <a:ext cx="10339750" cy="460177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Aft>
                <a:spcPts val="600"/>
              </a:spcAft>
              <a:buFont typeface="Wingdings" panose="05000000000000000000" pitchFamily="2" charset="2"/>
              <a:buChar char="§"/>
              <a:defRPr/>
            </a:pPr>
            <a:r>
              <a:rPr lang="en-IN" sz="1800" dirty="0">
                <a:effectLst/>
                <a:latin typeface="Times New Roman" panose="02020603050405020304" pitchFamily="18" charset="0"/>
                <a:ea typeface="Calibri" panose="020F0502020204030204" pitchFamily="34" charset="0"/>
              </a:rPr>
              <a:t>Screen readers assists visually impaired persons to consume digital content</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ea typeface="Calibri" panose="020F0502020204030204" pitchFamily="34" charset="0"/>
              </a:rPr>
              <a:t>S</a:t>
            </a:r>
            <a:r>
              <a:rPr lang="en-IN" sz="1800" dirty="0">
                <a:effectLst/>
                <a:latin typeface="Times New Roman" panose="02020603050405020304" pitchFamily="18" charset="0"/>
                <a:ea typeface="Calibri" panose="020F0502020204030204" pitchFamily="34" charset="0"/>
              </a:rPr>
              <a:t>creen readers capable of reading only textual content</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ea typeface="Calibri" panose="020F0502020204030204" pitchFamily="34" charset="0"/>
              </a:rPr>
              <a:t>M</a:t>
            </a:r>
            <a:r>
              <a:rPr lang="en-IN" sz="1800" dirty="0">
                <a:effectLst/>
                <a:latin typeface="Times New Roman" panose="02020603050405020304" pitchFamily="18" charset="0"/>
                <a:ea typeface="Calibri" panose="020F0502020204030204" pitchFamily="34" charset="0"/>
              </a:rPr>
              <a:t>ultimedia content on the webpage can’t be read</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cs typeface="Segoe UI" panose="020B0502040204020203" pitchFamily="34" charset="0"/>
              </a:rPr>
              <a:t>Solved by ML model performs object detection</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cs typeface="Segoe UI" panose="020B0502040204020203" pitchFamily="34" charset="0"/>
              </a:rPr>
              <a:t>Embed the detected objects in image using steganography</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cs typeface="Segoe UI" panose="020B0502040204020203" pitchFamily="34" charset="0"/>
              </a:rPr>
              <a:t>Browser extension is designed for VI users extracts the embedded text description</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cs typeface="Segoe UI" panose="020B0502040204020203" pitchFamily="34" charset="0"/>
              </a:rPr>
              <a:t>Alt attribute updated based on user preferred language</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Problem Definition</a:t>
            </a:r>
          </a:p>
        </p:txBody>
      </p:sp>
      <p:sp>
        <p:nvSpPr>
          <p:cNvPr id="38" name="Content Placeholder 17"/>
          <p:cNvSpPr txBox="1">
            <a:spLocks/>
          </p:cNvSpPr>
          <p:nvPr/>
        </p:nvSpPr>
        <p:spPr>
          <a:xfrm>
            <a:off x="1323930" y="1829508"/>
            <a:ext cx="9791110" cy="399217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rPr>
              <a:t>Screen readers incapable of reading non textual content</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rPr>
              <a:t>Websites designed with multimedia contents to make user engaging</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rPr>
              <a:t>Existing design proposes hiding the image description in the image </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rPr>
              <a:t>That can be extracted by the browser extension on the client-side</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rPr>
              <a:t>Increases the work of designers/developers</a:t>
            </a:r>
          </a:p>
          <a:p>
            <a:pPr lvl="0">
              <a:lnSpc>
                <a:spcPct val="150000"/>
              </a:lnSpc>
              <a:spcAft>
                <a:spcPts val="600"/>
              </a:spcAft>
              <a:buFont typeface="Wingdings" panose="05000000000000000000" pitchFamily="2" charset="2"/>
              <a:buChar char="§"/>
              <a:defRPr/>
            </a:pPr>
            <a:r>
              <a:rPr lang="en-IN" sz="1800" dirty="0">
                <a:latin typeface="Times New Roman" panose="02020603050405020304" pitchFamily="18" charset="0"/>
              </a:rPr>
              <a:t>Doesn’t support Multilingual text</a:t>
            </a:r>
          </a:p>
          <a:p>
            <a:pPr lvl="0">
              <a:lnSpc>
                <a:spcPct val="150000"/>
              </a:lnSpc>
              <a:spcAft>
                <a:spcPts val="600"/>
              </a:spcAft>
              <a:buFont typeface="Wingdings" panose="05000000000000000000" pitchFamily="2" charset="2"/>
              <a:buChar char="§"/>
              <a:defRPr/>
            </a:pPr>
            <a:endParaRPr lang="en-IN" sz="1800" dirty="0">
              <a:latin typeface="Times New Roman" panose="02020603050405020304" pitchFamily="18" charset="0"/>
            </a:endParaRPr>
          </a:p>
          <a:p>
            <a:pPr lvl="0">
              <a:lnSpc>
                <a:spcPct val="150000"/>
              </a:lnSpc>
              <a:spcAft>
                <a:spcPts val="600"/>
              </a:spcAft>
              <a:buFont typeface="Wingdings" panose="05000000000000000000" pitchFamily="2" charset="2"/>
              <a:buChar char="§"/>
              <a:defRPr/>
            </a:pPr>
            <a:endParaRPr lang="en-IN" sz="1800" dirty="0">
              <a:latin typeface="Times New Roman" panose="02020603050405020304" pitchFamily="18" charset="0"/>
            </a:endParaRPr>
          </a:p>
          <a:p>
            <a:pPr lvl="0">
              <a:lnSpc>
                <a:spcPct val="150000"/>
              </a:lnSpc>
              <a:spcAft>
                <a:spcPts val="600"/>
              </a:spcAft>
              <a:buFont typeface="Wingdings" panose="05000000000000000000" pitchFamily="2" charset="2"/>
              <a:buChar char="§"/>
              <a:defRPr/>
            </a:pPr>
            <a:endParaRPr lang="en-IN" sz="1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67473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Technical Dependencies</a:t>
            </a:r>
          </a:p>
        </p:txBody>
      </p:sp>
      <p:sp>
        <p:nvSpPr>
          <p:cNvPr id="2" name="TextBox 1">
            <a:extLst>
              <a:ext uri="{FF2B5EF4-FFF2-40B4-BE49-F238E27FC236}">
                <a16:creationId xmlns:a16="http://schemas.microsoft.com/office/drawing/2014/main" id="{DE691419-9485-FB49-0475-35466661AE0F}"/>
              </a:ext>
            </a:extLst>
          </p:cNvPr>
          <p:cNvSpPr txBox="1"/>
          <p:nvPr/>
        </p:nvSpPr>
        <p:spPr>
          <a:xfrm>
            <a:off x="1717527" y="2278513"/>
            <a:ext cx="8463422" cy="3074303"/>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US" sz="2000" b="1" dirty="0">
                <a:latin typeface="+mj-lt"/>
              </a:rPr>
              <a:t>Programming Language -</a:t>
            </a:r>
            <a:r>
              <a:rPr lang="en-US" sz="2000" dirty="0">
                <a:latin typeface="+mj-lt"/>
              </a:rPr>
              <a:t> Python</a:t>
            </a:r>
          </a:p>
          <a:p>
            <a:pPr marL="342900" indent="-342900">
              <a:lnSpc>
                <a:spcPct val="200000"/>
              </a:lnSpc>
              <a:buFont typeface="Wingdings" panose="05000000000000000000" pitchFamily="2" charset="2"/>
              <a:buChar char="§"/>
            </a:pPr>
            <a:r>
              <a:rPr lang="en-US" sz="2000" b="1" dirty="0">
                <a:latin typeface="+mj-lt"/>
              </a:rPr>
              <a:t>Web Programming Language </a:t>
            </a:r>
            <a:r>
              <a:rPr lang="en-US" sz="2000" dirty="0">
                <a:latin typeface="+mj-lt"/>
              </a:rPr>
              <a:t>- HTML, CSS, JS</a:t>
            </a:r>
          </a:p>
          <a:p>
            <a:pPr marL="342900" indent="-342900">
              <a:lnSpc>
                <a:spcPct val="200000"/>
              </a:lnSpc>
              <a:buFont typeface="Wingdings" panose="05000000000000000000" pitchFamily="2" charset="2"/>
              <a:buChar char="§"/>
            </a:pPr>
            <a:r>
              <a:rPr lang="en-US" sz="2000" b="1" dirty="0">
                <a:latin typeface="+mj-lt"/>
              </a:rPr>
              <a:t>Framework and Libraries </a:t>
            </a:r>
            <a:r>
              <a:rPr lang="en-US" sz="2000" dirty="0">
                <a:latin typeface="+mj-lt"/>
              </a:rPr>
              <a:t>- Python Flask Framework, ImageAI Library</a:t>
            </a:r>
          </a:p>
          <a:p>
            <a:pPr marL="342900" indent="-342900">
              <a:lnSpc>
                <a:spcPct val="200000"/>
              </a:lnSpc>
              <a:buFont typeface="Wingdings" panose="05000000000000000000" pitchFamily="2" charset="2"/>
              <a:buChar char="§"/>
            </a:pPr>
            <a:r>
              <a:rPr lang="en-US" sz="2000" b="1" dirty="0">
                <a:latin typeface="+mj-lt"/>
              </a:rPr>
              <a:t>Integrated Development Environment - </a:t>
            </a:r>
            <a:r>
              <a:rPr lang="en-US" sz="2000" dirty="0">
                <a:latin typeface="+mj-lt"/>
              </a:rPr>
              <a:t>PyCharm Community Edition</a:t>
            </a:r>
          </a:p>
          <a:p>
            <a:pPr marL="342900" indent="-342900">
              <a:lnSpc>
                <a:spcPct val="200000"/>
              </a:lnSpc>
              <a:buAutoNum type="arabicPeriod"/>
            </a:pPr>
            <a:endParaRPr lang="en-IN" sz="2000" dirty="0">
              <a:latin typeface="+mj-lt"/>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Modules</a:t>
            </a:r>
            <a:endParaRPr lang="en-US" b="1" dirty="0">
              <a:latin typeface="Segoe UI Light" panose="020B0502040204020203" pitchFamily="34" charset="0"/>
              <a:cs typeface="Segoe UI Light" panose="020B0502040204020203" pitchFamily="34" charset="0"/>
            </a:endParaRPr>
          </a:p>
        </p:txBody>
      </p:sp>
      <p:grpSp>
        <p:nvGrpSpPr>
          <p:cNvPr id="13" name="Group 12" descr="Small circle with number 1 inside  indicating step 1"/>
          <p:cNvGrpSpPr/>
          <p:nvPr/>
        </p:nvGrpSpPr>
        <p:grpSpPr bwMode="blackWhite">
          <a:xfrm>
            <a:off x="1287322" y="1819408"/>
            <a:ext cx="766298" cy="606334"/>
            <a:chOff x="6953426" y="711274"/>
            <a:chExt cx="558179" cy="430142"/>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7208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2151975" y="1988619"/>
            <a:ext cx="4709371" cy="5298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AIMS Builder – Web Interface</a:t>
            </a:r>
          </a:p>
        </p:txBody>
      </p:sp>
      <p:sp>
        <p:nvSpPr>
          <p:cNvPr id="25" name="Content Placeholder 17"/>
          <p:cNvSpPr txBox="1">
            <a:spLocks/>
          </p:cNvSpPr>
          <p:nvPr/>
        </p:nvSpPr>
        <p:spPr>
          <a:xfrm>
            <a:off x="2151975" y="3891278"/>
            <a:ext cx="5156852" cy="61254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AIMS Extension – Provide alternate text </a:t>
            </a:r>
          </a:p>
        </p:txBody>
      </p:sp>
      <p:sp>
        <p:nvSpPr>
          <p:cNvPr id="29" name="Content Placeholder 17"/>
          <p:cNvSpPr txBox="1">
            <a:spLocks/>
          </p:cNvSpPr>
          <p:nvPr/>
        </p:nvSpPr>
        <p:spPr>
          <a:xfrm>
            <a:off x="2151975" y="2953032"/>
            <a:ext cx="5044871" cy="5372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ML Model – Performs Object detection</a:t>
            </a:r>
          </a:p>
        </p:txBody>
      </p:sp>
      <p:sp>
        <p:nvSpPr>
          <p:cNvPr id="34" name="Content Placeholder 17">
            <a:extLst>
              <a:ext uri="{FF2B5EF4-FFF2-40B4-BE49-F238E27FC236}">
                <a16:creationId xmlns:a16="http://schemas.microsoft.com/office/drawing/2014/main" id="{09177383-F0DB-3CE7-C961-A2E2DE962BCC}"/>
              </a:ext>
            </a:extLst>
          </p:cNvPr>
          <p:cNvSpPr txBox="1">
            <a:spLocks/>
          </p:cNvSpPr>
          <p:nvPr/>
        </p:nvSpPr>
        <p:spPr>
          <a:xfrm>
            <a:off x="2151975" y="4870451"/>
            <a:ext cx="6257067" cy="537209"/>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200" dirty="0">
                <a:solidFill>
                  <a:prstClr val="black">
                    <a:lumMod val="75000"/>
                    <a:lumOff val="25000"/>
                  </a:prstClr>
                </a:solidFill>
                <a:latin typeface="Segoe UI" panose="020B0502040204020203" pitchFamily="34" charset="0"/>
                <a:cs typeface="Segoe UI" panose="020B0502040204020203" pitchFamily="34" charset="0"/>
              </a:rPr>
              <a:t>Translator Module </a:t>
            </a:r>
            <a:r>
              <a:rPr lang="en-US" sz="2000" dirty="0">
                <a:solidFill>
                  <a:prstClr val="black">
                    <a:lumMod val="75000"/>
                    <a:lumOff val="25000"/>
                  </a:prstClr>
                </a:solidFill>
                <a:latin typeface="Segoe UI" panose="020B0502040204020203" pitchFamily="34" charset="0"/>
                <a:cs typeface="Segoe UI" panose="020B0502040204020203" pitchFamily="34" charset="0"/>
              </a:rPr>
              <a:t>– Supports Multilingual functionality</a:t>
            </a:r>
          </a:p>
        </p:txBody>
      </p:sp>
      <p:grpSp>
        <p:nvGrpSpPr>
          <p:cNvPr id="38" name="Group 37" descr="Small circle with number 1 inside  indicating step 1">
            <a:extLst>
              <a:ext uri="{FF2B5EF4-FFF2-40B4-BE49-F238E27FC236}">
                <a16:creationId xmlns:a16="http://schemas.microsoft.com/office/drawing/2014/main" id="{66308462-6A0F-C016-D980-A9B883483475}"/>
              </a:ext>
            </a:extLst>
          </p:cNvPr>
          <p:cNvGrpSpPr/>
          <p:nvPr/>
        </p:nvGrpSpPr>
        <p:grpSpPr bwMode="blackWhite">
          <a:xfrm>
            <a:off x="1290792" y="2771768"/>
            <a:ext cx="766298" cy="577713"/>
            <a:chOff x="6953426" y="711274"/>
            <a:chExt cx="558179" cy="409838"/>
          </a:xfrm>
        </p:grpSpPr>
        <p:sp>
          <p:nvSpPr>
            <p:cNvPr id="39" name="Oval 38" descr="Small circle">
              <a:extLst>
                <a:ext uri="{FF2B5EF4-FFF2-40B4-BE49-F238E27FC236}">
                  <a16:creationId xmlns:a16="http://schemas.microsoft.com/office/drawing/2014/main" id="{19815A29-CA4D-2CF3-B5E4-381003EECE9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descr="Number 1">
              <a:extLst>
                <a:ext uri="{FF2B5EF4-FFF2-40B4-BE49-F238E27FC236}">
                  <a16:creationId xmlns:a16="http://schemas.microsoft.com/office/drawing/2014/main" id="{E384FC4C-3BE7-8428-1A36-E75B7A78CF8D}"/>
                </a:ext>
              </a:extLst>
            </p:cNvPr>
            <p:cNvSpPr txBox="1">
              <a:spLocks noChangeAspect="1"/>
            </p:cNvSpPr>
            <p:nvPr/>
          </p:nvSpPr>
          <p:spPr bwMode="blackWhite">
            <a:xfrm>
              <a:off x="6953426" y="772084"/>
              <a:ext cx="558179" cy="262009"/>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41" name="Group 40" descr="Small circle with number 1 inside  indicating step 1">
            <a:extLst>
              <a:ext uri="{FF2B5EF4-FFF2-40B4-BE49-F238E27FC236}">
                <a16:creationId xmlns:a16="http://schemas.microsoft.com/office/drawing/2014/main" id="{5D5255DB-5581-8641-DF81-E3FFC4931ED7}"/>
              </a:ext>
            </a:extLst>
          </p:cNvPr>
          <p:cNvGrpSpPr/>
          <p:nvPr/>
        </p:nvGrpSpPr>
        <p:grpSpPr bwMode="blackWhite">
          <a:xfrm>
            <a:off x="1292411" y="3748811"/>
            <a:ext cx="766298" cy="577713"/>
            <a:chOff x="6953426" y="711274"/>
            <a:chExt cx="558179" cy="409838"/>
          </a:xfrm>
        </p:grpSpPr>
        <p:sp>
          <p:nvSpPr>
            <p:cNvPr id="42" name="Oval 41" descr="Small circle">
              <a:extLst>
                <a:ext uri="{FF2B5EF4-FFF2-40B4-BE49-F238E27FC236}">
                  <a16:creationId xmlns:a16="http://schemas.microsoft.com/office/drawing/2014/main" id="{A89C2194-DF15-D9A0-8EAC-82E9B13FCF3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descr="Number 1">
              <a:extLst>
                <a:ext uri="{FF2B5EF4-FFF2-40B4-BE49-F238E27FC236}">
                  <a16:creationId xmlns:a16="http://schemas.microsoft.com/office/drawing/2014/main" id="{89B6A7AD-25CB-5F65-D775-2853C351A7D3}"/>
                </a:ext>
              </a:extLst>
            </p:cNvPr>
            <p:cNvSpPr txBox="1">
              <a:spLocks noChangeAspect="1"/>
            </p:cNvSpPr>
            <p:nvPr/>
          </p:nvSpPr>
          <p:spPr bwMode="blackWhite">
            <a:xfrm>
              <a:off x="6953426" y="772084"/>
              <a:ext cx="558179" cy="262009"/>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grpSp>
        <p:nvGrpSpPr>
          <p:cNvPr id="44" name="Group 43" descr="Small circle with number 1 inside  indicating step 1">
            <a:extLst>
              <a:ext uri="{FF2B5EF4-FFF2-40B4-BE49-F238E27FC236}">
                <a16:creationId xmlns:a16="http://schemas.microsoft.com/office/drawing/2014/main" id="{AAF69A1C-CD36-0FA7-0B7C-D396C622602C}"/>
              </a:ext>
            </a:extLst>
          </p:cNvPr>
          <p:cNvGrpSpPr/>
          <p:nvPr/>
        </p:nvGrpSpPr>
        <p:grpSpPr bwMode="blackWhite">
          <a:xfrm>
            <a:off x="1292411" y="4734819"/>
            <a:ext cx="766298" cy="577713"/>
            <a:chOff x="6953426" y="711274"/>
            <a:chExt cx="558179" cy="409838"/>
          </a:xfrm>
        </p:grpSpPr>
        <p:sp>
          <p:nvSpPr>
            <p:cNvPr id="45" name="Oval 44" descr="Small circle">
              <a:extLst>
                <a:ext uri="{FF2B5EF4-FFF2-40B4-BE49-F238E27FC236}">
                  <a16:creationId xmlns:a16="http://schemas.microsoft.com/office/drawing/2014/main" id="{658D2C48-69F0-AF1A-B19F-3A5DA57B7B1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descr="Number 1">
              <a:extLst>
                <a:ext uri="{FF2B5EF4-FFF2-40B4-BE49-F238E27FC236}">
                  <a16:creationId xmlns:a16="http://schemas.microsoft.com/office/drawing/2014/main" id="{BFB58AC0-2D41-E209-F6AC-69A0518CD9F8}"/>
                </a:ext>
              </a:extLst>
            </p:cNvPr>
            <p:cNvSpPr txBox="1">
              <a:spLocks noChangeAspect="1"/>
            </p:cNvSpPr>
            <p:nvPr/>
          </p:nvSpPr>
          <p:spPr bwMode="blackWhite">
            <a:xfrm>
              <a:off x="6953426" y="772084"/>
              <a:ext cx="558179" cy="262009"/>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AIMS BUILDER</a:t>
            </a:r>
          </a:p>
        </p:txBody>
      </p:sp>
      <p:sp>
        <p:nvSpPr>
          <p:cNvPr id="5" name="Content Placeholder 4"/>
          <p:cNvSpPr>
            <a:spLocks noGrp="1"/>
          </p:cNvSpPr>
          <p:nvPr>
            <p:ph sz="half" idx="4294967295"/>
          </p:nvPr>
        </p:nvSpPr>
        <p:spPr>
          <a:xfrm>
            <a:off x="532297" y="2008776"/>
            <a:ext cx="3804279" cy="3375522"/>
          </a:xfrm>
        </p:spPr>
        <p:txBody>
          <a:bodyPr vert="horz" lIns="91440" tIns="45720" rIns="91440" bIns="45720" rtlCol="0">
            <a:normAutofit lnSpcReduction="10000"/>
          </a:bodyPr>
          <a:lstStyle/>
          <a:p>
            <a:pPr>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1 - Web designer uploads image</a:t>
            </a:r>
          </a:p>
          <a:p>
            <a:pPr>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2 - Image sent to flask server</a:t>
            </a:r>
          </a:p>
          <a:p>
            <a:pPr>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3 - Server performs object detection and return detected objects</a:t>
            </a:r>
          </a:p>
          <a:p>
            <a:pPr>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4 - AIMS Builder embeds the extracted message in the carrier image </a:t>
            </a:r>
          </a:p>
          <a:p>
            <a:pPr>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5 - Annotated image is returned</a:t>
            </a:r>
          </a:p>
          <a:p>
            <a:pPr marL="0" indent="0">
              <a:spcBef>
                <a:spcPts val="1000"/>
              </a:spcBef>
              <a:spcAft>
                <a:spcPts val="600"/>
              </a:spcAft>
              <a:buNone/>
            </a:pP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8" name="Group 37">
            <a:extLst>
              <a:ext uri="{FF2B5EF4-FFF2-40B4-BE49-F238E27FC236}">
                <a16:creationId xmlns:a16="http://schemas.microsoft.com/office/drawing/2014/main" id="{239EC7DE-00E5-A677-6EB2-08B6EFBAC2E7}"/>
              </a:ext>
            </a:extLst>
          </p:cNvPr>
          <p:cNvGrpSpPr/>
          <p:nvPr/>
        </p:nvGrpSpPr>
        <p:grpSpPr>
          <a:xfrm>
            <a:off x="4623873" y="1868843"/>
            <a:ext cx="6923637" cy="4109803"/>
            <a:chOff x="4572507" y="1855911"/>
            <a:chExt cx="6923637" cy="4109803"/>
          </a:xfrm>
        </p:grpSpPr>
        <p:grpSp>
          <p:nvGrpSpPr>
            <p:cNvPr id="33" name="Group 32">
              <a:extLst>
                <a:ext uri="{FF2B5EF4-FFF2-40B4-BE49-F238E27FC236}">
                  <a16:creationId xmlns:a16="http://schemas.microsoft.com/office/drawing/2014/main" id="{E0ACAF6C-47CF-17FD-A712-607EFB32924C}"/>
                </a:ext>
              </a:extLst>
            </p:cNvPr>
            <p:cNvGrpSpPr/>
            <p:nvPr/>
          </p:nvGrpSpPr>
          <p:grpSpPr>
            <a:xfrm>
              <a:off x="4572507" y="1855911"/>
              <a:ext cx="6923637" cy="4109803"/>
              <a:chOff x="1355100" y="2300141"/>
              <a:chExt cx="6923637" cy="4109803"/>
            </a:xfrm>
          </p:grpSpPr>
          <p:pic>
            <p:nvPicPr>
              <p:cNvPr id="4" name="Picture 3">
                <a:extLst>
                  <a:ext uri="{FF2B5EF4-FFF2-40B4-BE49-F238E27FC236}">
                    <a16:creationId xmlns:a16="http://schemas.microsoft.com/office/drawing/2014/main" id="{DB08377F-883B-B621-1305-DC32A5B471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355100" y="2720218"/>
                <a:ext cx="797206" cy="797206"/>
              </a:xfrm>
              <a:prstGeom prst="rect">
                <a:avLst/>
              </a:prstGeom>
            </p:spPr>
          </p:pic>
          <p:grpSp>
            <p:nvGrpSpPr>
              <p:cNvPr id="2" name="Group 1">
                <a:extLst>
                  <a:ext uri="{FF2B5EF4-FFF2-40B4-BE49-F238E27FC236}">
                    <a16:creationId xmlns:a16="http://schemas.microsoft.com/office/drawing/2014/main" id="{FA5513DC-2ADB-3F56-2CA6-8D922C9577A2}"/>
                  </a:ext>
                </a:extLst>
              </p:cNvPr>
              <p:cNvGrpSpPr/>
              <p:nvPr/>
            </p:nvGrpSpPr>
            <p:grpSpPr>
              <a:xfrm>
                <a:off x="3959767" y="2300141"/>
                <a:ext cx="2327912" cy="1706251"/>
                <a:chOff x="4478007" y="3905715"/>
                <a:chExt cx="1897380" cy="1304290"/>
              </a:xfrm>
            </p:grpSpPr>
            <p:pic>
              <p:nvPicPr>
                <p:cNvPr id="6" name="Picture 5">
                  <a:extLst>
                    <a:ext uri="{FF2B5EF4-FFF2-40B4-BE49-F238E27FC236}">
                      <a16:creationId xmlns:a16="http://schemas.microsoft.com/office/drawing/2014/main" id="{5E03B476-BDB8-9265-3DBC-05BBC5715A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8007" y="3905715"/>
                  <a:ext cx="1897380" cy="1304290"/>
                </a:xfrm>
                <a:prstGeom prst="rect">
                  <a:avLst/>
                </a:prstGeom>
              </p:spPr>
            </p:pic>
            <p:pic>
              <p:nvPicPr>
                <p:cNvPr id="7" name="Picture 6">
                  <a:extLst>
                    <a:ext uri="{FF2B5EF4-FFF2-40B4-BE49-F238E27FC236}">
                      <a16:creationId xmlns:a16="http://schemas.microsoft.com/office/drawing/2014/main" id="{CC17C655-154F-A83F-8321-7D58958AD2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2002" y="4376250"/>
                  <a:ext cx="304800" cy="372745"/>
                </a:xfrm>
                <a:prstGeom prst="rect">
                  <a:avLst/>
                </a:prstGeom>
              </p:spPr>
            </p:pic>
            <p:sp>
              <p:nvSpPr>
                <p:cNvPr id="8" name="Plus Sign 7">
                  <a:extLst>
                    <a:ext uri="{FF2B5EF4-FFF2-40B4-BE49-F238E27FC236}">
                      <a16:creationId xmlns:a16="http://schemas.microsoft.com/office/drawing/2014/main" id="{CC1C1C6A-CED4-78B3-ABD3-E7C617FF8222}"/>
                    </a:ext>
                  </a:extLst>
                </p:cNvPr>
                <p:cNvSpPr/>
                <p:nvPr/>
              </p:nvSpPr>
              <p:spPr>
                <a:xfrm>
                  <a:off x="5154282" y="4446735"/>
                  <a:ext cx="222250" cy="215900"/>
                </a:xfrm>
                <a:prstGeom prst="mathPlu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Text Box 33">
                  <a:extLst>
                    <a:ext uri="{FF2B5EF4-FFF2-40B4-BE49-F238E27FC236}">
                      <a16:creationId xmlns:a16="http://schemas.microsoft.com/office/drawing/2014/main" id="{56C1378C-947E-4A23-3448-C30AA39742BF}"/>
                    </a:ext>
                  </a:extLst>
                </p:cNvPr>
                <p:cNvSpPr txBox="1"/>
                <p:nvPr/>
              </p:nvSpPr>
              <p:spPr>
                <a:xfrm>
                  <a:off x="5539092" y="4383235"/>
                  <a:ext cx="539750" cy="336550"/>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700" dirty="0">
                      <a:effectLst/>
                      <a:ea typeface="Calibri" panose="020F0502020204030204" pitchFamily="34" charset="0"/>
                      <a:cs typeface="Times New Roman" panose="02020603050405020304" pitchFamily="18" charset="0"/>
                    </a:rPr>
                    <a:t>Detected Objects</a:t>
                  </a:r>
                  <a:endParaRPr lang="en-IN" sz="1100" dirty="0">
                    <a:effectLst/>
                    <a:ea typeface="Calibri" panose="020F0502020204030204" pitchFamily="34" charset="0"/>
                    <a:cs typeface="Times New Roman" panose="02020603050405020304" pitchFamily="18" charset="0"/>
                  </a:endParaRPr>
                </a:p>
              </p:txBody>
            </p:sp>
          </p:grpSp>
          <p:pic>
            <p:nvPicPr>
              <p:cNvPr id="10" name="Picture 9">
                <a:extLst>
                  <a:ext uri="{FF2B5EF4-FFF2-40B4-BE49-F238E27FC236}">
                    <a16:creationId xmlns:a16="http://schemas.microsoft.com/office/drawing/2014/main" id="{56578A72-6F2F-4FC5-1F23-12084F7E72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4716" y="2782948"/>
                <a:ext cx="507963" cy="620358"/>
              </a:xfrm>
              <a:prstGeom prst="rect">
                <a:avLst/>
              </a:prstGeom>
            </p:spPr>
          </p:pic>
          <p:pic>
            <p:nvPicPr>
              <p:cNvPr id="11" name="Picture 10">
                <a:extLst>
                  <a:ext uri="{FF2B5EF4-FFF2-40B4-BE49-F238E27FC236}">
                    <a16:creationId xmlns:a16="http://schemas.microsoft.com/office/drawing/2014/main" id="{B6506C2F-03DA-ED2E-1007-A83B1D9362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0803" y="4712085"/>
                <a:ext cx="746760" cy="1287145"/>
              </a:xfrm>
              <a:prstGeom prst="rect">
                <a:avLst/>
              </a:prstGeom>
            </p:spPr>
          </p:pic>
          <p:sp>
            <p:nvSpPr>
              <p:cNvPr id="12" name="Text Box 34">
                <a:extLst>
                  <a:ext uri="{FF2B5EF4-FFF2-40B4-BE49-F238E27FC236}">
                    <a16:creationId xmlns:a16="http://schemas.microsoft.com/office/drawing/2014/main" id="{70ECAC1D-B942-1581-CB8E-F665D742EA70}"/>
                  </a:ext>
                </a:extLst>
              </p:cNvPr>
              <p:cNvSpPr txBox="1"/>
              <p:nvPr/>
            </p:nvSpPr>
            <p:spPr>
              <a:xfrm>
                <a:off x="4750343" y="6021324"/>
                <a:ext cx="487680" cy="38862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900" dirty="0">
                    <a:effectLst/>
                    <a:latin typeface="Calibri" panose="020F0502020204030204" pitchFamily="34" charset="0"/>
                    <a:ea typeface="Calibri" panose="020F0502020204030204" pitchFamily="34" charset="0"/>
                    <a:cs typeface="Times New Roman" panose="02020603050405020304" pitchFamily="18" charset="0"/>
                  </a:rPr>
                  <a:t>Flask Server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743D4C91-B281-1B54-A312-85F947CC6EB2}"/>
                  </a:ext>
                </a:extLst>
              </p:cNvPr>
              <p:cNvCxnSpPr>
                <a:cxnSpLocks/>
              </p:cNvCxnSpPr>
              <p:nvPr/>
            </p:nvCxnSpPr>
            <p:spPr>
              <a:xfrm>
                <a:off x="2268369" y="3176479"/>
                <a:ext cx="14919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AF4FE2-1225-1518-8CFD-74B556664243}"/>
                  </a:ext>
                </a:extLst>
              </p:cNvPr>
              <p:cNvCxnSpPr>
                <a:cxnSpLocks/>
              </p:cNvCxnSpPr>
              <p:nvPr/>
            </p:nvCxnSpPr>
            <p:spPr>
              <a:xfrm>
                <a:off x="6518657" y="3153266"/>
                <a:ext cx="955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CB4CD830-F180-3DD6-9351-A96B3169A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8509" y="2505269"/>
                <a:ext cx="381123" cy="466082"/>
              </a:xfrm>
              <a:prstGeom prst="rect">
                <a:avLst/>
              </a:prstGeom>
            </p:spPr>
          </p:pic>
          <p:sp>
            <p:nvSpPr>
              <p:cNvPr id="18" name="Text Box 36">
                <a:extLst>
                  <a:ext uri="{FF2B5EF4-FFF2-40B4-BE49-F238E27FC236}">
                    <a16:creationId xmlns:a16="http://schemas.microsoft.com/office/drawing/2014/main" id="{E09168AF-0157-A9D8-A541-2764B7C11149}"/>
                  </a:ext>
                </a:extLst>
              </p:cNvPr>
              <p:cNvSpPr txBox="1"/>
              <p:nvPr/>
            </p:nvSpPr>
            <p:spPr>
              <a:xfrm>
                <a:off x="2830532" y="3314168"/>
                <a:ext cx="419100" cy="28194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600" dirty="0">
                    <a:effectLst/>
                    <a:latin typeface="Calibri" panose="020F0502020204030204" pitchFamily="34" charset="0"/>
                    <a:ea typeface="Calibri" panose="020F0502020204030204" pitchFamily="34" charset="0"/>
                    <a:cs typeface="Times New Roman" panose="02020603050405020304" pitchFamily="18" charset="0"/>
                  </a:rPr>
                  <a:t>Carrier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3">
                <a:extLst>
                  <a:ext uri="{FF2B5EF4-FFF2-40B4-BE49-F238E27FC236}">
                    <a16:creationId xmlns:a16="http://schemas.microsoft.com/office/drawing/2014/main" id="{1847D079-63BC-6AFD-1E8C-3A9C1032AD51}"/>
                  </a:ext>
                </a:extLst>
              </p:cNvPr>
              <p:cNvSpPr txBox="1"/>
              <p:nvPr/>
            </p:nvSpPr>
            <p:spPr>
              <a:xfrm>
                <a:off x="1445268" y="3704774"/>
                <a:ext cx="62865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Developer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35">
                <a:extLst>
                  <a:ext uri="{FF2B5EF4-FFF2-40B4-BE49-F238E27FC236}">
                    <a16:creationId xmlns:a16="http://schemas.microsoft.com/office/drawing/2014/main" id="{38D044F2-0148-36B7-F045-B12EBFE05358}"/>
                  </a:ext>
                </a:extLst>
              </p:cNvPr>
              <p:cNvSpPr txBox="1"/>
              <p:nvPr/>
            </p:nvSpPr>
            <p:spPr>
              <a:xfrm>
                <a:off x="7638657" y="3544906"/>
                <a:ext cx="640080" cy="35814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800">
                    <a:effectLst/>
                    <a:latin typeface="Calibri" panose="020F0502020204030204" pitchFamily="34" charset="0"/>
                    <a:ea typeface="Calibri" panose="020F0502020204030204" pitchFamily="34" charset="0"/>
                    <a:cs typeface="Times New Roman" panose="02020603050405020304" pitchFamily="18" charset="0"/>
                  </a:rPr>
                  <a:t>Annotated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Box 8">
                <a:extLst>
                  <a:ext uri="{FF2B5EF4-FFF2-40B4-BE49-F238E27FC236}">
                    <a16:creationId xmlns:a16="http://schemas.microsoft.com/office/drawing/2014/main" id="{749EAEDD-7AE5-A670-E36B-80395E931300}"/>
                  </a:ext>
                </a:extLst>
              </p:cNvPr>
              <p:cNvSpPr txBox="1"/>
              <p:nvPr/>
            </p:nvSpPr>
            <p:spPr>
              <a:xfrm>
                <a:off x="4697050" y="3609676"/>
                <a:ext cx="73025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AIMS Builder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B1EFDB6F-45EB-547F-AF94-09C81B4D2CBF}"/>
                  </a:ext>
                </a:extLst>
              </p:cNvPr>
              <p:cNvCxnSpPr>
                <a:cxnSpLocks/>
              </p:cNvCxnSpPr>
              <p:nvPr/>
            </p:nvCxnSpPr>
            <p:spPr>
              <a:xfrm>
                <a:off x="4712635" y="4127835"/>
                <a:ext cx="0" cy="651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3479F3-6BCE-4629-138D-019817C3A95A}"/>
                  </a:ext>
                </a:extLst>
              </p:cNvPr>
              <p:cNvCxnSpPr>
                <a:cxnSpLocks/>
              </p:cNvCxnSpPr>
              <p:nvPr/>
            </p:nvCxnSpPr>
            <p:spPr>
              <a:xfrm flipV="1">
                <a:off x="5229647" y="4127835"/>
                <a:ext cx="0" cy="60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42705360-555C-1387-56EA-8962D48E0B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9175" y="4260511"/>
                <a:ext cx="295545" cy="361427"/>
              </a:xfrm>
              <a:prstGeom prst="rect">
                <a:avLst/>
              </a:prstGeom>
            </p:spPr>
          </p:pic>
          <p:sp>
            <p:nvSpPr>
              <p:cNvPr id="31" name="Text Box 32">
                <a:extLst>
                  <a:ext uri="{FF2B5EF4-FFF2-40B4-BE49-F238E27FC236}">
                    <a16:creationId xmlns:a16="http://schemas.microsoft.com/office/drawing/2014/main" id="{2E57E4D8-EA30-3043-2253-660007687F6C}"/>
                  </a:ext>
                </a:extLst>
              </p:cNvPr>
              <p:cNvSpPr txBox="1"/>
              <p:nvPr/>
            </p:nvSpPr>
            <p:spPr>
              <a:xfrm>
                <a:off x="5367563" y="4250974"/>
                <a:ext cx="569129" cy="370565"/>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700" dirty="0">
                    <a:effectLst/>
                    <a:ea typeface="Calibri" panose="020F0502020204030204" pitchFamily="34" charset="0"/>
                    <a:cs typeface="Times New Roman" panose="02020603050405020304" pitchFamily="18" charset="0"/>
                  </a:rPr>
                  <a:t>Detected Objects</a:t>
                </a:r>
                <a:endParaRPr lang="en-IN" sz="1100" dirty="0">
                  <a:effectLst/>
                  <a:ea typeface="Calibri" panose="020F0502020204030204" pitchFamily="34" charset="0"/>
                  <a:cs typeface="Times New Roman" panose="02020603050405020304" pitchFamily="18" charset="0"/>
                </a:endParaRPr>
              </a:p>
            </p:txBody>
          </p:sp>
        </p:grpSp>
        <p:sp>
          <p:nvSpPr>
            <p:cNvPr id="34" name="TextBox 33">
              <a:extLst>
                <a:ext uri="{FF2B5EF4-FFF2-40B4-BE49-F238E27FC236}">
                  <a16:creationId xmlns:a16="http://schemas.microsoft.com/office/drawing/2014/main" id="{1150A7CA-9AF8-956E-80E0-8763C55AD4B4}"/>
                </a:ext>
              </a:extLst>
            </p:cNvPr>
            <p:cNvSpPr txBox="1"/>
            <p:nvPr/>
          </p:nvSpPr>
          <p:spPr>
            <a:xfrm>
              <a:off x="6563403" y="2469868"/>
              <a:ext cx="236306" cy="261610"/>
            </a:xfrm>
            <a:prstGeom prst="rect">
              <a:avLst/>
            </a:prstGeom>
            <a:noFill/>
          </p:spPr>
          <p:txBody>
            <a:bodyPr wrap="square" rtlCol="0">
              <a:spAutoFit/>
            </a:bodyPr>
            <a:lstStyle/>
            <a:p>
              <a:r>
                <a:rPr lang="en-US" sz="1100" dirty="0"/>
                <a:t>1</a:t>
              </a:r>
              <a:endParaRPr lang="en-IN" sz="1100" dirty="0"/>
            </a:p>
          </p:txBody>
        </p:sp>
        <p:sp>
          <p:nvSpPr>
            <p:cNvPr id="35" name="TextBox 34">
              <a:extLst>
                <a:ext uri="{FF2B5EF4-FFF2-40B4-BE49-F238E27FC236}">
                  <a16:creationId xmlns:a16="http://schemas.microsoft.com/office/drawing/2014/main" id="{BCBE4EF9-E387-3B86-549E-40A19F0B6E69}"/>
                </a:ext>
              </a:extLst>
            </p:cNvPr>
            <p:cNvSpPr txBox="1"/>
            <p:nvPr/>
          </p:nvSpPr>
          <p:spPr>
            <a:xfrm>
              <a:off x="7930042" y="3864393"/>
              <a:ext cx="236306" cy="261610"/>
            </a:xfrm>
            <a:prstGeom prst="rect">
              <a:avLst/>
            </a:prstGeom>
            <a:noFill/>
          </p:spPr>
          <p:txBody>
            <a:bodyPr wrap="square" rtlCol="0">
              <a:spAutoFit/>
            </a:bodyPr>
            <a:lstStyle/>
            <a:p>
              <a:r>
                <a:rPr lang="en-US" sz="1100" dirty="0"/>
                <a:t>2</a:t>
              </a:r>
              <a:endParaRPr lang="en-IN" sz="1100" dirty="0"/>
            </a:p>
          </p:txBody>
        </p:sp>
        <p:sp>
          <p:nvSpPr>
            <p:cNvPr id="36" name="TextBox 35">
              <a:extLst>
                <a:ext uri="{FF2B5EF4-FFF2-40B4-BE49-F238E27FC236}">
                  <a16:creationId xmlns:a16="http://schemas.microsoft.com/office/drawing/2014/main" id="{9FBB2AFB-9522-32A4-CD4A-2CBBD2DCCF87}"/>
                </a:ext>
              </a:extLst>
            </p:cNvPr>
            <p:cNvSpPr txBox="1"/>
            <p:nvPr/>
          </p:nvSpPr>
          <p:spPr>
            <a:xfrm>
              <a:off x="8178943" y="3866212"/>
              <a:ext cx="236306" cy="261610"/>
            </a:xfrm>
            <a:prstGeom prst="rect">
              <a:avLst/>
            </a:prstGeom>
            <a:noFill/>
          </p:spPr>
          <p:txBody>
            <a:bodyPr wrap="square" rtlCol="0">
              <a:spAutoFit/>
            </a:bodyPr>
            <a:lstStyle/>
            <a:p>
              <a:r>
                <a:rPr lang="en-US" sz="1100" dirty="0"/>
                <a:t>3</a:t>
              </a:r>
              <a:endParaRPr lang="en-IN" sz="1100" dirty="0"/>
            </a:p>
          </p:txBody>
        </p:sp>
        <p:sp>
          <p:nvSpPr>
            <p:cNvPr id="37" name="TextBox 36">
              <a:extLst>
                <a:ext uri="{FF2B5EF4-FFF2-40B4-BE49-F238E27FC236}">
                  <a16:creationId xmlns:a16="http://schemas.microsoft.com/office/drawing/2014/main" id="{EF3299AA-1F7A-F60D-2F4C-C48CCBC6A1F1}"/>
                </a:ext>
              </a:extLst>
            </p:cNvPr>
            <p:cNvSpPr txBox="1"/>
            <p:nvPr/>
          </p:nvSpPr>
          <p:spPr>
            <a:xfrm>
              <a:off x="10062422" y="2387287"/>
              <a:ext cx="236306" cy="261610"/>
            </a:xfrm>
            <a:prstGeom prst="rect">
              <a:avLst/>
            </a:prstGeom>
            <a:noFill/>
          </p:spPr>
          <p:txBody>
            <a:bodyPr wrap="square" rtlCol="0">
              <a:spAutoFit/>
            </a:bodyPr>
            <a:lstStyle/>
            <a:p>
              <a:r>
                <a:rPr lang="en-US" sz="1100" dirty="0"/>
                <a:t>5</a:t>
              </a:r>
              <a:endParaRPr lang="en-IN" sz="1100" dirty="0"/>
            </a:p>
          </p:txBody>
        </p:sp>
        <p:sp>
          <p:nvSpPr>
            <p:cNvPr id="39" name="TextBox 38">
              <a:extLst>
                <a:ext uri="{FF2B5EF4-FFF2-40B4-BE49-F238E27FC236}">
                  <a16:creationId xmlns:a16="http://schemas.microsoft.com/office/drawing/2014/main" id="{0CD3A709-B51A-C494-F8E1-089E2A9FDA59}"/>
                </a:ext>
              </a:extLst>
            </p:cNvPr>
            <p:cNvSpPr txBox="1"/>
            <p:nvPr/>
          </p:nvSpPr>
          <p:spPr>
            <a:xfrm>
              <a:off x="9083890" y="3165446"/>
              <a:ext cx="236306" cy="261610"/>
            </a:xfrm>
            <a:prstGeom prst="rect">
              <a:avLst/>
            </a:prstGeom>
            <a:noFill/>
          </p:spPr>
          <p:txBody>
            <a:bodyPr wrap="square" rtlCol="0">
              <a:spAutoFit/>
            </a:bodyPr>
            <a:lstStyle/>
            <a:p>
              <a:r>
                <a:rPr lang="en-US" sz="1100" dirty="0"/>
                <a:t>4</a:t>
              </a:r>
              <a:endParaRPr lang="en-IN" sz="1100" dirty="0"/>
            </a:p>
          </p:txBody>
        </p:sp>
      </p:gr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B71B-C0C0-A1DF-5877-3326CE6E57FB}"/>
              </a:ext>
            </a:extLst>
          </p:cNvPr>
          <p:cNvSpPr>
            <a:spLocks noGrp="1"/>
          </p:cNvSpPr>
          <p:nvPr>
            <p:ph type="title"/>
          </p:nvPr>
        </p:nvSpPr>
        <p:spPr/>
        <p:txBody>
          <a:bodyPr/>
          <a:lstStyle/>
          <a:p>
            <a:r>
              <a:rPr lang="en-US" b="1" dirty="0"/>
              <a:t>Steganography - LSB</a:t>
            </a:r>
            <a:endParaRPr lang="en-IN" b="1" dirty="0"/>
          </a:p>
        </p:txBody>
      </p:sp>
      <p:pic>
        <p:nvPicPr>
          <p:cNvPr id="5" name="Picture 4">
            <a:extLst>
              <a:ext uri="{FF2B5EF4-FFF2-40B4-BE49-F238E27FC236}">
                <a16:creationId xmlns:a16="http://schemas.microsoft.com/office/drawing/2014/main" id="{49EBFA76-3C2F-9A10-85FA-EB69FD409476}"/>
              </a:ext>
            </a:extLst>
          </p:cNvPr>
          <p:cNvPicPr>
            <a:picLocks noChangeAspect="1"/>
          </p:cNvPicPr>
          <p:nvPr/>
        </p:nvPicPr>
        <p:blipFill>
          <a:blip r:embed="rId2"/>
          <a:stretch>
            <a:fillRect/>
          </a:stretch>
        </p:blipFill>
        <p:spPr>
          <a:xfrm>
            <a:off x="6429056" y="1421674"/>
            <a:ext cx="4974677" cy="2007326"/>
          </a:xfrm>
          <a:prstGeom prst="rect">
            <a:avLst/>
          </a:prstGeom>
        </p:spPr>
      </p:pic>
      <p:graphicFrame>
        <p:nvGraphicFramePr>
          <p:cNvPr id="7" name="Table 7">
            <a:extLst>
              <a:ext uri="{FF2B5EF4-FFF2-40B4-BE49-F238E27FC236}">
                <a16:creationId xmlns:a16="http://schemas.microsoft.com/office/drawing/2014/main" id="{1907935A-2662-84BF-8620-090D3799C20F}"/>
              </a:ext>
            </a:extLst>
          </p:cNvPr>
          <p:cNvGraphicFramePr>
            <a:graphicFrameLocks noGrp="1"/>
          </p:cNvGraphicFramePr>
          <p:nvPr>
            <p:extLst>
              <p:ext uri="{D42A27DB-BD31-4B8C-83A1-F6EECF244321}">
                <p14:modId xmlns:p14="http://schemas.microsoft.com/office/powerpoint/2010/main" val="3008746625"/>
              </p:ext>
            </p:extLst>
          </p:nvPr>
        </p:nvGraphicFramePr>
        <p:xfrm>
          <a:off x="5557520" y="3727704"/>
          <a:ext cx="6350000" cy="2682240"/>
        </p:xfrm>
        <a:graphic>
          <a:graphicData uri="http://schemas.openxmlformats.org/drawingml/2006/table">
            <a:tbl>
              <a:tblPr firstRow="1" bandRow="1">
                <a:tableStyleId>{5DA37D80-6434-44D0-A028-1B22A696006F}</a:tableStyleId>
              </a:tblPr>
              <a:tblGrid>
                <a:gridCol w="3175000">
                  <a:extLst>
                    <a:ext uri="{9D8B030D-6E8A-4147-A177-3AD203B41FA5}">
                      <a16:colId xmlns:a16="http://schemas.microsoft.com/office/drawing/2014/main" val="3910584786"/>
                    </a:ext>
                  </a:extLst>
                </a:gridCol>
                <a:gridCol w="3175000">
                  <a:extLst>
                    <a:ext uri="{9D8B030D-6E8A-4147-A177-3AD203B41FA5}">
                      <a16:colId xmlns:a16="http://schemas.microsoft.com/office/drawing/2014/main" val="1790681259"/>
                    </a:ext>
                  </a:extLst>
                </a:gridCol>
              </a:tblGrid>
              <a:tr h="622171">
                <a:tc>
                  <a:txBody>
                    <a:bodyPr/>
                    <a:lstStyle/>
                    <a:p>
                      <a:endParaRPr lang="en-IN" sz="1400" b="1" kern="1200" dirty="0">
                        <a:solidFill>
                          <a:schemeClr val="tx1"/>
                        </a:solidFill>
                        <a:effectLst/>
                        <a:latin typeface="+mn-lt"/>
                        <a:ea typeface="+mn-ea"/>
                        <a:cs typeface="+mn-cs"/>
                      </a:endParaRPr>
                    </a:p>
                    <a:p>
                      <a:pPr algn="ctr"/>
                      <a:r>
                        <a:rPr lang="en-IN" sz="1400" b="1" kern="1200" dirty="0">
                          <a:solidFill>
                            <a:schemeClr val="tx1"/>
                          </a:solidFill>
                          <a:effectLst/>
                          <a:latin typeface="+mj-lt"/>
                          <a:ea typeface="+mn-ea"/>
                          <a:cs typeface="+mn-cs"/>
                        </a:rPr>
                        <a:t>Embedding Algorithm for LSB</a:t>
                      </a:r>
                      <a:endParaRPr lang="en-IN" sz="1400" dirty="0">
                        <a:latin typeface="+mj-lt"/>
                      </a:endParaRPr>
                    </a:p>
                  </a:txBody>
                  <a:tcPr>
                    <a:solidFill>
                      <a:srgbClr val="F3DDC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tx1"/>
                          </a:solidFill>
                          <a:effectLst/>
                          <a:latin typeface="+mj-lt"/>
                          <a:ea typeface="+mn-ea"/>
                          <a:cs typeface="+mn-cs"/>
                        </a:rPr>
                        <a:t>Extraction Algorithm for LSB</a:t>
                      </a:r>
                      <a:endParaRPr lang="en-IN" sz="1400" dirty="0">
                        <a:latin typeface="+mj-lt"/>
                      </a:endParaRPr>
                    </a:p>
                    <a:p>
                      <a:endParaRPr lang="en-IN" dirty="0"/>
                    </a:p>
                  </a:txBody>
                  <a:tcPr>
                    <a:solidFill>
                      <a:srgbClr val="F3DDCE"/>
                    </a:solidFill>
                  </a:tcPr>
                </a:tc>
                <a:extLst>
                  <a:ext uri="{0D108BD9-81ED-4DB2-BD59-A6C34878D82A}">
                    <a16:rowId xmlns:a16="http://schemas.microsoft.com/office/drawing/2014/main" val="1039896111"/>
                  </a:ext>
                </a:extLst>
              </a:tr>
              <a:tr h="1579357">
                <a:tc>
                  <a:txBody>
                    <a:bodyPr/>
                    <a:lstStyle/>
                    <a:p>
                      <a:endParaRPr lang="en-IN" sz="1200" i="1"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procedure </a:t>
                      </a:r>
                      <a:r>
                        <a:rPr lang="en-IN" sz="1100" i="1" kern="1200" dirty="0" err="1">
                          <a:solidFill>
                            <a:schemeClr val="tx1"/>
                          </a:solidFill>
                          <a:effectLst/>
                          <a:latin typeface="+mn-lt"/>
                          <a:ea typeface="+mn-ea"/>
                          <a:cs typeface="+mn-cs"/>
                        </a:rPr>
                        <a:t>LSBWrite</a:t>
                      </a:r>
                      <a:r>
                        <a:rPr lang="en-IN" sz="1100" i="1" kern="1200" dirty="0">
                          <a:solidFill>
                            <a:schemeClr val="tx1"/>
                          </a:solidFill>
                          <a:effectLst/>
                          <a:latin typeface="+mn-lt"/>
                          <a:ea typeface="+mn-ea"/>
                          <a:cs typeface="+mn-cs"/>
                        </a:rPr>
                        <a:t>(carrier </a:t>
                      </a:r>
                      <a:r>
                        <a:rPr lang="en-IN" sz="1100" i="1" kern="1200" dirty="0" err="1">
                          <a:solidFill>
                            <a:schemeClr val="tx1"/>
                          </a:solidFill>
                          <a:effectLst/>
                          <a:latin typeface="+mn-lt"/>
                          <a:ea typeface="+mn-ea"/>
                          <a:cs typeface="+mn-cs"/>
                        </a:rPr>
                        <a:t>img,alt</a:t>
                      </a:r>
                      <a:r>
                        <a:rPr lang="en-IN" sz="1100" i="1" kern="1200" dirty="0">
                          <a:solidFill>
                            <a:schemeClr val="tx1"/>
                          </a:solidFill>
                          <a:effectLst/>
                          <a:latin typeface="+mn-lt"/>
                          <a:ea typeface="+mn-ea"/>
                          <a:cs typeface="+mn-cs"/>
                        </a:rPr>
                        <a:t> text)</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C </a:t>
                      </a:r>
                      <a:r>
                        <a:rPr lang="en-IN" sz="1100" i="1" kern="1200" dirty="0">
                          <a:solidFill>
                            <a:schemeClr val="tx1"/>
                          </a:solidFill>
                          <a:effectLst/>
                          <a:latin typeface="+mn-lt"/>
                          <a:ea typeface="+mn-ea"/>
                          <a:cs typeface="+mn-cs"/>
                          <a:sym typeface="Wingdings" panose="05000000000000000000" pitchFamily="2" charset="2"/>
                        </a:rPr>
                        <a:t></a:t>
                      </a:r>
                      <a:r>
                        <a:rPr lang="en-IN" sz="1100" i="1" kern="1200" dirty="0">
                          <a:solidFill>
                            <a:schemeClr val="tx1"/>
                          </a:solidFill>
                          <a:effectLst/>
                          <a:latin typeface="+mn-lt"/>
                          <a:ea typeface="+mn-ea"/>
                          <a:cs typeface="+mn-cs"/>
                        </a:rPr>
                        <a:t>  carrier </a:t>
                      </a:r>
                      <a:r>
                        <a:rPr lang="en-IN" sz="1100" i="1" kern="1200" dirty="0" err="1">
                          <a:solidFill>
                            <a:schemeClr val="tx1"/>
                          </a:solidFill>
                          <a:effectLst/>
                          <a:latin typeface="+mn-lt"/>
                          <a:ea typeface="+mn-ea"/>
                          <a:cs typeface="+mn-cs"/>
                        </a:rPr>
                        <a:t>img</a:t>
                      </a:r>
                      <a:r>
                        <a:rPr lang="en-IN" sz="1100" i="1" kern="1200" dirty="0">
                          <a:solidFill>
                            <a:schemeClr val="tx1"/>
                          </a:solidFill>
                          <a:effectLst/>
                          <a:latin typeface="+mn-lt"/>
                          <a:ea typeface="+mn-ea"/>
                          <a:cs typeface="+mn-cs"/>
                        </a:rPr>
                        <a:t>, M </a:t>
                      </a:r>
                      <a:r>
                        <a:rPr lang="en-IN" sz="1100" i="1" kern="1200" dirty="0">
                          <a:solidFill>
                            <a:schemeClr val="tx1"/>
                          </a:solidFill>
                          <a:effectLst/>
                          <a:latin typeface="+mn-lt"/>
                          <a:ea typeface="+mn-ea"/>
                          <a:cs typeface="+mn-cs"/>
                          <a:sym typeface="Wingdings" panose="05000000000000000000" pitchFamily="2" charset="2"/>
                        </a:rPr>
                        <a:t></a:t>
                      </a:r>
                      <a:r>
                        <a:rPr lang="en-IN" sz="1100" i="1" kern="1200" dirty="0">
                          <a:solidFill>
                            <a:schemeClr val="tx1"/>
                          </a:solidFill>
                          <a:effectLst/>
                          <a:latin typeface="+mn-lt"/>
                          <a:ea typeface="+mn-ea"/>
                          <a:cs typeface="+mn-cs"/>
                        </a:rPr>
                        <a:t> alt text</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for </a:t>
                      </a:r>
                      <a:r>
                        <a:rPr lang="en-IN" sz="1100" i="1" kern="1200" dirty="0" err="1">
                          <a:solidFill>
                            <a:schemeClr val="tx1"/>
                          </a:solidFill>
                          <a:effectLst/>
                          <a:latin typeface="+mn-lt"/>
                          <a:ea typeface="+mn-ea"/>
                          <a:cs typeface="+mn-cs"/>
                        </a:rPr>
                        <a:t>i</a:t>
                      </a:r>
                      <a:r>
                        <a:rPr lang="en-IN" sz="1100" i="1" kern="1200" dirty="0">
                          <a:solidFill>
                            <a:schemeClr val="tx1"/>
                          </a:solidFill>
                          <a:effectLst/>
                          <a:latin typeface="+mn-lt"/>
                          <a:ea typeface="+mn-ea"/>
                          <a:cs typeface="+mn-cs"/>
                        </a:rPr>
                        <a:t> = 1 to </a:t>
                      </a:r>
                      <a:r>
                        <a:rPr lang="en-IN" sz="1100" i="1" kern="1200" dirty="0" err="1">
                          <a:solidFill>
                            <a:schemeClr val="tx1"/>
                          </a:solidFill>
                          <a:effectLst/>
                          <a:latin typeface="+mn-lt"/>
                          <a:ea typeface="+mn-ea"/>
                          <a:cs typeface="+mn-cs"/>
                        </a:rPr>
                        <a:t>len</a:t>
                      </a:r>
                      <a:r>
                        <a:rPr lang="en-IN" sz="1100" i="1" kern="1200" dirty="0">
                          <a:solidFill>
                            <a:schemeClr val="tx1"/>
                          </a:solidFill>
                          <a:effectLst/>
                          <a:latin typeface="+mn-lt"/>
                          <a:ea typeface="+mn-ea"/>
                          <a:cs typeface="+mn-cs"/>
                        </a:rPr>
                        <a:t>(M) do</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Compute </a:t>
                      </a:r>
                      <a:r>
                        <a:rPr lang="en-IN" sz="1100" i="1" kern="1200" dirty="0" err="1">
                          <a:solidFill>
                            <a:schemeClr val="tx1"/>
                          </a:solidFill>
                          <a:effectLst/>
                          <a:latin typeface="+mn-lt"/>
                          <a:ea typeface="+mn-ea"/>
                          <a:cs typeface="+mn-cs"/>
                        </a:rPr>
                        <a:t>ij</a:t>
                      </a:r>
                      <a:r>
                        <a:rPr lang="en-IN" sz="1100" i="1" kern="1200" dirty="0">
                          <a:solidFill>
                            <a:schemeClr val="tx1"/>
                          </a:solidFill>
                          <a:effectLst/>
                          <a:latin typeface="+mn-lt"/>
                          <a:ea typeface="+mn-ea"/>
                          <a:cs typeface="+mn-cs"/>
                        </a:rPr>
                        <a:t> of </a:t>
                      </a:r>
                      <a:r>
                        <a:rPr lang="en-IN" sz="1100" i="1" kern="1200" dirty="0" err="1">
                          <a:solidFill>
                            <a:schemeClr val="tx1"/>
                          </a:solidFill>
                          <a:effectLst/>
                          <a:latin typeface="+mn-lt"/>
                          <a:ea typeface="+mn-ea"/>
                          <a:cs typeface="+mn-cs"/>
                        </a:rPr>
                        <a:t>Cij</a:t>
                      </a:r>
                      <a:r>
                        <a:rPr lang="en-IN" sz="1100" i="1" kern="1200" dirty="0">
                          <a:solidFill>
                            <a:schemeClr val="tx1"/>
                          </a:solidFill>
                          <a:effectLst/>
                          <a:latin typeface="+mn-lt"/>
                          <a:ea typeface="+mn-ea"/>
                          <a:cs typeface="+mn-cs"/>
                        </a:rPr>
                        <a:t> pixel to store </a:t>
                      </a:r>
                      <a:r>
                        <a:rPr lang="en-IN" sz="1100" i="1" kern="1200" dirty="0" err="1">
                          <a:solidFill>
                            <a:schemeClr val="tx1"/>
                          </a:solidFill>
                          <a:effectLst/>
                          <a:latin typeface="+mn-lt"/>
                          <a:ea typeface="+mn-ea"/>
                          <a:cs typeface="+mn-cs"/>
                        </a:rPr>
                        <a:t>ith</a:t>
                      </a:r>
                      <a:r>
                        <a:rPr lang="en-IN" sz="1100" i="1" kern="1200" dirty="0">
                          <a:solidFill>
                            <a:schemeClr val="tx1"/>
                          </a:solidFill>
                          <a:effectLst/>
                          <a:latin typeface="+mn-lt"/>
                          <a:ea typeface="+mn-ea"/>
                          <a:cs typeface="+mn-cs"/>
                        </a:rPr>
                        <a:t> bit of M</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p </a:t>
                      </a:r>
                      <a:r>
                        <a:rPr lang="en-IN" sz="1100" i="1" kern="1200" dirty="0">
                          <a:solidFill>
                            <a:schemeClr val="tx1"/>
                          </a:solidFill>
                          <a:effectLst/>
                          <a:latin typeface="+mn-lt"/>
                          <a:ea typeface="+mn-ea"/>
                          <a:cs typeface="+mn-cs"/>
                          <a:sym typeface="Wingdings" panose="05000000000000000000" pitchFamily="2" charset="2"/>
                        </a:rPr>
                        <a:t></a:t>
                      </a:r>
                      <a:r>
                        <a:rPr lang="en-IN" sz="1100" i="1" kern="1200" dirty="0">
                          <a:solidFill>
                            <a:schemeClr val="tx1"/>
                          </a:solidFill>
                          <a:effectLst/>
                          <a:latin typeface="+mn-lt"/>
                          <a:ea typeface="+mn-ea"/>
                          <a:cs typeface="+mn-cs"/>
                        </a:rPr>
                        <a:t> LSB bit of </a:t>
                      </a:r>
                      <a:r>
                        <a:rPr lang="en-IN" sz="1100" i="1" kern="1200" dirty="0" err="1">
                          <a:solidFill>
                            <a:schemeClr val="tx1"/>
                          </a:solidFill>
                          <a:effectLst/>
                          <a:latin typeface="+mn-lt"/>
                          <a:ea typeface="+mn-ea"/>
                          <a:cs typeface="+mn-cs"/>
                        </a:rPr>
                        <a:t>Cij</a:t>
                      </a:r>
                      <a:r>
                        <a:rPr lang="en-IN" sz="1100" i="1" kern="1200" dirty="0">
                          <a:solidFill>
                            <a:schemeClr val="tx1"/>
                          </a:solidFill>
                          <a:effectLst/>
                          <a:latin typeface="+mn-lt"/>
                          <a:ea typeface="+mn-ea"/>
                          <a:cs typeface="+mn-cs"/>
                        </a:rPr>
                        <a:t> pixel</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if p! = Mi then</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a:t>
                      </a:r>
                      <a:r>
                        <a:rPr lang="en-IN" sz="1100" i="1" kern="1200" dirty="0" err="1">
                          <a:solidFill>
                            <a:schemeClr val="tx1"/>
                          </a:solidFill>
                          <a:effectLst/>
                          <a:latin typeface="+mn-lt"/>
                          <a:ea typeface="+mn-ea"/>
                          <a:cs typeface="+mn-cs"/>
                        </a:rPr>
                        <a:t>Cij</a:t>
                      </a:r>
                      <a:r>
                        <a:rPr lang="en-IN" sz="1100" i="1" kern="1200" dirty="0">
                          <a:solidFill>
                            <a:schemeClr val="tx1"/>
                          </a:solidFill>
                          <a:effectLst/>
                          <a:latin typeface="+mn-lt"/>
                          <a:ea typeface="+mn-ea"/>
                          <a:cs typeface="+mn-cs"/>
                        </a:rPr>
                        <a:t> </a:t>
                      </a:r>
                      <a:r>
                        <a:rPr lang="en-IN" sz="1100" i="1" kern="1200" dirty="0">
                          <a:solidFill>
                            <a:schemeClr val="tx1"/>
                          </a:solidFill>
                          <a:effectLst/>
                          <a:latin typeface="+mn-lt"/>
                          <a:ea typeface="+mn-ea"/>
                          <a:cs typeface="+mn-cs"/>
                          <a:sym typeface="Wingdings" panose="05000000000000000000" pitchFamily="2" charset="2"/>
                        </a:rPr>
                        <a:t></a:t>
                      </a:r>
                      <a:r>
                        <a:rPr lang="en-IN" sz="1100" i="1" kern="1200" dirty="0">
                          <a:solidFill>
                            <a:schemeClr val="tx1"/>
                          </a:solidFill>
                          <a:effectLst/>
                          <a:latin typeface="+mn-lt"/>
                          <a:ea typeface="+mn-ea"/>
                          <a:cs typeface="+mn-cs"/>
                        </a:rPr>
                        <a:t>  Mi        //Store message bit in LSB</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return annotated image</a:t>
                      </a:r>
                      <a:endParaRPr lang="en-IN" sz="1100" kern="1200" dirty="0">
                        <a:solidFill>
                          <a:schemeClr val="tx1"/>
                        </a:solidFill>
                        <a:effectLst/>
                        <a:latin typeface="+mn-lt"/>
                        <a:ea typeface="+mn-ea"/>
                        <a:cs typeface="+mn-cs"/>
                      </a:endParaRPr>
                    </a:p>
                    <a:p>
                      <a:endParaRPr lang="en-IN" dirty="0"/>
                    </a:p>
                  </a:txBody>
                  <a:tcPr>
                    <a:solidFill>
                      <a:srgbClr val="F5F5F5"/>
                    </a:solidFill>
                  </a:tcPr>
                </a:tc>
                <a:tc>
                  <a:txBody>
                    <a:bodyPr/>
                    <a:lstStyle/>
                    <a:p>
                      <a:endParaRPr lang="en-IN" sz="1200" i="1"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procedure </a:t>
                      </a:r>
                      <a:r>
                        <a:rPr lang="en-IN" sz="1100" i="1" kern="1200" dirty="0" err="1">
                          <a:solidFill>
                            <a:schemeClr val="tx1"/>
                          </a:solidFill>
                          <a:effectLst/>
                          <a:latin typeface="+mn-lt"/>
                          <a:ea typeface="+mn-ea"/>
                          <a:cs typeface="+mn-cs"/>
                        </a:rPr>
                        <a:t>LSBRead</a:t>
                      </a:r>
                      <a:r>
                        <a:rPr lang="en-IN" sz="1100" i="1" kern="1200" dirty="0">
                          <a:solidFill>
                            <a:schemeClr val="tx1"/>
                          </a:solidFill>
                          <a:effectLst/>
                          <a:latin typeface="+mn-lt"/>
                          <a:ea typeface="+mn-ea"/>
                          <a:cs typeface="+mn-cs"/>
                        </a:rPr>
                        <a:t>(carrier </a:t>
                      </a:r>
                      <a:r>
                        <a:rPr lang="en-IN" sz="1100" i="1" kern="1200" dirty="0" err="1">
                          <a:solidFill>
                            <a:schemeClr val="tx1"/>
                          </a:solidFill>
                          <a:effectLst/>
                          <a:latin typeface="+mn-lt"/>
                          <a:ea typeface="+mn-ea"/>
                          <a:cs typeface="+mn-cs"/>
                        </a:rPr>
                        <a:t>img</a:t>
                      </a:r>
                      <a:r>
                        <a:rPr lang="en-IN" sz="1100" i="1" kern="1200" dirty="0">
                          <a:solidFill>
                            <a:schemeClr val="tx1"/>
                          </a:solidFill>
                          <a:effectLst/>
                          <a:latin typeface="+mn-lt"/>
                          <a:ea typeface="+mn-ea"/>
                          <a:cs typeface="+mn-cs"/>
                        </a:rPr>
                        <a:t>)</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for </a:t>
                      </a:r>
                      <a:r>
                        <a:rPr lang="en-IN" sz="1100" i="1" kern="1200" dirty="0" err="1">
                          <a:solidFill>
                            <a:schemeClr val="tx1"/>
                          </a:solidFill>
                          <a:effectLst/>
                          <a:latin typeface="+mn-lt"/>
                          <a:ea typeface="+mn-ea"/>
                          <a:cs typeface="+mn-cs"/>
                        </a:rPr>
                        <a:t>i</a:t>
                      </a:r>
                      <a:r>
                        <a:rPr lang="en-IN" sz="1100" i="1" kern="1200" dirty="0">
                          <a:solidFill>
                            <a:schemeClr val="tx1"/>
                          </a:solidFill>
                          <a:effectLst/>
                          <a:latin typeface="+mn-lt"/>
                          <a:ea typeface="+mn-ea"/>
                          <a:cs typeface="+mn-cs"/>
                        </a:rPr>
                        <a:t> = 1 to </a:t>
                      </a:r>
                      <a:r>
                        <a:rPr lang="en-IN" sz="1100" i="1" kern="1200" dirty="0" err="1">
                          <a:solidFill>
                            <a:schemeClr val="tx1"/>
                          </a:solidFill>
                          <a:effectLst/>
                          <a:latin typeface="+mn-lt"/>
                          <a:ea typeface="+mn-ea"/>
                          <a:cs typeface="+mn-cs"/>
                        </a:rPr>
                        <a:t>len</a:t>
                      </a:r>
                      <a:r>
                        <a:rPr lang="en-IN" sz="1100" i="1" kern="1200" dirty="0">
                          <a:solidFill>
                            <a:schemeClr val="tx1"/>
                          </a:solidFill>
                          <a:effectLst/>
                          <a:latin typeface="+mn-lt"/>
                          <a:ea typeface="+mn-ea"/>
                          <a:cs typeface="+mn-cs"/>
                        </a:rPr>
                        <a:t>(M) do</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Compute </a:t>
                      </a:r>
                      <a:r>
                        <a:rPr lang="en-IN" sz="1100" i="1" kern="1200" dirty="0" err="1">
                          <a:solidFill>
                            <a:schemeClr val="tx1"/>
                          </a:solidFill>
                          <a:effectLst/>
                          <a:latin typeface="+mn-lt"/>
                          <a:ea typeface="+mn-ea"/>
                          <a:cs typeface="+mn-cs"/>
                        </a:rPr>
                        <a:t>ij</a:t>
                      </a:r>
                      <a:r>
                        <a:rPr lang="en-IN" sz="1100" i="1" kern="1200" dirty="0">
                          <a:solidFill>
                            <a:schemeClr val="tx1"/>
                          </a:solidFill>
                          <a:effectLst/>
                          <a:latin typeface="+mn-lt"/>
                          <a:ea typeface="+mn-ea"/>
                          <a:cs typeface="+mn-cs"/>
                        </a:rPr>
                        <a:t> where Mi is stored</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Mi </a:t>
                      </a:r>
                      <a:r>
                        <a:rPr lang="en-IN" sz="1100" i="1" kern="1200" dirty="0">
                          <a:solidFill>
                            <a:schemeClr val="tx1"/>
                          </a:solidFill>
                          <a:effectLst/>
                          <a:latin typeface="+mn-lt"/>
                          <a:ea typeface="+mn-ea"/>
                          <a:cs typeface="+mn-cs"/>
                          <a:sym typeface="Wingdings" panose="05000000000000000000" pitchFamily="2" charset="2"/>
                        </a:rPr>
                        <a:t></a:t>
                      </a:r>
                      <a:r>
                        <a:rPr lang="en-IN" sz="1100" i="1" kern="1200" dirty="0">
                          <a:solidFill>
                            <a:schemeClr val="tx1"/>
                          </a:solidFill>
                          <a:effectLst/>
                          <a:latin typeface="+mn-lt"/>
                          <a:ea typeface="+mn-ea"/>
                          <a:cs typeface="+mn-cs"/>
                        </a:rPr>
                        <a:t>  </a:t>
                      </a:r>
                      <a:r>
                        <a:rPr lang="en-IN" sz="1100" i="1" kern="1200" dirty="0" err="1">
                          <a:solidFill>
                            <a:schemeClr val="tx1"/>
                          </a:solidFill>
                          <a:effectLst/>
                          <a:latin typeface="+mn-lt"/>
                          <a:ea typeface="+mn-ea"/>
                          <a:cs typeface="+mn-cs"/>
                        </a:rPr>
                        <a:t>Cij</a:t>
                      </a:r>
                      <a:r>
                        <a:rPr lang="en-IN" sz="1100" i="1" kern="1200" dirty="0">
                          <a:solidFill>
                            <a:schemeClr val="tx1"/>
                          </a:solidFill>
                          <a:effectLst/>
                          <a:latin typeface="+mn-lt"/>
                          <a:ea typeface="+mn-ea"/>
                          <a:cs typeface="+mn-cs"/>
                        </a:rPr>
                        <a:t>            //Get message bit from LSB</a:t>
                      </a:r>
                      <a:endParaRPr lang="en-IN" sz="1100" kern="1200" dirty="0">
                        <a:solidFill>
                          <a:schemeClr val="tx1"/>
                        </a:solidFill>
                        <a:effectLst/>
                        <a:latin typeface="+mn-lt"/>
                        <a:ea typeface="+mn-ea"/>
                        <a:cs typeface="+mn-cs"/>
                      </a:endParaRPr>
                    </a:p>
                    <a:p>
                      <a:r>
                        <a:rPr lang="en-IN" sz="1100" i="1" kern="1200" dirty="0">
                          <a:solidFill>
                            <a:schemeClr val="tx1"/>
                          </a:solidFill>
                          <a:effectLst/>
                          <a:latin typeface="+mn-lt"/>
                          <a:ea typeface="+mn-ea"/>
                          <a:cs typeface="+mn-cs"/>
                        </a:rPr>
                        <a:t>   return alt text</a:t>
                      </a:r>
                      <a:endParaRPr lang="en-IN" sz="1100" dirty="0"/>
                    </a:p>
                  </a:txBody>
                  <a:tcPr>
                    <a:solidFill>
                      <a:srgbClr val="F5F5F5"/>
                    </a:solidFill>
                  </a:tcPr>
                </a:tc>
                <a:extLst>
                  <a:ext uri="{0D108BD9-81ED-4DB2-BD59-A6C34878D82A}">
                    <a16:rowId xmlns:a16="http://schemas.microsoft.com/office/drawing/2014/main" val="1516478897"/>
                  </a:ext>
                </a:extLst>
              </a:tr>
            </a:tbl>
          </a:graphicData>
        </a:graphic>
      </p:graphicFrame>
      <p:sp>
        <p:nvSpPr>
          <p:cNvPr id="8" name="TextBox 7">
            <a:extLst>
              <a:ext uri="{FF2B5EF4-FFF2-40B4-BE49-F238E27FC236}">
                <a16:creationId xmlns:a16="http://schemas.microsoft.com/office/drawing/2014/main" id="{78C20DBF-D584-F064-76FD-3459761565AE}"/>
              </a:ext>
            </a:extLst>
          </p:cNvPr>
          <p:cNvSpPr txBox="1"/>
          <p:nvPr/>
        </p:nvSpPr>
        <p:spPr>
          <a:xfrm>
            <a:off x="788267" y="1869440"/>
            <a:ext cx="4074160" cy="388407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LSB (Least significant Bit )</a:t>
            </a:r>
          </a:p>
          <a:p>
            <a:pPr marL="285750" indent="-285750">
              <a:lnSpc>
                <a:spcPct val="200000"/>
              </a:lnSpc>
              <a:buFont typeface="Wingdings" panose="05000000000000000000" pitchFamily="2" charset="2"/>
              <a:buChar char="§"/>
            </a:pPr>
            <a:r>
              <a:rPr lang="en-US" dirty="0"/>
              <a:t>LSB </a:t>
            </a:r>
            <a:r>
              <a:rPr lang="en-US" dirty="0">
                <a:sym typeface="Wingdings" panose="05000000000000000000" pitchFamily="2" charset="2"/>
              </a:rPr>
              <a:t> Right Most bit</a:t>
            </a:r>
            <a:endParaRPr lang="en-US" dirty="0"/>
          </a:p>
          <a:p>
            <a:pPr marL="285750" indent="-285750">
              <a:lnSpc>
                <a:spcPct val="200000"/>
              </a:lnSpc>
              <a:buFont typeface="Wingdings" panose="05000000000000000000" pitchFamily="2" charset="2"/>
              <a:buChar char="§"/>
            </a:pPr>
            <a:r>
              <a:rPr lang="en-IN" dirty="0"/>
              <a:t>Replaces the right-most bit</a:t>
            </a:r>
          </a:p>
          <a:p>
            <a:pPr marL="285750" indent="-285750">
              <a:lnSpc>
                <a:spcPct val="200000"/>
              </a:lnSpc>
              <a:buFont typeface="Wingdings" panose="05000000000000000000" pitchFamily="2" charset="2"/>
              <a:buChar char="§"/>
            </a:pPr>
            <a:r>
              <a:rPr lang="en-IN" dirty="0"/>
              <a:t>i.e. The least significant bit position of randomly selected pixels within the carrier image is replaced by by the message bits</a:t>
            </a:r>
          </a:p>
        </p:txBody>
      </p:sp>
    </p:spTree>
    <p:extLst>
      <p:ext uri="{BB962C8B-B14F-4D97-AF65-F5344CB8AC3E}">
        <p14:creationId xmlns:p14="http://schemas.microsoft.com/office/powerpoint/2010/main" val="335205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Segoe UI Light" panose="020B0502040204020203" pitchFamily="34" charset="0"/>
                <a:cs typeface="Segoe UI Light" panose="020B0502040204020203" pitchFamily="34" charset="0"/>
              </a:rPr>
              <a:t>AIMS EXTENSION</a:t>
            </a:r>
          </a:p>
        </p:txBody>
      </p:sp>
      <p:sp>
        <p:nvSpPr>
          <p:cNvPr id="4" name="Content Placeholder 4">
            <a:extLst>
              <a:ext uri="{FF2B5EF4-FFF2-40B4-BE49-F238E27FC236}">
                <a16:creationId xmlns:a16="http://schemas.microsoft.com/office/drawing/2014/main" id="{E2712FAC-28A8-92A4-5AD6-B560750EA91A}"/>
              </a:ext>
            </a:extLst>
          </p:cNvPr>
          <p:cNvSpPr txBox="1">
            <a:spLocks/>
          </p:cNvSpPr>
          <p:nvPr/>
        </p:nvSpPr>
        <p:spPr>
          <a:xfrm>
            <a:off x="599075" y="1408454"/>
            <a:ext cx="11309731" cy="2096485"/>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1 - VI user surfs the websites</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2 - Extension scraps the image URL</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3 - The extension extracts the embedded message and the user chosen language is passed to the flask server</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4 - Translation is done on the extracted message as per the user preferred language and the result returned back.</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5 - Extension set alt attribute to the image tags</a:t>
            </a:r>
          </a:p>
        </p:txBody>
      </p:sp>
      <p:grpSp>
        <p:nvGrpSpPr>
          <p:cNvPr id="77" name="Group 76">
            <a:extLst>
              <a:ext uri="{FF2B5EF4-FFF2-40B4-BE49-F238E27FC236}">
                <a16:creationId xmlns:a16="http://schemas.microsoft.com/office/drawing/2014/main" id="{6604AA86-EB5E-F21C-CA85-0F995A1F45DD}"/>
              </a:ext>
            </a:extLst>
          </p:cNvPr>
          <p:cNvGrpSpPr/>
          <p:nvPr/>
        </p:nvGrpSpPr>
        <p:grpSpPr>
          <a:xfrm>
            <a:off x="2324498" y="3712572"/>
            <a:ext cx="7712685" cy="2619932"/>
            <a:chOff x="2499933" y="3790012"/>
            <a:chExt cx="7712685" cy="2619932"/>
          </a:xfrm>
        </p:grpSpPr>
        <p:pic>
          <p:nvPicPr>
            <p:cNvPr id="36" name="Picture 35">
              <a:extLst>
                <a:ext uri="{FF2B5EF4-FFF2-40B4-BE49-F238E27FC236}">
                  <a16:creationId xmlns:a16="http://schemas.microsoft.com/office/drawing/2014/main" id="{35E8C175-7297-2041-B5E0-8EB14E2C62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499933" y="4180117"/>
              <a:ext cx="674784" cy="748421"/>
            </a:xfrm>
            <a:prstGeom prst="rect">
              <a:avLst/>
            </a:prstGeom>
          </p:spPr>
        </p:pic>
        <p:sp>
          <p:nvSpPr>
            <p:cNvPr id="37" name="Text Box 13">
              <a:extLst>
                <a:ext uri="{FF2B5EF4-FFF2-40B4-BE49-F238E27FC236}">
                  <a16:creationId xmlns:a16="http://schemas.microsoft.com/office/drawing/2014/main" id="{4F43702B-14BC-DE59-E2E9-F26A936A1264}"/>
                </a:ext>
              </a:extLst>
            </p:cNvPr>
            <p:cNvSpPr txBox="1"/>
            <p:nvPr/>
          </p:nvSpPr>
          <p:spPr>
            <a:xfrm>
              <a:off x="2529205" y="5198131"/>
              <a:ext cx="616240" cy="253782"/>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VI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ADEA3131-AB7D-10B1-EFEA-AB65575811C3}"/>
                </a:ext>
              </a:extLst>
            </p:cNvPr>
            <p:cNvCxnSpPr>
              <a:cxnSpLocks/>
            </p:cNvCxnSpPr>
            <p:nvPr/>
          </p:nvCxnSpPr>
          <p:spPr>
            <a:xfrm>
              <a:off x="3373112" y="4534978"/>
              <a:ext cx="100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82AA6025-7001-CE45-09D5-B56DC6F6C0D8}"/>
                </a:ext>
              </a:extLst>
            </p:cNvPr>
            <p:cNvGrpSpPr/>
            <p:nvPr/>
          </p:nvGrpSpPr>
          <p:grpSpPr>
            <a:xfrm>
              <a:off x="4709320" y="3790012"/>
              <a:ext cx="2821940" cy="2017299"/>
              <a:chOff x="4198620" y="3804376"/>
              <a:chExt cx="2395220" cy="1622607"/>
            </a:xfrm>
          </p:grpSpPr>
          <p:grpSp>
            <p:nvGrpSpPr>
              <p:cNvPr id="31" name="Group 30">
                <a:extLst>
                  <a:ext uri="{FF2B5EF4-FFF2-40B4-BE49-F238E27FC236}">
                    <a16:creationId xmlns:a16="http://schemas.microsoft.com/office/drawing/2014/main" id="{DD30588D-8DE2-EE02-83E4-8E005253FDBD}"/>
                  </a:ext>
                </a:extLst>
              </p:cNvPr>
              <p:cNvGrpSpPr/>
              <p:nvPr/>
            </p:nvGrpSpPr>
            <p:grpSpPr>
              <a:xfrm>
                <a:off x="4198620" y="3804376"/>
                <a:ext cx="2395220" cy="1622607"/>
                <a:chOff x="3092266" y="3881597"/>
                <a:chExt cx="1897380" cy="1304290"/>
              </a:xfrm>
            </p:grpSpPr>
            <p:pic>
              <p:nvPicPr>
                <p:cNvPr id="40" name="Picture 39">
                  <a:extLst>
                    <a:ext uri="{FF2B5EF4-FFF2-40B4-BE49-F238E27FC236}">
                      <a16:creationId xmlns:a16="http://schemas.microsoft.com/office/drawing/2014/main" id="{37F87AE2-D306-5170-4764-D70E4298CC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266" y="3881597"/>
                  <a:ext cx="1897380" cy="1304290"/>
                </a:xfrm>
                <a:prstGeom prst="rect">
                  <a:avLst/>
                </a:prstGeom>
              </p:spPr>
            </p:pic>
            <p:pic>
              <p:nvPicPr>
                <p:cNvPr id="51" name="Picture 50">
                  <a:extLst>
                    <a:ext uri="{FF2B5EF4-FFF2-40B4-BE49-F238E27FC236}">
                      <a16:creationId xmlns:a16="http://schemas.microsoft.com/office/drawing/2014/main" id="{3BE01C25-660C-6058-C1A4-1B401B49E6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4793" y="4779816"/>
                  <a:ext cx="182245" cy="223520"/>
                </a:xfrm>
                <a:prstGeom prst="rect">
                  <a:avLst/>
                </a:prstGeom>
              </p:spPr>
            </p:pic>
            <p:pic>
              <p:nvPicPr>
                <p:cNvPr id="52" name="Picture 51">
                  <a:extLst>
                    <a:ext uri="{FF2B5EF4-FFF2-40B4-BE49-F238E27FC236}">
                      <a16:creationId xmlns:a16="http://schemas.microsoft.com/office/drawing/2014/main" id="{14ACF2F6-E5CD-B072-B569-388FC9EDC5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74793" y="4408976"/>
                  <a:ext cx="178435" cy="219075"/>
                </a:xfrm>
                <a:prstGeom prst="rect">
                  <a:avLst/>
                </a:prstGeom>
              </p:spPr>
            </p:pic>
            <p:sp>
              <p:nvSpPr>
                <p:cNvPr id="53" name="Text Box 49">
                  <a:extLst>
                    <a:ext uri="{FF2B5EF4-FFF2-40B4-BE49-F238E27FC236}">
                      <a16:creationId xmlns:a16="http://schemas.microsoft.com/office/drawing/2014/main" id="{A9506775-D66E-B1D5-BB68-90D712B3A53D}"/>
                    </a:ext>
                  </a:extLst>
                </p:cNvPr>
                <p:cNvSpPr txBox="1"/>
                <p:nvPr/>
              </p:nvSpPr>
              <p:spPr>
                <a:xfrm>
                  <a:off x="4548858" y="4292136"/>
                  <a:ext cx="344805" cy="38354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500" b="1" dirty="0">
                      <a:effectLst/>
                      <a:latin typeface="Calibri" panose="020F0502020204030204" pitchFamily="34" charset="0"/>
                      <a:ea typeface="Calibri" panose="020F0502020204030204" pitchFamily="34" charset="0"/>
                      <a:cs typeface="Times New Roman" panose="02020603050405020304" pitchFamily="18" charset="0"/>
                    </a:rPr>
                    <a:t>AIMS Extension</a:t>
                  </a:r>
                </a:p>
                <a:p>
                  <a:pPr algn="ctr">
                    <a:lnSpc>
                      <a:spcPct val="107000"/>
                    </a:lnSpc>
                    <a:spcAft>
                      <a:spcPts val="800"/>
                    </a:spcAft>
                  </a:pPr>
                  <a:endParaRPr lang="en-IN" sz="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4" name="Text Box 50">
                  <a:extLst>
                    <a:ext uri="{FF2B5EF4-FFF2-40B4-BE49-F238E27FC236}">
                      <a16:creationId xmlns:a16="http://schemas.microsoft.com/office/drawing/2014/main" id="{6009FA43-A9FF-3E4C-D818-8AFE5F2D0CCF}"/>
                    </a:ext>
                  </a:extLst>
                </p:cNvPr>
                <p:cNvSpPr txBox="1"/>
                <p:nvPr/>
              </p:nvSpPr>
              <p:spPr>
                <a:xfrm>
                  <a:off x="3207596" y="4414691"/>
                  <a:ext cx="523875" cy="6400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5" name="Picture 54">
                  <a:extLst>
                    <a:ext uri="{FF2B5EF4-FFF2-40B4-BE49-F238E27FC236}">
                      <a16:creationId xmlns:a16="http://schemas.microsoft.com/office/drawing/2014/main" id="{F4979434-5980-859E-DBD0-FA657865C4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988" y="4784261"/>
                  <a:ext cx="182245" cy="223520"/>
                </a:xfrm>
                <a:prstGeom prst="rect">
                  <a:avLst/>
                </a:prstGeom>
              </p:spPr>
            </p:pic>
            <p:pic>
              <p:nvPicPr>
                <p:cNvPr id="56" name="Picture 55">
                  <a:extLst>
                    <a:ext uri="{FF2B5EF4-FFF2-40B4-BE49-F238E27FC236}">
                      <a16:creationId xmlns:a16="http://schemas.microsoft.com/office/drawing/2014/main" id="{609DD17E-89C9-7BD8-8FCF-F32DFF951D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9748" y="4405801"/>
                  <a:ext cx="182245" cy="223520"/>
                </a:xfrm>
                <a:prstGeom prst="rect">
                  <a:avLst/>
                </a:prstGeom>
              </p:spPr>
            </p:pic>
            <p:pic>
              <p:nvPicPr>
                <p:cNvPr id="57" name="Picture 56">
                  <a:extLst>
                    <a:ext uri="{FF2B5EF4-FFF2-40B4-BE49-F238E27FC236}">
                      <a16:creationId xmlns:a16="http://schemas.microsoft.com/office/drawing/2014/main" id="{B71C96F6-1D9E-DE97-CB59-BA0E19F404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5978" y="4779816"/>
                  <a:ext cx="182245" cy="223520"/>
                </a:xfrm>
                <a:prstGeom prst="rect">
                  <a:avLst/>
                </a:prstGeom>
              </p:spPr>
            </p:pic>
            <p:cxnSp>
              <p:nvCxnSpPr>
                <p:cNvPr id="58" name="Straight Arrow Connector 57">
                  <a:extLst>
                    <a:ext uri="{FF2B5EF4-FFF2-40B4-BE49-F238E27FC236}">
                      <a16:creationId xmlns:a16="http://schemas.microsoft.com/office/drawing/2014/main" id="{F723996A-DDA2-6D0E-AC03-8DCD069C4757}"/>
                    </a:ext>
                  </a:extLst>
                </p:cNvPr>
                <p:cNvCxnSpPr>
                  <a:cxnSpLocks/>
                </p:cNvCxnSpPr>
                <p:nvPr/>
              </p:nvCxnSpPr>
              <p:spPr>
                <a:xfrm flipV="1">
                  <a:off x="4259298" y="4414691"/>
                  <a:ext cx="249555" cy="1397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9" name="Text Box 74">
                  <a:extLst>
                    <a:ext uri="{FF2B5EF4-FFF2-40B4-BE49-F238E27FC236}">
                      <a16:creationId xmlns:a16="http://schemas.microsoft.com/office/drawing/2014/main" id="{6C55139B-20FD-6B3C-881C-40F30D6AB2E1}"/>
                    </a:ext>
                  </a:extLst>
                </p:cNvPr>
                <p:cNvSpPr txBox="1"/>
                <p:nvPr/>
              </p:nvSpPr>
              <p:spPr>
                <a:xfrm>
                  <a:off x="4351102" y="4568238"/>
                  <a:ext cx="183515" cy="2228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5</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2848F83F-F0E3-3D9D-3F83-89B4E06ADC5A}"/>
                    </a:ext>
                  </a:extLst>
                </p:cNvPr>
                <p:cNvSpPr txBox="1"/>
                <p:nvPr/>
              </p:nvSpPr>
              <p:spPr>
                <a:xfrm>
                  <a:off x="4560727" y="4440889"/>
                  <a:ext cx="344805" cy="198994"/>
                </a:xfrm>
                <a:prstGeom prst="rect">
                  <a:avLst/>
                </a:prstGeom>
                <a:noFill/>
              </p:spPr>
              <p:txBody>
                <a:bodyPr wrap="square" rtlCol="0">
                  <a:spAutoFit/>
                </a:bodyPr>
                <a:lstStyle/>
                <a:p>
                  <a:r>
                    <a:rPr lang="en-IN" sz="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 dirty="0"/>
                </a:p>
              </p:txBody>
            </p:sp>
          </p:grpSp>
          <p:sp>
            <p:nvSpPr>
              <p:cNvPr id="64" name="Text Box 74">
                <a:extLst>
                  <a:ext uri="{FF2B5EF4-FFF2-40B4-BE49-F238E27FC236}">
                    <a16:creationId xmlns:a16="http://schemas.microsoft.com/office/drawing/2014/main" id="{E6DADD22-9A77-C4F7-E934-AEE7DAF59741}"/>
                  </a:ext>
                </a:extLst>
              </p:cNvPr>
              <p:cNvSpPr txBox="1"/>
              <p:nvPr/>
            </p:nvSpPr>
            <p:spPr>
              <a:xfrm>
                <a:off x="5711729" y="4382707"/>
                <a:ext cx="231666" cy="27728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000" b="1" dirty="0">
                    <a:latin typeface="Calibri" panose="020F0502020204030204" pitchFamily="34" charset="0"/>
                    <a:ea typeface="Calibri" panose="020F0502020204030204" pitchFamily="34" charset="0"/>
                    <a:cs typeface="Times New Roman" panose="02020603050405020304" pitchFamily="18" charset="0"/>
                  </a:rPr>
                  <a:t>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68" name="Picture 67">
              <a:extLst>
                <a:ext uri="{FF2B5EF4-FFF2-40B4-BE49-F238E27FC236}">
                  <a16:creationId xmlns:a16="http://schemas.microsoft.com/office/drawing/2014/main" id="{AA9CBA4F-549F-16C0-E218-1070A209B6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35860" y="4172930"/>
              <a:ext cx="876758" cy="1511215"/>
            </a:xfrm>
            <a:prstGeom prst="rect">
              <a:avLst/>
            </a:prstGeom>
          </p:spPr>
        </p:pic>
        <p:sp>
          <p:nvSpPr>
            <p:cNvPr id="69" name="Text Box 81">
              <a:extLst>
                <a:ext uri="{FF2B5EF4-FFF2-40B4-BE49-F238E27FC236}">
                  <a16:creationId xmlns:a16="http://schemas.microsoft.com/office/drawing/2014/main" id="{C8DD452E-25CE-9B1A-38D3-C7A60DFEC74F}"/>
                </a:ext>
              </a:extLst>
            </p:cNvPr>
            <p:cNvSpPr txBox="1"/>
            <p:nvPr/>
          </p:nvSpPr>
          <p:spPr>
            <a:xfrm>
              <a:off x="9616564" y="5807311"/>
              <a:ext cx="487680" cy="38862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900" dirty="0">
                  <a:effectLst/>
                  <a:latin typeface="Calibri" panose="020F0502020204030204" pitchFamily="34" charset="0"/>
                  <a:ea typeface="Calibri" panose="020F0502020204030204" pitchFamily="34" charset="0"/>
                  <a:cs typeface="Times New Roman" panose="02020603050405020304" pitchFamily="18" charset="0"/>
                </a:rPr>
                <a:t>Flask Server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26922BF9-3C4D-248B-542D-B99A33EC539A}"/>
                </a:ext>
              </a:extLst>
            </p:cNvPr>
            <p:cNvCxnSpPr>
              <a:cxnSpLocks/>
            </p:cNvCxnSpPr>
            <p:nvPr/>
          </p:nvCxnSpPr>
          <p:spPr>
            <a:xfrm>
              <a:off x="7961164" y="4317879"/>
              <a:ext cx="1170412" cy="4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 Box 80">
              <a:extLst>
                <a:ext uri="{FF2B5EF4-FFF2-40B4-BE49-F238E27FC236}">
                  <a16:creationId xmlns:a16="http://schemas.microsoft.com/office/drawing/2014/main" id="{A274D6DF-2E73-5B67-AEB2-0D6862EDFC06}"/>
                </a:ext>
              </a:extLst>
            </p:cNvPr>
            <p:cNvSpPr txBox="1"/>
            <p:nvPr/>
          </p:nvSpPr>
          <p:spPr>
            <a:xfrm>
              <a:off x="3743263" y="4226223"/>
              <a:ext cx="198755" cy="1987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Text Box 80">
              <a:extLst>
                <a:ext uri="{FF2B5EF4-FFF2-40B4-BE49-F238E27FC236}">
                  <a16:creationId xmlns:a16="http://schemas.microsoft.com/office/drawing/2014/main" id="{F771E7A9-F4B8-E2CB-2FAE-5C3215A4BDC9}"/>
                </a:ext>
              </a:extLst>
            </p:cNvPr>
            <p:cNvSpPr txBox="1"/>
            <p:nvPr/>
          </p:nvSpPr>
          <p:spPr>
            <a:xfrm>
              <a:off x="8383779" y="4244015"/>
              <a:ext cx="264351" cy="25204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6" name="Straight Arrow Connector 75">
              <a:extLst>
                <a:ext uri="{FF2B5EF4-FFF2-40B4-BE49-F238E27FC236}">
                  <a16:creationId xmlns:a16="http://schemas.microsoft.com/office/drawing/2014/main" id="{26A97DD8-E914-2C6E-471D-64EC71C46080}"/>
                </a:ext>
              </a:extLst>
            </p:cNvPr>
            <p:cNvCxnSpPr>
              <a:cxnSpLocks/>
            </p:cNvCxnSpPr>
            <p:nvPr/>
          </p:nvCxnSpPr>
          <p:spPr>
            <a:xfrm flipH="1" flipV="1">
              <a:off x="7809126" y="4787555"/>
              <a:ext cx="1149307" cy="482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 Box 80">
              <a:extLst>
                <a:ext uri="{FF2B5EF4-FFF2-40B4-BE49-F238E27FC236}">
                  <a16:creationId xmlns:a16="http://schemas.microsoft.com/office/drawing/2014/main" id="{B844F051-D6DC-14BA-9C7D-9D6D991F24BB}"/>
                </a:ext>
              </a:extLst>
            </p:cNvPr>
            <p:cNvSpPr txBox="1"/>
            <p:nvPr/>
          </p:nvSpPr>
          <p:spPr>
            <a:xfrm>
              <a:off x="8238853" y="5127022"/>
              <a:ext cx="289852" cy="31833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2" name="Straight Arrow Connector 81">
              <a:extLst>
                <a:ext uri="{FF2B5EF4-FFF2-40B4-BE49-F238E27FC236}">
                  <a16:creationId xmlns:a16="http://schemas.microsoft.com/office/drawing/2014/main" id="{1C019203-AD5B-0301-2DBE-5278B21E3D4A}"/>
                </a:ext>
              </a:extLst>
            </p:cNvPr>
            <p:cNvCxnSpPr>
              <a:cxnSpLocks/>
            </p:cNvCxnSpPr>
            <p:nvPr/>
          </p:nvCxnSpPr>
          <p:spPr>
            <a:xfrm flipH="1">
              <a:off x="6495062" y="4752361"/>
              <a:ext cx="331067" cy="19216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7" name="Text Box 13">
              <a:extLst>
                <a:ext uri="{FF2B5EF4-FFF2-40B4-BE49-F238E27FC236}">
                  <a16:creationId xmlns:a16="http://schemas.microsoft.com/office/drawing/2014/main" id="{E132313E-30DF-0D41-8471-2BC14DFC300F}"/>
                </a:ext>
              </a:extLst>
            </p:cNvPr>
            <p:cNvSpPr txBox="1"/>
            <p:nvPr/>
          </p:nvSpPr>
          <p:spPr>
            <a:xfrm>
              <a:off x="5294525" y="6030363"/>
              <a:ext cx="1577372" cy="379581"/>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Browser with AIMS extension installed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Inputs</a:t>
            </a:r>
          </a:p>
        </p:txBody>
      </p:sp>
      <p:sp>
        <p:nvSpPr>
          <p:cNvPr id="16" name="Content Placeholder 17"/>
          <p:cNvSpPr txBox="1">
            <a:spLocks/>
          </p:cNvSpPr>
          <p:nvPr/>
        </p:nvSpPr>
        <p:spPr>
          <a:xfrm>
            <a:off x="586137" y="1657881"/>
            <a:ext cx="4969156" cy="159331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b="1" dirty="0">
                <a:latin typeface="Segoe UI" panose="020B0502040204020203" pitchFamily="34" charset="0"/>
                <a:cs typeface="Segoe UI" panose="020B0502040204020203" pitchFamily="34" charset="0"/>
              </a:rPr>
              <a:t>AIMS Builder</a:t>
            </a:r>
          </a:p>
          <a:p>
            <a:pPr marL="457200">
              <a:lnSpc>
                <a:spcPct val="150000"/>
              </a:lnSpc>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AIMS builder takes image as input from the web developer.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AIMS builder uses the objects detected as the input.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2000"/>
              </a:spcAft>
              <a:buNone/>
            </a:pPr>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AAF9736E-186D-410B-9E5B-322B85D8F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53" y="3406585"/>
            <a:ext cx="4875324" cy="2859783"/>
          </a:xfrm>
          <a:prstGeom prst="rect">
            <a:avLst/>
          </a:prstGeom>
        </p:spPr>
      </p:pic>
      <p:pic>
        <p:nvPicPr>
          <p:cNvPr id="5" name="Picture 4">
            <a:extLst>
              <a:ext uri="{FF2B5EF4-FFF2-40B4-BE49-F238E27FC236}">
                <a16:creationId xmlns:a16="http://schemas.microsoft.com/office/drawing/2014/main" id="{14D35AC4-FA84-0E4E-D4E3-A5E3289E9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186" y="3406585"/>
            <a:ext cx="5025761" cy="2384656"/>
          </a:xfrm>
          <a:prstGeom prst="rect">
            <a:avLst/>
          </a:prstGeom>
        </p:spPr>
      </p:pic>
      <p:cxnSp>
        <p:nvCxnSpPr>
          <p:cNvPr id="6" name="Straight Connector 5">
            <a:extLst>
              <a:ext uri="{FF2B5EF4-FFF2-40B4-BE49-F238E27FC236}">
                <a16:creationId xmlns:a16="http://schemas.microsoft.com/office/drawing/2014/main" id="{B3CFDD02-B227-A4E3-B416-4B82B74F64F5}"/>
              </a:ext>
              <a:ext uri="{C183D7F6-B498-43B3-948B-1728B52AA6E4}">
                <adec:decorative xmlns:adec="http://schemas.microsoft.com/office/drawing/2017/decorative" val="1"/>
              </a:ext>
            </a:extLst>
          </p:cNvPr>
          <p:cNvCxnSpPr>
            <a:cxnSpLocks/>
          </p:cNvCxnSpPr>
          <p:nvPr/>
        </p:nvCxnSpPr>
        <p:spPr>
          <a:xfrm>
            <a:off x="6065520" y="2054122"/>
            <a:ext cx="0" cy="3970799"/>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17">
            <a:extLst>
              <a:ext uri="{FF2B5EF4-FFF2-40B4-BE49-F238E27FC236}">
                <a16:creationId xmlns:a16="http://schemas.microsoft.com/office/drawing/2014/main" id="{CE3B60EC-2F3D-5958-D2E7-0C67C1C50251}"/>
              </a:ext>
            </a:extLst>
          </p:cNvPr>
          <p:cNvSpPr txBox="1">
            <a:spLocks/>
          </p:cNvSpPr>
          <p:nvPr/>
        </p:nvSpPr>
        <p:spPr>
          <a:xfrm>
            <a:off x="6478937" y="1765851"/>
            <a:ext cx="4969156" cy="123135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b="1" dirty="0">
                <a:latin typeface="Segoe UI" panose="020B0502040204020203" pitchFamily="34" charset="0"/>
                <a:cs typeface="Segoe UI" panose="020B0502040204020203" pitchFamily="34" charset="0"/>
              </a:rPr>
              <a:t>AIMS Extension</a:t>
            </a:r>
          </a:p>
          <a:p>
            <a:pPr marL="457200">
              <a:lnSpc>
                <a:spcPct val="150000"/>
              </a:lnSpc>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AIMS extension takes the user chosen language as input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2000"/>
              </a:spcAft>
              <a:buNone/>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{47A6DB5C-3F2E-4708-88EB-C78361398A62}tf10001108_win32</Template>
  <TotalTime>634</TotalTime>
  <Words>774</Words>
  <Application>Microsoft Office PowerPoint</Application>
  <PresentationFormat>Widescreen</PresentationFormat>
  <Paragraphs>123</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Segoe UI</vt:lpstr>
      <vt:lpstr>Segoe UI Light</vt:lpstr>
      <vt:lpstr>Segoe UI Semibold</vt:lpstr>
      <vt:lpstr>Times New Roman</vt:lpstr>
      <vt:lpstr>Wingdings</vt:lpstr>
      <vt:lpstr>WelcomeDoc</vt:lpstr>
      <vt:lpstr>MULTILINGUAL ACCESSIBILITY OF WEB IMAGES FOR PERSONS WITH VISUAL IMPAIRMENTS USNG STEGANOGRAPHY </vt:lpstr>
      <vt:lpstr>Abstract</vt:lpstr>
      <vt:lpstr>Problem Definition</vt:lpstr>
      <vt:lpstr>Technical Dependencies</vt:lpstr>
      <vt:lpstr>Modules</vt:lpstr>
      <vt:lpstr>AIMS BUILDER</vt:lpstr>
      <vt:lpstr>Steganography - LSB</vt:lpstr>
      <vt:lpstr>AIMS EXTENSION</vt:lpstr>
      <vt:lpstr>Inputs</vt:lpstr>
      <vt:lpstr>Output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Kathirvel Karnamoorthy</dc:creator>
  <cp:keywords/>
  <cp:lastModifiedBy>Kathirvel Karnamoorthy</cp:lastModifiedBy>
  <cp:revision>65</cp:revision>
  <dcterms:created xsi:type="dcterms:W3CDTF">2022-06-14T17:29:15Z</dcterms:created>
  <dcterms:modified xsi:type="dcterms:W3CDTF">2022-06-16T10:59:44Z</dcterms:modified>
  <cp:version/>
</cp:coreProperties>
</file>