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6" r:id="rId4"/>
    <p:sldId id="267" r:id="rId5"/>
    <p:sldId id="269" r:id="rId6"/>
    <p:sldId id="268" r:id="rId7"/>
    <p:sldId id="271" r:id="rId8"/>
    <p:sldId id="270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542-02D9-4565-87CD-93E76585F82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2B67-72B2-4752-8247-0DF43FC1C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542-02D9-4565-87CD-93E76585F82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2B67-72B2-4752-8247-0DF43FC1C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542-02D9-4565-87CD-93E76585F82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2B67-72B2-4752-8247-0DF43FC1C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542-02D9-4565-87CD-93E76585F82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2B67-72B2-4752-8247-0DF43FC1C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542-02D9-4565-87CD-93E76585F82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2B67-72B2-4752-8247-0DF43FC1C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542-02D9-4565-87CD-93E76585F82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2B67-72B2-4752-8247-0DF43FC1C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542-02D9-4565-87CD-93E76585F82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2B67-72B2-4752-8247-0DF43FC1C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542-02D9-4565-87CD-93E76585F82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2B67-72B2-4752-8247-0DF43FC1C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542-02D9-4565-87CD-93E76585F82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2B67-72B2-4752-8247-0DF43FC1C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542-02D9-4565-87CD-93E76585F82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2B67-72B2-4752-8247-0DF43FC1C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542-02D9-4565-87CD-93E76585F82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2B67-72B2-4752-8247-0DF43FC1C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7A542-02D9-4565-87CD-93E76585F82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02B67-72B2-4752-8247-0DF43FC1C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/" TargetMode="External"/><Relationship Id="rId2" Type="http://schemas.openxmlformats.org/officeDocument/2006/relationships/hyperlink" Target="https://www.geeksforgeeks.org/eas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c-plus-plu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" TargetMode="External"/><Relationship Id="rId2" Type="http://schemas.openxmlformats.org/officeDocument/2006/relationships/hyperlink" Target="https://www.geeksforgeeks.org/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exception-handling-c/" TargetMode="External"/><Relationship Id="rId4" Type="http://schemas.openxmlformats.org/officeDocument/2006/relationships/hyperlink" Target="https://www.geeksforgeeks.org/object-oriented-programming-in-cp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ncapsulation-in-c/" TargetMode="External"/><Relationship Id="rId7" Type="http://schemas.openxmlformats.org/officeDocument/2006/relationships/hyperlink" Target="https://www.geeksforgeeks.org/introduction-of-programming-paradigms/" TargetMode="External"/><Relationship Id="rId2" Type="http://schemas.openxmlformats.org/officeDocument/2006/relationships/hyperlink" Target="https://www.geeksforgeeks.org/polymorphism-in-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c-tokens/" TargetMode="External"/><Relationship Id="rId5" Type="http://schemas.openxmlformats.org/officeDocument/2006/relationships/hyperlink" Target="https://www.geeksforgeeks.org/variables-and-keywords-in-c/" TargetMode="External"/><Relationship Id="rId4" Type="http://schemas.openxmlformats.org/officeDocument/2006/relationships/hyperlink" Target="https://www.geeksforgeeks.org/inheritance-in-c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ukri.com/learning/what-is-databases-st605" TargetMode="External"/><Relationship Id="rId2" Type="http://schemas.openxmlformats.org/officeDocument/2006/relationships/hyperlink" Target="https://www.naukri.com/learning/what-is-operating-system-st61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Difference between C and C++</a:t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/>
              <a:t>Difficulty </a:t>
            </a:r>
            <a:r>
              <a:rPr lang="en-US" dirty="0"/>
              <a:t>Level : </a:t>
            </a:r>
            <a:r>
              <a:rPr lang="en-US" dirty="0">
                <a:hlinkClick r:id="rId2"/>
              </a:rPr>
              <a:t>Easy</a:t>
            </a:r>
            <a:endParaRPr lang="en-US" dirty="0"/>
          </a:p>
          <a:p>
            <a:pPr fontAlgn="base"/>
            <a:r>
              <a:rPr lang="en-US" dirty="0"/>
              <a:t>Last Updated : 15 Feb, 2021</a:t>
            </a:r>
          </a:p>
          <a:p>
            <a:pPr fontAlgn="base"/>
            <a:r>
              <a:rPr lang="en-US" b="1" dirty="0"/>
              <a:t>Similarities between </a:t>
            </a:r>
            <a:r>
              <a:rPr lang="en-US" b="1" u="sng" dirty="0">
                <a:hlinkClick r:id="rId3"/>
              </a:rPr>
              <a:t>C</a:t>
            </a:r>
            <a:r>
              <a:rPr lang="en-US" b="1" dirty="0"/>
              <a:t> and </a:t>
            </a:r>
            <a:r>
              <a:rPr lang="en-US" b="1" u="sng" dirty="0">
                <a:hlinkClick r:id="rId4"/>
              </a:rPr>
              <a:t>C++</a:t>
            </a:r>
            <a:r>
              <a:rPr lang="en-US" b="1" dirty="0"/>
              <a:t> are: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dirty="0"/>
              <a:t>Both the languages have a similar syntax.</a:t>
            </a:r>
          </a:p>
          <a:p>
            <a:pPr fontAlgn="base"/>
            <a:r>
              <a:rPr lang="en-US" dirty="0"/>
              <a:t>Code structure of both the languages are same.</a:t>
            </a:r>
          </a:p>
          <a:p>
            <a:pPr fontAlgn="base"/>
            <a:r>
              <a:rPr lang="en-US" dirty="0"/>
              <a:t>The compilation of both the languages is similar.</a:t>
            </a:r>
          </a:p>
          <a:p>
            <a:pPr fontAlgn="base"/>
            <a:r>
              <a:rPr lang="en-US" dirty="0"/>
              <a:t>They share the same basic syntax. Nearly all of C’s operators and keywords are also present in C++ and do the same thing.</a:t>
            </a:r>
          </a:p>
          <a:p>
            <a:pPr fontAlgn="base"/>
            <a:r>
              <a:rPr lang="en-US" dirty="0"/>
              <a:t>C++ has a slightly extended grammar than C, but the basic grammar is the same.</a:t>
            </a:r>
          </a:p>
          <a:p>
            <a:pPr fontAlgn="base"/>
            <a:r>
              <a:rPr lang="en-US" dirty="0"/>
              <a:t>Basic memory model of both is very close to the hardware.</a:t>
            </a:r>
          </a:p>
          <a:p>
            <a:pPr fontAlgn="base"/>
            <a:r>
              <a:rPr lang="en-US" dirty="0"/>
              <a:t>Same notions of stack, heap, file-scope and static variables are present in both the languages.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C++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Garbage Collection</a:t>
            </a:r>
          </a:p>
          <a:p>
            <a:r>
              <a:rPr lang="en-US" dirty="0"/>
              <a:t>Not very secure because of pointers, global variables, etc.</a:t>
            </a:r>
          </a:p>
          <a:p>
            <a:r>
              <a:rPr lang="en-US" dirty="0"/>
              <a:t>Less Flexible</a:t>
            </a:r>
          </a:p>
          <a:p>
            <a:r>
              <a:rPr lang="en-US" dirty="0"/>
              <a:t>Complex</a:t>
            </a:r>
          </a:p>
          <a:p>
            <a:r>
              <a:rPr lang="en-US" dirty="0"/>
              <a:t>Lacks support for built-in threads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Differences between </a:t>
            </a:r>
            <a:r>
              <a:rPr lang="en-US" b="1" u="sng" dirty="0" smtClean="0">
                <a:hlinkClick r:id="rId2"/>
              </a:rPr>
              <a:t>C</a:t>
            </a:r>
            <a:r>
              <a:rPr lang="en-US" b="1" dirty="0" smtClean="0"/>
              <a:t> and </a:t>
            </a:r>
            <a:r>
              <a:rPr lang="en-US" b="1" u="sng" dirty="0" smtClean="0">
                <a:hlinkClick r:id="rId3"/>
              </a:rPr>
              <a:t>C++</a:t>
            </a:r>
            <a:r>
              <a:rPr lang="en-US" b="1" dirty="0" smtClean="0"/>
              <a:t> 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918" y="2143117"/>
            <a:ext cx="514353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C++ can be said a superset of C. Major added features in C++ are </a:t>
            </a:r>
            <a:r>
              <a:rPr lang="en-US" sz="2800" u="sng" dirty="0">
                <a:hlinkClick r:id="rId4"/>
              </a:rPr>
              <a:t>Object-Oriented Programming</a:t>
            </a:r>
            <a:r>
              <a:rPr lang="en-US" sz="2800" dirty="0"/>
              <a:t>, </a:t>
            </a:r>
            <a:r>
              <a:rPr lang="en-US" sz="2800" u="sng" dirty="0">
                <a:hlinkClick r:id="rId5"/>
              </a:rPr>
              <a:t>Exception Handling</a:t>
            </a:r>
            <a:r>
              <a:rPr lang="en-US" sz="2800" dirty="0"/>
              <a:t> and rich C++ Library. </a:t>
            </a:r>
          </a:p>
          <a:p>
            <a:pPr fontAlgn="base"/>
            <a:r>
              <a:rPr lang="en-US" sz="2800" dirty="0"/>
              <a:t>Below is the table of differences between C and C++: </a:t>
            </a:r>
            <a:br>
              <a:rPr lang="en-US" sz="2800" dirty="0"/>
            </a:br>
            <a:r>
              <a:rPr lang="en-US" sz="2800" dirty="0"/>
              <a:t> 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85918" y="489962"/>
          <a:ext cx="5906640" cy="6368038"/>
        </p:xfrm>
        <a:graphic>
          <a:graphicData uri="http://schemas.openxmlformats.org/drawingml/2006/table">
            <a:tbl>
              <a:tblPr/>
              <a:tblGrid>
                <a:gridCol w="2928958"/>
                <a:gridCol w="2977682"/>
              </a:tblGrid>
              <a:tr h="3593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C</a:t>
                      </a:r>
                    </a:p>
                  </a:txBody>
                  <a:tcPr marL="92291" marR="92291" marT="92291" marB="92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C++</a:t>
                      </a:r>
                    </a:p>
                  </a:txBody>
                  <a:tcPr marL="92291" marR="92291" marT="92291" marB="92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302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C was developed by Dennis Ritchie between the year 1969 and 1973 at AT&amp;T Bell Labs.</a:t>
                      </a:r>
                    </a:p>
                  </a:txBody>
                  <a:tcPr marL="92291" marR="92291" marT="129208" marB="129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7030A0"/>
                          </a:solidFill>
                        </a:rPr>
                        <a:t>C++ was developed by Bjarne Stroustrup in 1979.</a:t>
                      </a:r>
                    </a:p>
                  </a:txBody>
                  <a:tcPr marL="92291" marR="92291" marT="129208" marB="129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392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C does no support polymorphism, encapsulation, and inheritance which means that C does not support object oriented programming.</a:t>
                      </a:r>
                    </a:p>
                  </a:txBody>
                  <a:tcPr marL="92291" marR="92291" marT="129208" marB="129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C++ supports </a:t>
                      </a:r>
                      <a:r>
                        <a:rPr lang="en-US" sz="1600" b="0" u="sng" dirty="0">
                          <a:solidFill>
                            <a:srgbClr val="7030A0"/>
                          </a:solidFill>
                          <a:hlinkClick r:id="rId2"/>
                        </a:rPr>
                        <a:t>polymorphism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, </a:t>
                      </a:r>
                      <a:r>
                        <a:rPr lang="en-US" sz="1600" b="0" u="sng" dirty="0">
                          <a:solidFill>
                            <a:srgbClr val="7030A0"/>
                          </a:solidFill>
                          <a:hlinkClick r:id="rId3"/>
                        </a:rPr>
                        <a:t>encapsulation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, and </a:t>
                      </a:r>
                      <a:r>
                        <a:rPr lang="en-US" sz="1600" b="0" u="sng" dirty="0">
                          <a:solidFill>
                            <a:srgbClr val="7030A0"/>
                          </a:solidFill>
                          <a:hlinkClick r:id="rId4"/>
                        </a:rPr>
                        <a:t>inheritance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 because it is an object oriented programming language.</a:t>
                      </a:r>
                    </a:p>
                  </a:txBody>
                  <a:tcPr marL="92291" marR="92291" marT="129208" marB="129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12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C is a subset of C++.</a:t>
                      </a:r>
                    </a:p>
                  </a:txBody>
                  <a:tcPr marL="92291" marR="92291" marT="129208" marB="129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C++ is a superset of C.</a:t>
                      </a:r>
                    </a:p>
                  </a:txBody>
                  <a:tcPr marL="92291" marR="92291" marT="129208" marB="129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12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C contains 32 </a:t>
                      </a:r>
                      <a:r>
                        <a:rPr lang="en-US" sz="1600" b="0" u="sng" dirty="0">
                          <a:solidFill>
                            <a:srgbClr val="7030A0"/>
                          </a:solidFill>
                          <a:hlinkClick r:id="rId5"/>
                        </a:rPr>
                        <a:t>keywords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</a:t>
                      </a:r>
                    </a:p>
                  </a:txBody>
                  <a:tcPr marL="92291" marR="92291" marT="129208" marB="129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C++ contains 63 </a:t>
                      </a:r>
                      <a:r>
                        <a:rPr lang="en-US" sz="1600" b="0" u="sng" dirty="0">
                          <a:solidFill>
                            <a:srgbClr val="7030A0"/>
                          </a:solidFill>
                          <a:hlinkClick r:id="rId6"/>
                        </a:rPr>
                        <a:t>keywords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</a:t>
                      </a:r>
                    </a:p>
                  </a:txBody>
                  <a:tcPr marL="92291" marR="92291" marT="129208" marB="129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392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For the development of code, C supports </a:t>
                      </a:r>
                      <a:r>
                        <a:rPr lang="en-US" sz="1600" b="0" u="sng" dirty="0">
                          <a:solidFill>
                            <a:srgbClr val="7030A0"/>
                          </a:solidFill>
                          <a:hlinkClick r:id="rId7"/>
                        </a:rPr>
                        <a:t>procedural programming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</a:t>
                      </a:r>
                    </a:p>
                  </a:txBody>
                  <a:tcPr marL="92291" marR="92291" marT="129208" marB="129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C++ is known as hybrid language because C++ supports both </a:t>
                      </a:r>
                      <a:r>
                        <a:rPr lang="en-US" sz="1600" b="0" u="sng" dirty="0">
                          <a:solidFill>
                            <a:srgbClr val="7030A0"/>
                          </a:solidFill>
                          <a:hlinkClick r:id="rId7"/>
                        </a:rPr>
                        <a:t>procedural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 and </a:t>
                      </a:r>
                      <a:r>
                        <a:rPr lang="en-US" sz="1600" b="0" u="sng" dirty="0">
                          <a:solidFill>
                            <a:srgbClr val="7030A0"/>
                          </a:solidFill>
                          <a:hlinkClick r:id="rId7"/>
                        </a:rPr>
                        <a:t>object oriented programming paradigms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.</a:t>
                      </a:r>
                    </a:p>
                  </a:txBody>
                  <a:tcPr marL="92291" marR="92291" marT="129208" marB="129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302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7030A0"/>
                          </a:solidFill>
                        </a:rPr>
                        <a:t>Data and functions are separated in C because it is a procedural programming language.</a:t>
                      </a:r>
                    </a:p>
                  </a:txBody>
                  <a:tcPr marL="92291" marR="92291" marT="129208" marB="129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7030A0"/>
                          </a:solidFill>
                        </a:rPr>
                        <a:t>Data and functions are encapsulated together in form of an object in C++.</a:t>
                      </a:r>
                    </a:p>
                  </a:txBody>
                  <a:tcPr marL="92291" marR="92291" marT="129208" marB="129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Features of C Programming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5984" y="20002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Simple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Procedural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Structured or Modular Programming language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Mid-level programming language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Fast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Modularity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Rich Library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Supports Dynamic Memory Allocation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Middle-Level Language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Portable or Machine Independent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Extensible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Recursion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Disadvantages of C Programming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Inefficient </a:t>
            </a:r>
            <a:r>
              <a:rPr lang="en-US" dirty="0">
                <a:solidFill>
                  <a:srgbClr val="92D050"/>
                </a:solidFill>
              </a:rPr>
              <a:t>Memory Management</a:t>
            </a:r>
          </a:p>
          <a:p>
            <a:r>
              <a:rPr lang="en-US" dirty="0">
                <a:solidFill>
                  <a:srgbClr val="92D050"/>
                </a:solidFill>
              </a:rPr>
              <a:t>Does not allow Run Time Type Checking</a:t>
            </a:r>
          </a:p>
          <a:p>
            <a:r>
              <a:rPr lang="en-US" dirty="0">
                <a:solidFill>
                  <a:srgbClr val="92D050"/>
                </a:solidFill>
              </a:rPr>
              <a:t>No support for Namespace</a:t>
            </a:r>
          </a:p>
          <a:p>
            <a:r>
              <a:rPr lang="en-US" dirty="0">
                <a:solidFill>
                  <a:srgbClr val="92D050"/>
                </a:solidFill>
              </a:rPr>
              <a:t>Lacks Exception Handling</a:t>
            </a:r>
          </a:p>
          <a:p>
            <a:r>
              <a:rPr lang="en-US" dirty="0">
                <a:solidFill>
                  <a:srgbClr val="92D050"/>
                </a:solidFill>
              </a:rPr>
              <a:t>Does not support the concept of constructors and </a:t>
            </a:r>
            <a:r>
              <a:rPr lang="en-US" dirty="0" err="1">
                <a:solidFill>
                  <a:srgbClr val="92D050"/>
                </a:solidFill>
              </a:rPr>
              <a:t>destruc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Applications of C Programming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Operating 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System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Language Compilers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Assemblers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Game Development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 Editors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Network Drivers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Modern Programs</a:t>
            </a:r>
          </a:p>
          <a:p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Databases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GUI Design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Embedded Systems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Browser Design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Disadvantages of C Programming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Does not support Object-Oriented Programming (OOP) features such as Polymorphism, Inheritance, and Encapsulation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Inefficient Memory Management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Does not allow Run Time Type Checking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 support for Namespace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Lacks Exception Handling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Does not support the concept of constructors and destructo</a:t>
            </a:r>
            <a:r>
              <a:rPr lang="en-US" dirty="0"/>
              <a:t>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of C++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8860" y="2071678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Object-Oriented</a:t>
            </a:r>
            <a:endParaRPr lang="en-US" sz="2000" dirty="0"/>
          </a:p>
          <a:p>
            <a:r>
              <a:rPr lang="en-US" sz="2000" dirty="0"/>
              <a:t>General-Purpose Programming Language, supports features such as Polymorphism, Inheritance, and Encapsulation</a:t>
            </a:r>
          </a:p>
          <a:p>
            <a:r>
              <a:rPr lang="en-US" sz="2000" dirty="0"/>
              <a:t>Extensible</a:t>
            </a:r>
          </a:p>
          <a:p>
            <a:r>
              <a:rPr lang="en-US" sz="2000" dirty="0"/>
              <a:t>Recursion</a:t>
            </a:r>
          </a:p>
          <a:p>
            <a:r>
              <a:rPr lang="en-US" sz="2000" dirty="0"/>
              <a:t>Portable or Machine Independent (but Platform Dependent)</a:t>
            </a:r>
          </a:p>
          <a:p>
            <a:r>
              <a:rPr lang="en-US" sz="2000" dirty="0"/>
              <a:t>Rich Library</a:t>
            </a:r>
          </a:p>
          <a:p>
            <a:r>
              <a:rPr lang="en-US" sz="2000" dirty="0"/>
              <a:t>Fast Execution Speed</a:t>
            </a:r>
          </a:p>
          <a:p>
            <a:r>
              <a:rPr lang="en-US" sz="2000" dirty="0"/>
              <a:t>Compiled Language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C++ Programming Language?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</a:t>
            </a:r>
            <a:r>
              <a:rPr lang="en-US" dirty="0"/>
              <a:t>++ is a high-level computer programming language that was created in the early 1980s by </a:t>
            </a:r>
            <a:r>
              <a:rPr lang="en-US" dirty="0" err="1"/>
              <a:t>Bjarne</a:t>
            </a:r>
            <a:r>
              <a:rPr lang="en-US" dirty="0"/>
              <a:t> </a:t>
            </a:r>
            <a:r>
              <a:rPr lang="en-US" dirty="0" err="1"/>
              <a:t>Stroustrup</a:t>
            </a:r>
            <a:r>
              <a:rPr lang="en-US" dirty="0"/>
              <a:t> of Bell Laboratories. It is an extension of the traditional C language with added support for object-oriented programming and other capabilities.</a:t>
            </a:r>
          </a:p>
          <a:p>
            <a:r>
              <a:rPr lang="en-US" dirty="0"/>
              <a:t>C++ is close to low-level languages and is considered one of the fastest programming languages. It provides complete control over memory allocation and management. C++ is used to develop complex and high-performance applications. C++ is close to C# and Java, making it easier for programmers to switch to learn and work with these languages.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C++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136339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Operating </a:t>
            </a:r>
            <a:r>
              <a:rPr lang="en-US" sz="3200" dirty="0"/>
              <a:t>Systems</a:t>
            </a:r>
          </a:p>
          <a:p>
            <a:r>
              <a:rPr lang="en-US" sz="3200" dirty="0"/>
              <a:t>GUIs</a:t>
            </a:r>
          </a:p>
          <a:p>
            <a:r>
              <a:rPr lang="en-US" sz="3200" dirty="0"/>
              <a:t>Games</a:t>
            </a:r>
          </a:p>
          <a:p>
            <a:r>
              <a:rPr lang="en-US" sz="3200" dirty="0"/>
              <a:t>Browsers</a:t>
            </a:r>
          </a:p>
          <a:p>
            <a:r>
              <a:rPr lang="en-US" sz="3200" dirty="0"/>
              <a:t>Database Engines</a:t>
            </a:r>
          </a:p>
          <a:p>
            <a:r>
              <a:rPr lang="en-US" sz="3200" dirty="0"/>
              <a:t>Cloud/Distributed Systems</a:t>
            </a:r>
          </a:p>
          <a:p>
            <a:r>
              <a:rPr lang="en-US" sz="3200" dirty="0"/>
              <a:t>Embedded Systems</a:t>
            </a:r>
          </a:p>
          <a:p>
            <a:r>
              <a:rPr lang="en-US" sz="3200" dirty="0"/>
              <a:t>Enterprise Software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451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Difference between C and C++ </vt:lpstr>
      <vt:lpstr>Differences between C and C++ are:</vt:lpstr>
      <vt:lpstr>Slide 3</vt:lpstr>
      <vt:lpstr> Features of C Programming</vt:lpstr>
      <vt:lpstr>Disadvantages of C Programming </vt:lpstr>
      <vt:lpstr> Applications of C Programming</vt:lpstr>
      <vt:lpstr>Features of C++ </vt:lpstr>
      <vt:lpstr>What is C++ Programming Language? </vt:lpstr>
      <vt:lpstr>Applications of C++ </vt:lpstr>
      <vt:lpstr>Disadvantages of C++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C and C++</dc:title>
  <dc:creator>STUDENT</dc:creator>
  <cp:lastModifiedBy>STUDENT</cp:lastModifiedBy>
  <cp:revision>4</cp:revision>
  <dcterms:created xsi:type="dcterms:W3CDTF">2022-02-08T09:28:42Z</dcterms:created>
  <dcterms:modified xsi:type="dcterms:W3CDTF">2022-02-09T04:30:38Z</dcterms:modified>
</cp:coreProperties>
</file>