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33400" y="1831779"/>
            <a:ext cx="10287000" cy="4017767"/>
          </a:xfrm>
          <a:prstGeom prst="rect">
            <a:avLst/>
          </a:prstGeom>
        </p:spPr>
        <p:txBody>
          <a:bodyPr vert="horz" wrap="square" lIns="0" tIns="16510" rIns="0" bIns="0" rtlCol="0">
            <a:spAutoFit/>
          </a:bodyPr>
          <a:lstStyle/>
          <a:p>
            <a:pPr marL="3213735">
              <a:lnSpc>
                <a:spcPct val="100000"/>
              </a:lnSpc>
              <a:spcBef>
                <a:spcPts val="130"/>
              </a:spcBef>
            </a:pPr>
            <a:r>
              <a:rPr lang="en-US" sz="2800" b="1" spc="15" dirty="0">
                <a:latin typeface="+mn-lt"/>
              </a:rPr>
              <a:t>N</a:t>
            </a:r>
            <a:r>
              <a:rPr lang="en-IN" sz="2800" b="1" spc="15" smtClean="0">
                <a:latin typeface="+mn-lt"/>
              </a:rPr>
              <a:t>AME: KATHIRAVAN T </a:t>
            </a:r>
            <a:r>
              <a:rPr lang="en-IN" sz="2800" b="1" spc="15">
                <a:latin typeface="+mn-lt"/>
              </a:rPr>
              <a:t/>
            </a:r>
            <a:br>
              <a:rPr lang="en-IN" sz="2800" b="1" spc="15">
                <a:latin typeface="+mn-lt"/>
              </a:rPr>
            </a:br>
            <a:r>
              <a:rPr lang="en-IN" sz="2800" b="1" spc="15" smtClean="0">
                <a:latin typeface="+mn-lt"/>
              </a:rPr>
              <a:t>NM.ID:au730321104021</a:t>
            </a:r>
            <a:r>
              <a:rPr lang="en-IN" sz="2800" b="1" spc="15">
                <a:latin typeface="+mn-lt"/>
              </a:rPr>
              <a:t/>
            </a:r>
            <a:br>
              <a:rPr lang="en-IN" sz="2800" b="1" spc="15">
                <a:latin typeface="+mn-lt"/>
              </a:rPr>
            </a:br>
            <a:r>
              <a:rPr lang="en-IN" sz="2800" b="1" spc="15" smtClean="0">
                <a:latin typeface="+mn-lt"/>
              </a:rPr>
              <a:t>REG.NO:730321104021</a:t>
            </a:r>
            <a:r>
              <a:rPr lang="en-IN" sz="2800" b="1" spc="15" dirty="0">
                <a:latin typeface="+mn-lt"/>
              </a:rPr>
              <a:t/>
            </a:r>
            <a:br>
              <a:rPr lang="en-IN" sz="2800" b="1" spc="15" dirty="0">
                <a:latin typeface="+mn-lt"/>
              </a:rPr>
            </a:br>
            <a:r>
              <a:rPr lang="en-IN" sz="2800" b="1" spc="15" dirty="0">
                <a:latin typeface="+mn-lt"/>
              </a:rPr>
              <a:t>DEPT:BE-CSE</a:t>
            </a:r>
            <a:br>
              <a:rPr lang="en-IN" sz="2800" b="1" spc="15" dirty="0">
                <a:latin typeface="+mn-lt"/>
              </a:rPr>
            </a:br>
            <a:r>
              <a:rPr lang="en-IN" sz="2800" b="1" spc="15" dirty="0">
                <a:latin typeface="+mn-lt"/>
              </a:rPr>
              <a:t>YEAR:3</a:t>
            </a:r>
            <a:r>
              <a:rPr lang="en-IN" sz="2800" b="1" spc="15" baseline="30000" dirty="0">
                <a:latin typeface="+mn-lt"/>
              </a:rPr>
              <a:t>rd</a:t>
            </a:r>
            <a:r>
              <a:rPr lang="en-IN" sz="2800" b="1" spc="15" dirty="0">
                <a:latin typeface="+mn-lt"/>
              </a:rPr>
              <a:t>-YEAR</a:t>
            </a:r>
            <a:br>
              <a:rPr lang="en-IN" sz="2800" b="1" spc="15" dirty="0">
                <a:latin typeface="+mn-lt"/>
              </a:rPr>
            </a:br>
            <a:r>
              <a:rPr lang="en-IN" sz="2800" b="1" spc="15" dirty="0">
                <a:latin typeface="+mn-lt"/>
              </a:rPr>
              <a:t>COLLEGE: BUILDERS ENGNIEERING COLLEGE</a:t>
            </a:r>
            <a:r>
              <a:rPr lang="en-IN" sz="2000" spc="15" dirty="0">
                <a:latin typeface="+mn-lt"/>
              </a:rPr>
              <a:t/>
            </a:r>
            <a:br>
              <a:rPr lang="en-IN" sz="2000" spc="15" dirty="0">
                <a:latin typeface="+mn-lt"/>
              </a:rPr>
            </a:br>
            <a:r>
              <a:rPr lang="en-IN" sz="2800" spc="15" dirty="0">
                <a:latin typeface="+mn-lt"/>
              </a:rPr>
              <a:t> </a:t>
            </a:r>
            <a:br>
              <a:rPr lang="en-IN" sz="2800" spc="15" dirty="0">
                <a:latin typeface="+mn-lt"/>
              </a:rPr>
            </a:br>
            <a:r>
              <a:rPr lang="en-US" sz="3200" b="1" dirty="0">
                <a:solidFill>
                  <a:srgbClr val="00002E"/>
                </a:solidFill>
                <a:latin typeface="Nunito"/>
                <a:ea typeface="Nunito"/>
                <a:cs typeface="Nunito"/>
                <a:sym typeface="Nunito"/>
              </a:rPr>
              <a:t> </a:t>
            </a:r>
            <a:r>
              <a:rPr lang="en-IN" spc="15" dirty="0"/>
              <a:t/>
            </a:r>
            <a:br>
              <a:rPr lang="en-IN" spc="15" dirty="0"/>
            </a:br>
            <a:endParaRPr lang="en-IN"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xmlns="" id="{DA15A51D-1EDF-BEED-FF28-50F1C099E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49" y="1574652"/>
            <a:ext cx="5168251" cy="4331971"/>
          </a:xfrm>
          <a:prstGeom prst="rect">
            <a:avLst/>
          </a:prstGeom>
        </p:spPr>
      </p:pic>
      <p:pic>
        <p:nvPicPr>
          <p:cNvPr id="13" name="Picture 12">
            <a:extLst>
              <a:ext uri="{FF2B5EF4-FFF2-40B4-BE49-F238E27FC236}">
                <a16:creationId xmlns:a16="http://schemas.microsoft.com/office/drawing/2014/main" xmlns="" id="{5875E5B2-02A4-68FB-DCD0-A40AEB6CF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591858"/>
            <a:ext cx="4814832" cy="43319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505037"/>
            <a:ext cx="10681335" cy="1124667"/>
          </a:xfrm>
          <a:prstGeom prst="rect">
            <a:avLst/>
          </a:prstGeom>
        </p:spPr>
        <p:txBody>
          <a:bodyPr vert="horz" wrap="square" lIns="0" tIns="16510" rIns="0" bIns="0" rtlCol="0">
            <a:spAutoFit/>
          </a:bodyPr>
          <a:lstStyle/>
          <a:p>
            <a:pPr marL="12700">
              <a:lnSpc>
                <a:spcPct val="100000"/>
              </a:lnSpc>
              <a:spcBef>
                <a:spcPts val="130"/>
              </a:spcBef>
            </a:pPr>
            <a:r>
              <a:rPr lang="en-IN" sz="3600" dirty="0"/>
              <a:t>PEDESTRIAN DETECTION</a:t>
            </a:r>
            <a:br>
              <a:rPr lang="en-IN" sz="3600" dirty="0"/>
            </a:br>
            <a:endParaRPr sz="3600" dirty="0"/>
          </a:p>
        </p:txBody>
      </p:sp>
      <p:sp>
        <p:nvSpPr>
          <p:cNvPr id="25" name="Text Placeholder 24">
            <a:extLst>
              <a:ext uri="{FF2B5EF4-FFF2-40B4-BE49-F238E27FC236}">
                <a16:creationId xmlns:a16="http://schemas.microsoft.com/office/drawing/2014/main" xmlns="" id="{D7F0F323-AE16-FD2B-CE04-1F29A50EB239}"/>
              </a:ext>
            </a:extLst>
          </p:cNvPr>
          <p:cNvSpPr>
            <a:spLocks noGrp="1"/>
          </p:cNvSpPr>
          <p:nvPr>
            <p:ph type="body" idx="1"/>
          </p:nvPr>
        </p:nvSpPr>
        <p:spPr>
          <a:xfrm>
            <a:off x="496443" y="1495339"/>
            <a:ext cx="8329041" cy="3939540"/>
          </a:xfrm>
        </p:spPr>
        <p:txBody>
          <a:bodyPr/>
          <a:lstStyle/>
          <a:p>
            <a:r>
              <a:rPr lang="en-US" sz="3200" i="0" dirty="0">
                <a:solidFill>
                  <a:srgbClr val="0D0D0D"/>
                </a:solidFill>
                <a:effectLst/>
                <a:latin typeface="Söhne"/>
              </a:rPr>
              <a:t>Pedestrian detection refers to the process of identifying and locating pedestrians within images or videos, typically within a computer vision context. It's a crucial task in various applications such as autonomous driving, surveillance systems, and human-computer interaction. Here's a brief overview of the key aspects of pedestrian detection</a:t>
            </a:r>
            <a:endParaRPr lang="en-IN"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28579"/>
            <a:ext cx="12296775" cy="702231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A228969C-F0C5-C865-E878-2B3D7C289E08}"/>
              </a:ext>
            </a:extLst>
          </p:cNvPr>
          <p:cNvSpPr>
            <a:spLocks noGrp="1"/>
          </p:cNvSpPr>
          <p:nvPr>
            <p:ph type="body" idx="1"/>
          </p:nvPr>
        </p:nvSpPr>
        <p:spPr>
          <a:xfrm>
            <a:off x="1812847" y="1571982"/>
            <a:ext cx="7252716" cy="4985980"/>
          </a:xfrm>
        </p:spPr>
        <p:txBody>
          <a:bodyPr/>
          <a:lstStyle/>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Project Planning and Preparation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Data Collection and Preparation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Algorithm Selection and Development</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Model Training and Validation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Evaluation and Testing</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Optimization and Fine-Tuning</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Deployment and Integration</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Review and Feedback</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Maintenance and Updates</a:t>
            </a:r>
          </a:p>
          <a:p>
            <a:endParaRPr lang="en-IN" dirty="0">
              <a:solidFill>
                <a:srgbClr val="0D0D0D"/>
              </a:solidFill>
              <a:latin typeface="Söhne"/>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3345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46063" y="327765"/>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A227D29D-8B90-CEC2-C9EF-6DAF6841698F}"/>
              </a:ext>
            </a:extLst>
          </p:cNvPr>
          <p:cNvSpPr>
            <a:spLocks noGrp="1"/>
          </p:cNvSpPr>
          <p:nvPr>
            <p:ph type="body" idx="1"/>
          </p:nvPr>
        </p:nvSpPr>
        <p:spPr>
          <a:xfrm>
            <a:off x="492955" y="1340572"/>
            <a:ext cx="9450071" cy="5324535"/>
          </a:xfrm>
        </p:spPr>
        <p:txBody>
          <a:bodyPr/>
          <a:lstStyle/>
          <a:p>
            <a:pPr algn="l"/>
            <a:r>
              <a:rPr lang="en-US" sz="2400" b="1" i="0" dirty="0">
                <a:solidFill>
                  <a:srgbClr val="0D0D0D"/>
                </a:solidFill>
                <a:effectLst/>
                <a:latin typeface="Söhne"/>
              </a:rPr>
              <a:t>Background</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Pedestrian detection is a critical component of advanced driver assistance systems (ADAS) and autonomous vehicles to ensure the safety of pedestrians and other road users. In urban environments, the presence of pedestrians in complex scenes with varying lighting conditions, occlusions, and cluttered backgrounds poses significant challenges for detection algorithms</a:t>
            </a:r>
            <a:r>
              <a:rPr lang="en-US" b="0" i="0" dirty="0">
                <a:solidFill>
                  <a:srgbClr val="0D0D0D"/>
                </a:solidFill>
                <a:effectLst/>
                <a:latin typeface="Söhne"/>
              </a:rPr>
              <a:t>.</a:t>
            </a:r>
          </a:p>
          <a:p>
            <a:pPr algn="l"/>
            <a:endParaRPr lang="en-US" b="0" i="0" dirty="0">
              <a:solidFill>
                <a:srgbClr val="0D0D0D"/>
              </a:solidFill>
              <a:effectLst/>
              <a:latin typeface="Söhne"/>
            </a:endParaRPr>
          </a:p>
          <a:p>
            <a:pPr algn="l"/>
            <a:r>
              <a:rPr lang="en-US" sz="2400" b="1" i="0" dirty="0">
                <a:solidFill>
                  <a:srgbClr val="0D0D0D"/>
                </a:solidFill>
                <a:effectLst/>
                <a:latin typeface="Söhne"/>
              </a:rPr>
              <a:t>Objective</a:t>
            </a:r>
            <a:r>
              <a:rPr lang="en-US" b="1" i="0" dirty="0">
                <a:solidFill>
                  <a:srgbClr val="0D0D0D"/>
                </a:solidFill>
                <a:effectLst/>
                <a:latin typeface="Söhne"/>
              </a:rPr>
              <a:t>:</a:t>
            </a:r>
            <a:r>
              <a:rPr lang="en-US" b="0" i="0" dirty="0">
                <a:solidFill>
                  <a:srgbClr val="0D0D0D"/>
                </a:solidFill>
                <a:effectLst/>
                <a:latin typeface="Söhne"/>
              </a:rPr>
              <a:t> </a:t>
            </a: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an accurate and robust pedestrian detection system capable of detecting pedestrians in urban environments captured by onboard cameras of autonomous vehicles. The system should operate in real-time with low latency while maintaining high precision and recall rates.</a:t>
            </a:r>
          </a:p>
          <a:p>
            <a:pPr algn="l"/>
            <a:endParaRPr lang="en-US" dirty="0">
              <a:solidFill>
                <a:srgbClr val="0D0D0D"/>
              </a:solidFill>
              <a:latin typeface="Söhne"/>
            </a:endParaRPr>
          </a:p>
          <a:p>
            <a:pPr algn="l"/>
            <a:r>
              <a:rPr lang="en-IN" sz="2800" b="1" i="0" dirty="0">
                <a:solidFill>
                  <a:srgbClr val="0D0D0D"/>
                </a:solidFill>
                <a:effectLst/>
                <a:latin typeface="Söhne"/>
              </a:rPr>
              <a:t>Key Challenges</a:t>
            </a:r>
            <a:r>
              <a:rPr lang="en-IN" b="1" i="0" dirty="0">
                <a:solidFill>
                  <a:srgbClr val="0D0D0D"/>
                </a:solidFill>
                <a:effectLst/>
                <a:latin typeface="Söhne"/>
              </a:rPr>
              <a:t>:</a:t>
            </a:r>
            <a:endParaRPr lang="en-US" b="1" i="0" dirty="0">
              <a:solidFill>
                <a:srgbClr val="0D0D0D"/>
              </a:solidFill>
              <a:effectLst/>
              <a:latin typeface="Söhne"/>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Expected Deliverables</a:t>
            </a:r>
            <a:endParaRPr lang="en-US"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Stakeholders</a:t>
            </a: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Timeline</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Budget</a:t>
            </a: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Conclusion</a:t>
            </a:r>
            <a:endParaRPr lang="en-US"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Söhne"/>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4"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5210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xmlns="" id="{B815731D-B32E-6FAE-1F2D-92645271EA56}"/>
              </a:ext>
            </a:extLst>
          </p:cNvPr>
          <p:cNvSpPr>
            <a:spLocks noGrp="1"/>
          </p:cNvSpPr>
          <p:nvPr>
            <p:ph type="body" idx="1"/>
          </p:nvPr>
        </p:nvSpPr>
        <p:spPr>
          <a:xfrm>
            <a:off x="380618" y="1316698"/>
            <a:ext cx="10972800" cy="4585871"/>
          </a:xfrm>
        </p:spPr>
        <p:txBody>
          <a:bodyPr/>
          <a:lstStyle/>
          <a:p>
            <a:r>
              <a:rPr lang="en-US" sz="2000" i="0" dirty="0">
                <a:solidFill>
                  <a:srgbClr val="0D0D0D"/>
                </a:solidFill>
                <a:effectLst/>
                <a:latin typeface="Times New Roman" panose="02020603050405020304" pitchFamily="18" charset="0"/>
                <a:cs typeface="Times New Roman" panose="02020603050405020304" pitchFamily="18" charset="0"/>
              </a:rPr>
              <a:t>A pedestrian detection project involves the development of algorithms and systems capable of identifying and locating pedestrians within images or video frames. This technology is widely used in various applications, including autonomous vehicles, surveillance systems, and advanced driver assistance systems (ADAS)</a:t>
            </a:r>
          </a:p>
          <a:p>
            <a:endParaRPr lang="en-US" dirty="0">
              <a:solidFill>
                <a:srgbClr val="0D0D0D"/>
              </a:solidFill>
              <a:latin typeface="Söhne"/>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Problem Definition</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Data Collection: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Feature Extraction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Model Training</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Model Evaluation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Integration</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Testing and Validation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Deployment</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Maintenance and Updates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10800" y="56860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8917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829800" y="62003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67870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xmlns="" id="{135E09F0-654E-34B2-77BE-31C1A92CA475}"/>
              </a:ext>
            </a:extLst>
          </p:cNvPr>
          <p:cNvSpPr>
            <a:spLocks noGrp="1"/>
          </p:cNvSpPr>
          <p:nvPr>
            <p:ph type="body" idx="1"/>
          </p:nvPr>
        </p:nvSpPr>
        <p:spPr>
          <a:xfrm>
            <a:off x="380618" y="1585492"/>
            <a:ext cx="10972800" cy="4832092"/>
          </a:xfrm>
        </p:spPr>
        <p:txBody>
          <a:bodyPr/>
          <a:lstStyle/>
          <a:p>
            <a:pPr marL="342900" indent="-342900" algn="l">
              <a:buFont typeface="+mj-lt"/>
              <a:buAutoNum type="arabicPeriod"/>
            </a:pPr>
            <a:r>
              <a:rPr lang="en-US" sz="2000" b="1" i="0" dirty="0">
                <a:solidFill>
                  <a:srgbClr val="0D0D0D"/>
                </a:solidFill>
                <a:effectLst/>
                <a:latin typeface="Söhne"/>
              </a:rPr>
              <a:t>Automotive Industry</a:t>
            </a:r>
            <a:r>
              <a:rPr lang="en-US" sz="2000"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Autonomous Vehicle Manufacturers: Companies developing self-driving cars utilize pedestrian detection systems to ensure safe navigation and avoid collisions with pedestrians</a:t>
            </a:r>
            <a:r>
              <a:rPr lang="en-US" b="0" i="0" dirty="0">
                <a:solidFill>
                  <a:srgbClr val="0D0D0D"/>
                </a:solidFill>
                <a:effectLst/>
                <a:latin typeface="Söhne"/>
              </a:rPr>
              <a:t>.</a:t>
            </a:r>
          </a:p>
          <a:p>
            <a:pPr algn="l"/>
            <a:r>
              <a:rPr lang="en-US" b="1" i="0" dirty="0">
                <a:solidFill>
                  <a:srgbClr val="0D0D0D"/>
                </a:solidFill>
                <a:effectLst/>
                <a:latin typeface="Söhne"/>
              </a:rPr>
              <a:t>2.  </a:t>
            </a:r>
            <a:r>
              <a:rPr lang="en-US" sz="2000" b="1" i="0" dirty="0">
                <a:solidFill>
                  <a:srgbClr val="0D0D0D"/>
                </a:solidFill>
                <a:effectLst/>
                <a:latin typeface="Söhne"/>
              </a:rPr>
              <a:t>Surveillance and Security Companies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Security System Integrators: Companies that provide surveillance solutions for public spaces, airports, malls, and other high-traffic areas utilize pedestrian detection for security and monitoring purposes.</a:t>
            </a:r>
          </a:p>
          <a:p>
            <a:pPr algn="l"/>
            <a:r>
              <a:rPr lang="en-US" b="1" i="0" dirty="0">
                <a:solidFill>
                  <a:srgbClr val="0D0D0D"/>
                </a:solidFill>
                <a:effectLst/>
                <a:latin typeface="Söhne"/>
              </a:rPr>
              <a:t>3.  </a:t>
            </a:r>
            <a:r>
              <a:rPr lang="en-US" sz="2000" b="1" i="0" dirty="0">
                <a:solidFill>
                  <a:srgbClr val="0D0D0D"/>
                </a:solidFill>
                <a:effectLst/>
                <a:latin typeface="Söhne"/>
              </a:rPr>
              <a:t>Urban Planning and Transportation Authorities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City Planners: Urban planners and transportation authorities may use pedestrian detection systems to analyze pedestrian traffic patterns, optimize street designs, and enhance pedestrian safety in urban environments</a:t>
            </a:r>
            <a:r>
              <a:rPr lang="en-US" b="0" i="0" dirty="0">
                <a:solidFill>
                  <a:srgbClr val="0D0D0D"/>
                </a:solidFill>
                <a:effectLst/>
                <a:latin typeface="Söhne"/>
              </a:rPr>
              <a:t>.</a:t>
            </a:r>
          </a:p>
          <a:p>
            <a:pPr algn="l"/>
            <a:r>
              <a:rPr lang="en-US" b="1" i="0" dirty="0">
                <a:solidFill>
                  <a:srgbClr val="0D0D0D"/>
                </a:solidFill>
                <a:effectLst/>
                <a:latin typeface="Söhne"/>
              </a:rPr>
              <a:t>4.  </a:t>
            </a:r>
            <a:r>
              <a:rPr lang="en-US" sz="2000" b="1" i="0" dirty="0">
                <a:solidFill>
                  <a:srgbClr val="0D0D0D"/>
                </a:solidFill>
                <a:effectLst/>
                <a:latin typeface="Söhne"/>
              </a:rPr>
              <a:t>Retail and Commercial Establishments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Retailers: Stores and shopping centers may employ pedestrian detection systems for crowd management, customer analytics, and security purposes</a:t>
            </a:r>
            <a:r>
              <a:rPr lang="en-US" b="0" i="0" dirty="0">
                <a:solidFill>
                  <a:srgbClr val="0D0D0D"/>
                </a:solidFill>
                <a:effectLst/>
                <a:latin typeface="Söhne"/>
              </a:rPr>
              <a:t>.</a:t>
            </a:r>
          </a:p>
          <a:p>
            <a:pPr algn="l"/>
            <a:r>
              <a:rPr lang="en-US" b="1" i="0" dirty="0">
                <a:solidFill>
                  <a:srgbClr val="0D0D0D"/>
                </a:solidFill>
                <a:effectLst/>
                <a:latin typeface="Söhne"/>
              </a:rPr>
              <a:t>5.  </a:t>
            </a:r>
            <a:r>
              <a:rPr lang="en-US" sz="2000" b="1" i="0" dirty="0">
                <a:solidFill>
                  <a:srgbClr val="0D0D0D"/>
                </a:solidFill>
                <a:effectLst/>
                <a:latin typeface="Söhne"/>
              </a:rPr>
              <a:t>Infrastructure and Construction Companies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Construction Site Managers: Pedestrian detection systems can enhance safety at construction sites by alerting workers to the presence of pedestrians in hazardous areas.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4309" y="14105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xmlns="" id="{D94250E7-063C-FCF0-3CBC-67486AD83BCD}"/>
              </a:ext>
            </a:extLst>
          </p:cNvPr>
          <p:cNvSpPr>
            <a:spLocks noGrp="1"/>
          </p:cNvSpPr>
          <p:nvPr>
            <p:ph type="body" idx="1"/>
          </p:nvPr>
        </p:nvSpPr>
        <p:spPr>
          <a:xfrm>
            <a:off x="2907481" y="1266051"/>
            <a:ext cx="7315200" cy="5201424"/>
          </a:xfrm>
        </p:spPr>
        <p:txBody>
          <a:bodyPr/>
          <a:lstStyle/>
          <a:p>
            <a:pPr algn="l"/>
            <a:r>
              <a:rPr lang="en-US" sz="2400" b="1" dirty="0">
                <a:solidFill>
                  <a:srgbClr val="0D0D0D"/>
                </a:solidFill>
                <a:latin typeface="Times New Roman" panose="02020603050405020304" pitchFamily="18" charset="0"/>
                <a:cs typeface="Times New Roman" panose="02020603050405020304" pitchFamily="18" charset="0"/>
              </a:rPr>
              <a:t>KEY COMPONENTS</a:t>
            </a:r>
            <a:r>
              <a:rPr lang="en-US" b="1" dirty="0">
                <a:solidFill>
                  <a:srgbClr val="0D0D0D"/>
                </a:solidFill>
                <a:latin typeface="Times New Roman" panose="02020603050405020304" pitchFamily="18" charset="0"/>
                <a:cs typeface="Times New Roman" panose="02020603050405020304" pitchFamily="18" charset="0"/>
              </a:rPr>
              <a:t>:</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Advanced Deep Learning Model.</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Real-Time Processing:.</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Robust Performance:</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Customizable Integration: </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Scalability</a:t>
            </a:r>
          </a:p>
          <a:p>
            <a:pPr algn="l"/>
            <a:r>
              <a:rPr lang="en-US" b="1" dirty="0">
                <a:solidFill>
                  <a:srgbClr val="0D0D0D"/>
                </a:solidFill>
                <a:latin typeface="Times New Roman" panose="02020603050405020304" pitchFamily="18" charset="0"/>
                <a:cs typeface="Times New Roman" panose="02020603050405020304" pitchFamily="18" charset="0"/>
              </a:rPr>
              <a:t> </a:t>
            </a:r>
          </a:p>
          <a:p>
            <a:pPr algn="l"/>
            <a:r>
              <a:rPr lang="en-IN" sz="2400" b="1" i="0" dirty="0">
                <a:solidFill>
                  <a:srgbClr val="0D0D0D"/>
                </a:solidFill>
                <a:effectLst/>
                <a:latin typeface="Times New Roman" panose="02020603050405020304" pitchFamily="18" charset="0"/>
                <a:cs typeface="Times New Roman" panose="02020603050405020304" pitchFamily="18" charset="0"/>
              </a:rPr>
              <a:t>VALUE PROPOSITION:</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Enhanced Safety: </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Improved Efficiency:</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Cost Savings</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Insights</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Future-Proof Technology:</a:t>
            </a: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304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61470" y="63489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xmlns="" id="{78D864EE-EFA1-7B30-1C0B-D6E2CC6FB47D}"/>
              </a:ext>
            </a:extLst>
          </p:cNvPr>
          <p:cNvSpPr>
            <a:spLocks noGrp="1"/>
          </p:cNvSpPr>
          <p:nvPr>
            <p:ph type="body" idx="1"/>
          </p:nvPr>
        </p:nvSpPr>
        <p:spPr>
          <a:xfrm>
            <a:off x="752475" y="1697783"/>
            <a:ext cx="11873760" cy="4208706"/>
          </a:xfrm>
        </p:spPr>
        <p:txBody>
          <a:bodyPr/>
          <a:lstStyle/>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Unprecedented Accuracy: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Ultra-Fast Processing: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Adaptive Learning Capabilities</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Multi-Modal Sensing Fusion:.</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Intelligent Contextual Understanding:.</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Seamless Integration and Scalability: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Privacy-Preserving Design: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 Placeholder 12">
            <a:extLst>
              <a:ext uri="{FF2B5EF4-FFF2-40B4-BE49-F238E27FC236}">
                <a16:creationId xmlns:a16="http://schemas.microsoft.com/office/drawing/2014/main" xmlns="" id="{9F93DDE9-DE77-2811-C526-430B2DDFB054}"/>
              </a:ext>
            </a:extLst>
          </p:cNvPr>
          <p:cNvSpPr>
            <a:spLocks noGrp="1"/>
          </p:cNvSpPr>
          <p:nvPr>
            <p:ph type="body" idx="1"/>
          </p:nvPr>
        </p:nvSpPr>
        <p:spPr>
          <a:xfrm>
            <a:off x="609600" y="1577340"/>
            <a:ext cx="10972800" cy="4242435"/>
          </a:xfrm>
        </p:spPr>
        <p:txBody>
          <a:bodyPr/>
          <a:lstStyle/>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Collection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Feature Extraction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Selection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Training</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Evaluation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Testing and Validation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Deployment</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Monitoring and Maintenance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580</Words>
  <Application>Microsoft Office PowerPoint</Application>
  <PresentationFormat>Custom</PresentationFormat>
  <Paragraphs>102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KATHIRAVAN T  NM.ID:au730321104021 REG.NO:730321104021 DEPT:BE-CSE YEAR:3rd-YEAR COLLEGE: BUILDERS ENGNIEERING COLLEGE     </vt:lpstr>
      <vt:lpstr>PEDESTRIAN DETECTION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NAME:SURYA PRAKASH R  NM.ID:aut730321104305 REG.NO:730321104306 DEPT:BE-CSE YEAR:3rd-YEAR COLLEGE: BUILDERS ENGNIEERING COLLEGE</dc:title>
  <dc:creator>suryaprakash R</dc:creator>
  <cp:lastModifiedBy>student</cp:lastModifiedBy>
  <cp:revision>3</cp:revision>
  <dcterms:created xsi:type="dcterms:W3CDTF">2024-04-03T04:35:28Z</dcterms:created>
  <dcterms:modified xsi:type="dcterms:W3CDTF">2024-04-08T10:13:38Z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