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99" r:id="rId2"/>
    <p:sldId id="257" r:id="rId3"/>
    <p:sldId id="259" r:id="rId4"/>
    <p:sldId id="260" r:id="rId5"/>
    <p:sldId id="261" r:id="rId6"/>
    <p:sldId id="262" r:id="rId7"/>
    <p:sldId id="266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929B-9789-1197-75D8-682A2BF64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80A27-9572-752C-4755-B24A377BB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7126A-F315-0176-C82B-E5F89DDF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ABC-1751-4621-8291-CD36F20D9C2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CB816-46D9-7723-87FF-8B3C679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ED4F-3F84-A1C6-364F-0D82EBD3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16E-36D9-43B0-942B-EA80A37D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4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601B-C68F-EE65-201C-FC63A096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E1405-879F-CB92-76EA-60FCB942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B146B-B6CB-78A3-EE52-40336CF6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ABC-1751-4621-8291-CD36F20D9C2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5BEE-7C1C-0C9E-9913-7D0EB4F4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F707-DCCA-F3E1-B07D-CC1FF33E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16E-36D9-43B0-942B-EA80A37D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1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0FACF-D24E-4CB2-BAA2-55DDAAAAC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F50C7-EEEB-7CE4-0F94-F36F61788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D47C6-0E3A-0C5C-2CC7-FD395882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ABC-1751-4621-8291-CD36F20D9C2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DF54-10BF-DEA7-4DE1-18067CAD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71E4E-642A-B429-0358-A240EBF1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16E-36D9-43B0-942B-EA80A37D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43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8AED-998A-34A5-A9B2-39E6EDD8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24B5-4C91-4BB8-096C-4362E82A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2EA8-A52F-BD16-9750-52259FD5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ABC-1751-4621-8291-CD36F20D9C2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ABFF-4A1D-0C43-9536-946EC192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D54A-DF6D-5181-7578-C2E261BD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16E-36D9-43B0-942B-EA80A37D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3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C974-C3AC-9F4A-0E83-46C1374A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38FEF-5540-E5CC-FB54-69F77745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3A71-3D3A-F3C2-6F26-10308C6A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ABC-1751-4621-8291-CD36F20D9C2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2CE1-41C1-181F-5CF6-154C2B8A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53F4-BCEE-E04F-653E-D6F63A96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16E-36D9-43B0-942B-EA80A37D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8CE1-2443-9C99-ACD4-6CF2B680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74AC-33D1-E926-80F3-50ED75875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DE7D0-81A8-7A90-FC9B-5A16CAEB6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77E8B-501C-D1A1-E25A-963BF0B4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ABC-1751-4621-8291-CD36F20D9C2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BC27F-E95F-3CED-F8E1-82E267D7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4632-7C35-E410-A48A-09A593BF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16E-36D9-43B0-942B-EA80A37D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5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485E-35B2-6D0D-0101-1A40725F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071C2-6510-1D31-1D12-F7E4EEFD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1B7B8-BF31-138B-0D0C-CC8145F7F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6FF12-7F5B-FEB5-E425-C52B2F6D1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E08FE-BB32-1CC2-A174-52E2E24C9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EB74E-F792-1771-C43D-3FA251FD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ABC-1751-4621-8291-CD36F20D9C2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3BC4C-FDF6-18BE-09BE-F390FA08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17211-0310-45AF-C7C9-38133B66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16E-36D9-43B0-942B-EA80A37D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1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F4F2-4FF2-BBAC-296E-EBED0DFE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1EE9A-96A9-8048-958D-B7FE1DA3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ABC-1751-4621-8291-CD36F20D9C2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DC56C-7872-7577-A3EE-B19C4B43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A14A5-5C5B-E3C1-0822-D5145D91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16E-36D9-43B0-942B-EA80A37D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7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A7974-DA7B-B85C-11D8-8B5D0717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ABC-1751-4621-8291-CD36F20D9C2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735FF-5F22-67C6-0C0A-AC8AAD5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73ECA-1850-AAC4-C05A-CED5ECD4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16E-36D9-43B0-942B-EA80A37D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44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2426-D3DF-6913-6F2F-FC12A61E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84D6-0917-4C6F-C10A-B4268654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75F42-1F51-B732-8EC4-56F9AE3D2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C6EC-8408-A010-6C0F-E1835643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ABC-1751-4621-8291-CD36F20D9C2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E09DF-7436-47A4-9A17-3C22DC9C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EC2D5-4CC6-A46E-6A26-CC7E46A5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16E-36D9-43B0-942B-EA80A37D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77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6281-7D10-FCE8-F12A-9AEC9E97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5FE56-EE49-21EE-4E7E-4807A6573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9EF21-421B-600A-0244-9BB41CD6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8429-A248-45D2-DC00-E86C351D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EABC-1751-4621-8291-CD36F20D9C2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9EF4A-D64E-5974-5B43-02F5BD66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365AD-E0D7-8EB9-6B11-C21DFEA8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16E-36D9-43B0-942B-EA80A37D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8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95BD3-A6DB-52F4-B73A-A85BA3C9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425FB-42D5-E3BC-395C-F093E903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5C17-D247-5CBD-4C42-8946D1961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EABC-1751-4621-8291-CD36F20D9C25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BF9AC-111B-3CD7-F581-C17504E96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1F31-26F7-6638-2AEB-363182129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4216E-36D9-43B0-942B-EA80A37DA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4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5C76A9D3-32D0-12D9-7A0E-D942CE049961}"/>
              </a:ext>
            </a:extLst>
          </p:cNvPr>
          <p:cNvSpPr txBox="1">
            <a:spLocks/>
          </p:cNvSpPr>
          <p:nvPr/>
        </p:nvSpPr>
        <p:spPr bwMode="auto">
          <a:xfrm>
            <a:off x="914399" y="501647"/>
            <a:ext cx="103632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ANNA UNIVERSITY REGIONAL CAMPUS</a:t>
            </a: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COIMBATORE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8A690-1F6F-8CDC-DD2D-5D4F214FFB61}"/>
              </a:ext>
            </a:extLst>
          </p:cNvPr>
          <p:cNvSpPr txBox="1"/>
          <p:nvPr/>
        </p:nvSpPr>
        <p:spPr>
          <a:xfrm>
            <a:off x="559387" y="3044600"/>
            <a:ext cx="11073223" cy="768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683282" marR="130749" indent="-1590200" algn="ctr">
              <a:lnSpc>
                <a:spcPts val="1541"/>
              </a:lnSpc>
              <a:spcBef>
                <a:spcPts val="194"/>
              </a:spcBef>
            </a:pPr>
            <a:r>
              <a:rPr lang="en-US" sz="3200" b="1" dirty="0">
                <a:latin typeface="Times New Roman"/>
                <a:cs typeface="Times New Roman"/>
              </a:rPr>
              <a:t>FACE</a:t>
            </a:r>
            <a:r>
              <a:rPr lang="en-US" sz="3200" b="1" spc="-72" dirty="0">
                <a:latin typeface="Times New Roman"/>
                <a:cs typeface="Times New Roman"/>
              </a:rPr>
              <a:t> </a:t>
            </a:r>
            <a:r>
              <a:rPr lang="en-US" sz="3200" b="1" spc="-7" dirty="0">
                <a:latin typeface="Times New Roman"/>
                <a:cs typeface="Times New Roman"/>
              </a:rPr>
              <a:t>RECOGNITION</a:t>
            </a:r>
            <a:r>
              <a:rPr lang="en-US" sz="3200" b="1" spc="-41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SMART</a:t>
            </a:r>
            <a:r>
              <a:rPr lang="en-US" sz="3200" b="1" spc="-44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LOCK</a:t>
            </a:r>
            <a:r>
              <a:rPr lang="en-US" sz="3200" b="1" spc="-48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SYSTEM</a:t>
            </a:r>
            <a:r>
              <a:rPr lang="en-US" sz="3200" b="1" spc="-51" dirty="0">
                <a:latin typeface="Times New Roman"/>
                <a:cs typeface="Times New Roman"/>
              </a:rPr>
              <a:t> </a:t>
            </a:r>
            <a:r>
              <a:rPr lang="en-US" sz="3200" b="1" spc="-7" dirty="0">
                <a:latin typeface="Times New Roman"/>
                <a:cs typeface="Times New Roman"/>
              </a:rPr>
              <a:t>USING</a:t>
            </a:r>
          </a:p>
          <a:p>
            <a:pPr marL="1683282" marR="130749" indent="-1590200" algn="ctr">
              <a:lnSpc>
                <a:spcPts val="1541"/>
              </a:lnSpc>
              <a:spcBef>
                <a:spcPts val="194"/>
              </a:spcBef>
            </a:pPr>
            <a:endParaRPr lang="en-US" sz="3200" b="1" spc="-7" dirty="0">
              <a:latin typeface="Times New Roman"/>
              <a:cs typeface="Times New Roman"/>
            </a:endParaRPr>
          </a:p>
          <a:p>
            <a:pPr marL="1683282" marR="130749" indent="-1590200" algn="ctr">
              <a:lnSpc>
                <a:spcPts val="1541"/>
              </a:lnSpc>
              <a:spcBef>
                <a:spcPts val="194"/>
              </a:spcBef>
            </a:pPr>
            <a:r>
              <a:rPr lang="en-US" sz="3200" b="1" spc="-7" dirty="0">
                <a:latin typeface="Times New Roman"/>
                <a:cs typeface="Times New Roman"/>
              </a:rPr>
              <a:t> RASPBERRY</a:t>
            </a:r>
            <a:r>
              <a:rPr lang="en-US" sz="3200" b="1" spc="-51" dirty="0">
                <a:latin typeface="Times New Roman"/>
                <a:cs typeface="Times New Roman"/>
              </a:rPr>
              <a:t> </a:t>
            </a:r>
            <a:r>
              <a:rPr lang="en-US" sz="3200" b="1" spc="-17" dirty="0">
                <a:latin typeface="Times New Roman"/>
                <a:cs typeface="Times New Roman"/>
              </a:rPr>
              <a:t>PI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1AAC7-4BF0-C8A5-702F-0045520CC4DA}"/>
              </a:ext>
            </a:extLst>
          </p:cNvPr>
          <p:cNvSpPr txBox="1"/>
          <p:nvPr/>
        </p:nvSpPr>
        <p:spPr>
          <a:xfrm>
            <a:off x="6238284" y="4383864"/>
            <a:ext cx="572003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b="1" dirty="0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Presented by</a:t>
            </a:r>
          </a:p>
          <a:p>
            <a:pPr algn="just"/>
            <a:r>
              <a:rPr lang="en-US" sz="2400" b="1" dirty="0">
                <a:latin typeface="Arial"/>
                <a:ea typeface="ＭＳ Ｐゴシック"/>
                <a:cs typeface="Arial"/>
              </a:rPr>
              <a:t>Kathir S               -    710022106005</a:t>
            </a:r>
          </a:p>
          <a:p>
            <a:pPr algn="just"/>
            <a:r>
              <a:rPr lang="en-US" sz="2400" b="1" dirty="0">
                <a:latin typeface="Arial"/>
                <a:ea typeface="ＭＳ Ｐゴシック"/>
                <a:cs typeface="Arial"/>
              </a:rPr>
              <a:t>Arulraj S              -    710022106016</a:t>
            </a:r>
          </a:p>
          <a:p>
            <a:pPr algn="just"/>
            <a:r>
              <a:rPr lang="en-US" sz="2400" b="1" dirty="0">
                <a:latin typeface="Arial"/>
                <a:ea typeface="ＭＳ Ｐゴシック"/>
                <a:cs typeface="Arial"/>
              </a:rPr>
              <a:t>Al Hasim Ali R     -    710022106045</a:t>
            </a:r>
          </a:p>
          <a:p>
            <a:pPr algn="just"/>
            <a:r>
              <a:rPr lang="en-US" sz="2400" b="1" dirty="0" err="1">
                <a:latin typeface="Arial"/>
                <a:ea typeface="ＭＳ Ｐゴシック"/>
                <a:cs typeface="Arial"/>
              </a:rPr>
              <a:t>Vasanthkumar</a:t>
            </a:r>
            <a:r>
              <a:rPr lang="en-US" sz="2400" b="1" dirty="0">
                <a:latin typeface="Arial"/>
                <a:ea typeface="ＭＳ Ｐゴシック"/>
                <a:cs typeface="Arial"/>
              </a:rPr>
              <a:t>    -     710022106704</a:t>
            </a:r>
          </a:p>
          <a:p>
            <a:pPr algn="just"/>
            <a:r>
              <a:rPr lang="en-US" sz="2400" b="1" dirty="0">
                <a:latin typeface="Arial"/>
                <a:ea typeface="ＭＳ Ｐゴシック"/>
                <a:cs typeface="Arial"/>
              </a:rPr>
              <a:t>Rithick S              -    710022106308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4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645" y="252499"/>
            <a:ext cx="11779045" cy="6423747"/>
          </a:xfrm>
          <a:custGeom>
            <a:avLst/>
            <a:gdLst/>
            <a:ahLst/>
            <a:cxnLst/>
            <a:rect l="l" t="t" r="r" b="b"/>
            <a:pathLst>
              <a:path w="7077709" h="9421495">
                <a:moveTo>
                  <a:pt x="170688" y="0"/>
                </a:moveTo>
                <a:lnTo>
                  <a:pt x="6906768" y="0"/>
                </a:lnTo>
                <a:lnTo>
                  <a:pt x="6940295" y="3048"/>
                </a:lnTo>
                <a:lnTo>
                  <a:pt x="7001255" y="28956"/>
                </a:lnTo>
                <a:lnTo>
                  <a:pt x="7048500" y="76200"/>
                </a:lnTo>
                <a:lnTo>
                  <a:pt x="7074407" y="137160"/>
                </a:lnTo>
                <a:lnTo>
                  <a:pt x="7077455" y="9250680"/>
                </a:lnTo>
                <a:lnTo>
                  <a:pt x="7074407" y="9284207"/>
                </a:lnTo>
                <a:lnTo>
                  <a:pt x="7048500" y="9345167"/>
                </a:lnTo>
                <a:lnTo>
                  <a:pt x="7001255" y="9392412"/>
                </a:lnTo>
                <a:lnTo>
                  <a:pt x="6940295" y="9418319"/>
                </a:lnTo>
                <a:lnTo>
                  <a:pt x="6906768" y="9421367"/>
                </a:lnTo>
                <a:lnTo>
                  <a:pt x="170688" y="9421367"/>
                </a:lnTo>
                <a:lnTo>
                  <a:pt x="105156" y="9407651"/>
                </a:lnTo>
                <a:lnTo>
                  <a:pt x="50292" y="9371076"/>
                </a:lnTo>
                <a:lnTo>
                  <a:pt x="12192" y="9316212"/>
                </a:lnTo>
                <a:lnTo>
                  <a:pt x="0" y="9250680"/>
                </a:lnTo>
                <a:lnTo>
                  <a:pt x="0" y="170688"/>
                </a:lnTo>
                <a:lnTo>
                  <a:pt x="12192" y="105155"/>
                </a:lnTo>
                <a:lnTo>
                  <a:pt x="50292" y="50292"/>
                </a:lnTo>
                <a:lnTo>
                  <a:pt x="105156" y="13716"/>
                </a:lnTo>
                <a:lnTo>
                  <a:pt x="1706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 txBox="1"/>
          <p:nvPr/>
        </p:nvSpPr>
        <p:spPr>
          <a:xfrm>
            <a:off x="816077" y="1462600"/>
            <a:ext cx="10933471" cy="4532691"/>
          </a:xfrm>
          <a:prstGeom prst="rect">
            <a:avLst/>
          </a:prstGeom>
        </p:spPr>
        <p:txBody>
          <a:bodyPr vert="horz" wrap="square" lIns="0" tIns="24678" rIns="0" bIns="0" rtlCol="0">
            <a:spAutoFit/>
          </a:bodyPr>
          <a:lstStyle/>
          <a:p>
            <a:pPr marL="8659" marR="3464" algn="just">
              <a:lnSpc>
                <a:spcPct val="115300"/>
              </a:lnSpc>
              <a:spcBef>
                <a:spcPts val="781"/>
              </a:spcBef>
            </a:pP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11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presents</a:t>
            </a:r>
            <a:r>
              <a:rPr sz="1600" spc="10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face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recognition-based</a:t>
            </a:r>
            <a:r>
              <a:rPr sz="1600" spc="12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security</a:t>
            </a:r>
            <a:r>
              <a:rPr sz="1600" spc="12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1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12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leverages</a:t>
            </a:r>
            <a:r>
              <a:rPr sz="1600" spc="12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computer </a:t>
            </a:r>
            <a:r>
              <a:rPr sz="1600" dirty="0">
                <a:latin typeface="Times New Roman"/>
                <a:cs typeface="Times New Roman"/>
              </a:rPr>
              <a:t>vision</a:t>
            </a:r>
            <a:r>
              <a:rPr sz="1600" spc="14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10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embedded</a:t>
            </a:r>
            <a:r>
              <a:rPr sz="1600" spc="11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systems</a:t>
            </a:r>
            <a:r>
              <a:rPr sz="1600" spc="11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1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</a:t>
            </a:r>
            <a:r>
              <a:rPr sz="1600" spc="12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robust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14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control.</a:t>
            </a:r>
            <a:r>
              <a:rPr sz="1600" spc="14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Utilizing</a:t>
            </a:r>
            <a:r>
              <a:rPr sz="1600" spc="14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OpenCV</a:t>
            </a:r>
            <a:r>
              <a:rPr sz="1600" spc="147" dirty="0">
                <a:latin typeface="Times New Roman"/>
                <a:cs typeface="Times New Roman"/>
              </a:rPr>
              <a:t> </a:t>
            </a:r>
            <a:r>
              <a:rPr sz="1600" spc="-17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6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LBPHFaceRecognizer,</a:t>
            </a:r>
            <a:r>
              <a:rPr sz="1600" spc="7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72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7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captures</a:t>
            </a:r>
            <a:r>
              <a:rPr sz="1600" spc="7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facial</a:t>
            </a:r>
            <a:r>
              <a:rPr sz="1600" spc="7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images</a:t>
            </a:r>
            <a:r>
              <a:rPr sz="1600" spc="7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through</a:t>
            </a:r>
            <a:r>
              <a:rPr sz="1600" spc="61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85" dirty="0">
                <a:latin typeface="Times New Roman"/>
                <a:cs typeface="Times New Roman"/>
              </a:rPr>
              <a:t>  </a:t>
            </a:r>
            <a:r>
              <a:rPr sz="1600" spc="-7" dirty="0">
                <a:latin typeface="Times New Roman"/>
                <a:cs typeface="Times New Roman"/>
              </a:rPr>
              <a:t>webcam, </a:t>
            </a:r>
            <a:r>
              <a:rPr sz="1600" dirty="0">
                <a:latin typeface="Times New Roman"/>
                <a:cs typeface="Times New Roman"/>
              </a:rPr>
              <a:t>processes</a:t>
            </a:r>
            <a:r>
              <a:rPr sz="1600" spc="6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them</a:t>
            </a:r>
            <a:r>
              <a:rPr sz="1600" spc="61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6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identify</a:t>
            </a:r>
            <a:r>
              <a:rPr sz="1600" spc="61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authorized</a:t>
            </a:r>
            <a:r>
              <a:rPr sz="1600" spc="61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individuals,</a:t>
            </a:r>
            <a:r>
              <a:rPr sz="1600" spc="61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communicates</a:t>
            </a:r>
            <a:r>
              <a:rPr sz="1600" spc="5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results</a:t>
            </a:r>
            <a:r>
              <a:rPr sz="1600" spc="61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61" dirty="0">
                <a:latin typeface="Times New Roman"/>
                <a:cs typeface="Times New Roman"/>
              </a:rPr>
              <a:t>  </a:t>
            </a:r>
            <a:r>
              <a:rPr sz="1600" spc="-34" dirty="0">
                <a:latin typeface="Times New Roman"/>
                <a:cs typeface="Times New Roman"/>
              </a:rPr>
              <a:t>a </a:t>
            </a:r>
            <a:r>
              <a:rPr sz="1600" spc="7" dirty="0">
                <a:latin typeface="Times New Roman"/>
                <a:cs typeface="Times New Roman"/>
              </a:rPr>
              <a:t>simulated</a:t>
            </a:r>
            <a:r>
              <a:rPr sz="1600" spc="24" dirty="0">
                <a:latin typeface="Times New Roman"/>
                <a:cs typeface="Times New Roman"/>
              </a:rPr>
              <a:t> </a:t>
            </a:r>
            <a:r>
              <a:rPr sz="1600" spc="7" dirty="0">
                <a:latin typeface="Times New Roman"/>
                <a:cs typeface="Times New Roman"/>
              </a:rPr>
              <a:t>Raspberry</a:t>
            </a:r>
            <a:r>
              <a:rPr sz="1600" spc="41" dirty="0">
                <a:latin typeface="Times New Roman"/>
                <a:cs typeface="Times New Roman"/>
              </a:rPr>
              <a:t> </a:t>
            </a:r>
            <a:r>
              <a:rPr sz="1600" spc="7" dirty="0">
                <a:latin typeface="Times New Roman"/>
                <a:cs typeface="Times New Roman"/>
              </a:rPr>
              <a:t>Pi</a:t>
            </a:r>
            <a:r>
              <a:rPr sz="1600" spc="27" dirty="0">
                <a:latin typeface="Times New Roman"/>
                <a:cs typeface="Times New Roman"/>
              </a:rPr>
              <a:t> </a:t>
            </a:r>
            <a:r>
              <a:rPr sz="1600" spc="7" dirty="0">
                <a:latin typeface="Times New Roman"/>
                <a:cs typeface="Times New Roman"/>
              </a:rPr>
              <a:t>in</a:t>
            </a:r>
            <a:r>
              <a:rPr sz="1600" spc="14" dirty="0">
                <a:latin typeface="Times New Roman"/>
                <a:cs typeface="Times New Roman"/>
              </a:rPr>
              <a:t> </a:t>
            </a:r>
            <a:r>
              <a:rPr sz="1600" spc="7" dirty="0">
                <a:latin typeface="Times New Roman"/>
                <a:cs typeface="Times New Roman"/>
              </a:rPr>
              <a:t>Proteus</a:t>
            </a:r>
            <a:r>
              <a:rPr sz="1600" spc="27" dirty="0">
                <a:latin typeface="Times New Roman"/>
                <a:cs typeface="Times New Roman"/>
              </a:rPr>
              <a:t> </a:t>
            </a:r>
            <a:r>
              <a:rPr sz="1600" spc="7" dirty="0">
                <a:latin typeface="Times New Roman"/>
                <a:cs typeface="Times New Roman"/>
              </a:rPr>
              <a:t>via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7" dirty="0">
                <a:latin typeface="Times New Roman"/>
                <a:cs typeface="Times New Roman"/>
              </a:rPr>
              <a:t>serial</a:t>
            </a:r>
            <a:r>
              <a:rPr sz="1600" spc="58" dirty="0">
                <a:latin typeface="Times New Roman"/>
                <a:cs typeface="Times New Roman"/>
              </a:rPr>
              <a:t> </a:t>
            </a:r>
            <a:r>
              <a:rPr sz="1600" spc="7" dirty="0">
                <a:latin typeface="Times New Roman"/>
                <a:cs typeface="Times New Roman"/>
              </a:rPr>
              <a:t>communication.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7" dirty="0">
                <a:latin typeface="Times New Roman"/>
                <a:cs typeface="Times New Roman"/>
              </a:rPr>
              <a:t>The</a:t>
            </a:r>
            <a:r>
              <a:rPr sz="1600" spc="24" dirty="0">
                <a:latin typeface="Times New Roman"/>
                <a:cs typeface="Times New Roman"/>
              </a:rPr>
              <a:t> </a:t>
            </a:r>
            <a:r>
              <a:rPr sz="1600" spc="7" dirty="0">
                <a:latin typeface="Times New Roman"/>
                <a:cs typeface="Times New Roman"/>
              </a:rPr>
              <a:t>system</a:t>
            </a:r>
            <a:r>
              <a:rPr sz="1600" spc="31" dirty="0">
                <a:latin typeface="Times New Roman"/>
                <a:cs typeface="Times New Roman"/>
              </a:rPr>
              <a:t> </a:t>
            </a:r>
            <a:r>
              <a:rPr sz="1600" spc="7" dirty="0">
                <a:latin typeface="Times New Roman"/>
                <a:cs typeface="Times New Roman"/>
              </a:rPr>
              <a:t>comprises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7" dirty="0">
                <a:latin typeface="Times New Roman"/>
                <a:cs typeface="Times New Roman"/>
              </a:rPr>
              <a:t>two </a:t>
            </a:r>
            <a:r>
              <a:rPr sz="1600" dirty="0">
                <a:latin typeface="Times New Roman"/>
                <a:cs typeface="Times New Roman"/>
              </a:rPr>
              <a:t>primary</a:t>
            </a:r>
            <a:r>
              <a:rPr sz="1600" spc="6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components:</a:t>
            </a:r>
            <a:r>
              <a:rPr sz="1600" spc="72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dataset</a:t>
            </a:r>
            <a:r>
              <a:rPr sz="1600" spc="6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creation</a:t>
            </a:r>
            <a:r>
              <a:rPr sz="1600" spc="6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6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real-time</a:t>
            </a:r>
            <a:r>
              <a:rPr sz="1600" spc="6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face</a:t>
            </a:r>
            <a:r>
              <a:rPr sz="1600" spc="6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recognition.</a:t>
            </a:r>
            <a:r>
              <a:rPr sz="1600" spc="6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68" dirty="0">
                <a:latin typeface="Times New Roman"/>
                <a:cs typeface="Times New Roman"/>
              </a:rPr>
              <a:t>  </a:t>
            </a:r>
            <a:r>
              <a:rPr sz="1600" spc="-7" dirty="0">
                <a:latin typeface="Times New Roman"/>
                <a:cs typeface="Times New Roman"/>
              </a:rPr>
              <a:t>dataset </a:t>
            </a:r>
            <a:r>
              <a:rPr sz="1600" dirty="0">
                <a:latin typeface="Times New Roman"/>
                <a:cs typeface="Times New Roman"/>
              </a:rPr>
              <a:t>creation</a:t>
            </a:r>
            <a:r>
              <a:rPr sz="1600" spc="13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script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prompts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users</a:t>
            </a:r>
            <a:r>
              <a:rPr sz="1600" spc="15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3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name,</a:t>
            </a:r>
            <a:r>
              <a:rPr sz="1600" spc="12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captures</a:t>
            </a:r>
            <a:r>
              <a:rPr sz="1600" spc="14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50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grayscale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face</a:t>
            </a:r>
            <a:r>
              <a:rPr sz="1600" spc="14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126" dirty="0">
                <a:latin typeface="Times New Roman"/>
                <a:cs typeface="Times New Roman"/>
              </a:rPr>
              <a:t> </a:t>
            </a:r>
            <a:r>
              <a:rPr sz="1600" spc="-17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Haar</a:t>
            </a:r>
            <a:r>
              <a:rPr sz="1600" spc="7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Cascade</a:t>
            </a:r>
            <a:r>
              <a:rPr sz="1600" spc="8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classifier,</a:t>
            </a:r>
            <a:r>
              <a:rPr sz="1600" spc="5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7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stores</a:t>
            </a:r>
            <a:r>
              <a:rPr sz="1600" spc="5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them</a:t>
            </a:r>
            <a:r>
              <a:rPr sz="1600" spc="6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5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7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designated</a:t>
            </a:r>
            <a:r>
              <a:rPr sz="1600" spc="8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folder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6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training.</a:t>
            </a:r>
            <a:r>
              <a:rPr sz="1600" spc="5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7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real-</a:t>
            </a:r>
            <a:r>
              <a:rPr sz="1600" spc="-14" dirty="0">
                <a:latin typeface="Times New Roman"/>
                <a:cs typeface="Times New Roman"/>
              </a:rPr>
              <a:t>time </a:t>
            </a:r>
            <a:r>
              <a:rPr sz="1600" dirty="0">
                <a:latin typeface="Times New Roman"/>
                <a:cs typeface="Times New Roman"/>
              </a:rPr>
              <a:t>operation,</a:t>
            </a:r>
            <a:r>
              <a:rPr sz="1600" spc="4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5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face</a:t>
            </a:r>
            <a:r>
              <a:rPr sz="1600" spc="5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recognition</a:t>
            </a:r>
            <a:r>
              <a:rPr sz="1600" spc="4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script</a:t>
            </a:r>
            <a:r>
              <a:rPr sz="1600" spc="5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processes</a:t>
            </a:r>
            <a:r>
              <a:rPr sz="1600" spc="61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webcam</a:t>
            </a:r>
            <a:r>
              <a:rPr sz="1600" spc="44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video,</a:t>
            </a:r>
            <a:r>
              <a:rPr sz="1600" spc="5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detects</a:t>
            </a:r>
            <a:r>
              <a:rPr sz="1600" spc="33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faces,</a:t>
            </a:r>
            <a:r>
              <a:rPr sz="1600" spc="48" dirty="0">
                <a:latin typeface="Times New Roman"/>
                <a:cs typeface="Times New Roman"/>
              </a:rPr>
              <a:t>  </a:t>
            </a:r>
            <a:r>
              <a:rPr sz="1600" spc="-17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compares</a:t>
            </a:r>
            <a:r>
              <a:rPr sz="1600" spc="28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them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against</a:t>
            </a:r>
            <a:r>
              <a:rPr sz="1600" spc="27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7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trained</a:t>
            </a:r>
            <a:r>
              <a:rPr sz="1600" spc="27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dataset.</a:t>
            </a:r>
            <a:r>
              <a:rPr sz="1600" spc="27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27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confidence</a:t>
            </a:r>
            <a:r>
              <a:rPr sz="1600" spc="30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score</a:t>
            </a:r>
            <a:r>
              <a:rPr sz="1600" spc="27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8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below</a:t>
            </a:r>
            <a:r>
              <a:rPr sz="1600" spc="27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80,</a:t>
            </a:r>
            <a:r>
              <a:rPr sz="1600" spc="273" dirty="0">
                <a:latin typeface="Times New Roman"/>
                <a:cs typeface="Times New Roman"/>
              </a:rPr>
              <a:t> </a:t>
            </a:r>
            <a:r>
              <a:rPr sz="1600" spc="-17" dirty="0">
                <a:latin typeface="Times New Roman"/>
                <a:cs typeface="Times New Roman"/>
              </a:rPr>
              <a:t>it </a:t>
            </a:r>
            <a:r>
              <a:rPr sz="1600" dirty="0">
                <a:latin typeface="Times New Roman"/>
                <a:cs typeface="Times New Roman"/>
              </a:rPr>
              <a:t>identifies</a:t>
            </a:r>
            <a:r>
              <a:rPr sz="1600" spc="22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3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person</a:t>
            </a:r>
            <a:r>
              <a:rPr sz="1600" spc="23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23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known,</a:t>
            </a:r>
            <a:r>
              <a:rPr sz="1600" spc="23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displays</a:t>
            </a:r>
            <a:r>
              <a:rPr sz="1600" spc="22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their</a:t>
            </a:r>
            <a:r>
              <a:rPr sz="1600" spc="22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name,</a:t>
            </a:r>
            <a:r>
              <a:rPr sz="1600" spc="24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sends</a:t>
            </a:r>
            <a:r>
              <a:rPr sz="1600" spc="22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3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`1'</a:t>
            </a:r>
            <a:r>
              <a:rPr sz="1600" spc="25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via</a:t>
            </a:r>
            <a:r>
              <a:rPr sz="1600" spc="22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serial</a:t>
            </a:r>
            <a:r>
              <a:rPr sz="1600" spc="228" dirty="0">
                <a:latin typeface="Times New Roman"/>
                <a:cs typeface="Times New Roman"/>
              </a:rPr>
              <a:t> </a:t>
            </a:r>
            <a:r>
              <a:rPr sz="1600" spc="-14" dirty="0">
                <a:latin typeface="Times New Roman"/>
                <a:cs typeface="Times New Roman"/>
              </a:rPr>
              <a:t>port </a:t>
            </a:r>
            <a:r>
              <a:rPr sz="1600" dirty="0">
                <a:latin typeface="Times New Roman"/>
                <a:cs typeface="Times New Roman"/>
              </a:rPr>
              <a:t>(COM3,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9600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baud).</a:t>
            </a:r>
            <a:r>
              <a:rPr sz="1600" spc="5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Otherwise,</a:t>
            </a:r>
            <a:r>
              <a:rPr sz="1600" spc="6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labels</a:t>
            </a:r>
            <a:r>
              <a:rPr sz="1600" spc="5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7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face</a:t>
            </a:r>
            <a:r>
              <a:rPr sz="1600" spc="6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7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“Unknown,”</a:t>
            </a:r>
            <a:r>
              <a:rPr sz="1600" spc="6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sends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`0,'</a:t>
            </a:r>
            <a:r>
              <a:rPr sz="1600" spc="6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72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saves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72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image</a:t>
            </a:r>
            <a:r>
              <a:rPr sz="1600" spc="72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after</a:t>
            </a:r>
            <a:r>
              <a:rPr sz="1600" spc="82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100</a:t>
            </a:r>
            <a:r>
              <a:rPr sz="1600" spc="82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frames</a:t>
            </a:r>
            <a:r>
              <a:rPr sz="1600" spc="7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89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92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“unknown_person”</a:t>
            </a:r>
            <a:r>
              <a:rPr sz="1600" spc="82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folder.</a:t>
            </a:r>
            <a:r>
              <a:rPr sz="1600" spc="82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8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Raspberry</a:t>
            </a:r>
            <a:r>
              <a:rPr sz="1600" spc="78" dirty="0">
                <a:latin typeface="Times New Roman"/>
                <a:cs typeface="Times New Roman"/>
              </a:rPr>
              <a:t>  </a:t>
            </a:r>
            <a:r>
              <a:rPr sz="1600" spc="-17" dirty="0">
                <a:latin typeface="Times New Roman"/>
                <a:cs typeface="Times New Roman"/>
              </a:rPr>
              <a:t>Pi, </a:t>
            </a:r>
            <a:r>
              <a:rPr sz="1600" dirty="0">
                <a:latin typeface="Times New Roman"/>
                <a:cs typeface="Times New Roman"/>
              </a:rPr>
              <a:t>simulated</a:t>
            </a:r>
            <a:r>
              <a:rPr sz="1600" spc="10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Proteus,</a:t>
            </a:r>
            <a:r>
              <a:rPr sz="1600" spc="10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interfaces</a:t>
            </a:r>
            <a:r>
              <a:rPr sz="1600" spc="11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16x2</a:t>
            </a:r>
            <a:r>
              <a:rPr sz="1600" spc="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LCD,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DC</a:t>
            </a:r>
            <a:r>
              <a:rPr sz="1600" spc="12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motor,</a:t>
            </a:r>
            <a:r>
              <a:rPr sz="1600" spc="11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buzzer,</a:t>
            </a:r>
            <a:r>
              <a:rPr sz="1600" spc="10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PIR</a:t>
            </a:r>
            <a:r>
              <a:rPr sz="1600" spc="12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sensor,</a:t>
            </a:r>
            <a:r>
              <a:rPr sz="1600" spc="119" dirty="0">
                <a:latin typeface="Times New Roman"/>
                <a:cs typeface="Times New Roman"/>
              </a:rPr>
              <a:t> </a:t>
            </a:r>
            <a:r>
              <a:rPr sz="1600" spc="-17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switch.</a:t>
            </a:r>
            <a:r>
              <a:rPr sz="1600" spc="19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Upon</a:t>
            </a:r>
            <a:r>
              <a:rPr sz="1600" spc="19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receiving</a:t>
            </a:r>
            <a:r>
              <a:rPr sz="1600" spc="21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`1,'</a:t>
            </a:r>
            <a:r>
              <a:rPr sz="1600" spc="21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1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LCD</a:t>
            </a:r>
            <a:r>
              <a:rPr sz="1600" spc="2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displays</a:t>
            </a:r>
            <a:r>
              <a:rPr sz="1600" spc="20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“Valid</a:t>
            </a:r>
            <a:r>
              <a:rPr sz="1600" spc="20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Person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Door</a:t>
            </a:r>
            <a:r>
              <a:rPr sz="1600" spc="1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Open,”</a:t>
            </a:r>
            <a:r>
              <a:rPr sz="1600" spc="18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198" dirty="0">
                <a:latin typeface="Times New Roman"/>
                <a:cs typeface="Times New Roman"/>
              </a:rPr>
              <a:t> </a:t>
            </a:r>
            <a:r>
              <a:rPr sz="1600" spc="-17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motor</a:t>
            </a:r>
            <a:r>
              <a:rPr sz="1600" spc="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activates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simulate</a:t>
            </a:r>
            <a:r>
              <a:rPr sz="1600" spc="16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unlocking.</a:t>
            </a:r>
            <a:r>
              <a:rPr sz="1600" spc="18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5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`0'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prompts</a:t>
            </a:r>
            <a:r>
              <a:rPr sz="1600" spc="17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“Unknown</a:t>
            </a:r>
            <a:r>
              <a:rPr sz="1600" spc="18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Person</a:t>
            </a:r>
            <a:r>
              <a:rPr sz="1600" spc="18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Door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close,”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11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1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motor</a:t>
            </a:r>
            <a:r>
              <a:rPr sz="1600" spc="11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remaining</a:t>
            </a:r>
            <a:r>
              <a:rPr sz="1600" spc="12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off</a:t>
            </a:r>
            <a:r>
              <a:rPr sz="1600" spc="10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12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PIR</a:t>
            </a:r>
            <a:r>
              <a:rPr sz="1600" spc="11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sensor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checking</a:t>
            </a:r>
            <a:r>
              <a:rPr sz="1600" spc="1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1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motion.</a:t>
            </a:r>
            <a:r>
              <a:rPr sz="1600" spc="11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2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switch</a:t>
            </a:r>
            <a:r>
              <a:rPr sz="1600" spc="109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press </a:t>
            </a:r>
            <a:r>
              <a:rPr sz="1600" dirty="0">
                <a:latin typeface="Times New Roman"/>
                <a:cs typeface="Times New Roman"/>
              </a:rPr>
              <a:t>triggers</a:t>
            </a:r>
            <a:r>
              <a:rPr sz="1600" spc="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5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process,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accompanied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5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buzzer</a:t>
            </a:r>
            <a:r>
              <a:rPr sz="1600" spc="15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sound.</a:t>
            </a:r>
            <a:r>
              <a:rPr sz="1600" spc="14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5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Proteus</a:t>
            </a:r>
            <a:r>
              <a:rPr sz="1600" spc="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simulation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ensures </a:t>
            </a:r>
            <a:r>
              <a:rPr sz="1600" dirty="0">
                <a:latin typeface="Times New Roman"/>
                <a:cs typeface="Times New Roman"/>
              </a:rPr>
              <a:t>reliable</a:t>
            </a:r>
            <a:r>
              <a:rPr sz="1600" spc="8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testing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8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hardware</a:t>
            </a:r>
            <a:r>
              <a:rPr sz="1600" spc="9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interactions,</a:t>
            </a:r>
            <a:r>
              <a:rPr sz="1600" spc="10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validating</a:t>
            </a:r>
            <a:r>
              <a:rPr sz="1600" spc="8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9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performance.</a:t>
            </a:r>
            <a:r>
              <a:rPr sz="1600" spc="10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89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integrating </a:t>
            </a:r>
            <a:r>
              <a:rPr sz="1600" dirty="0">
                <a:latin typeface="Times New Roman"/>
                <a:cs typeface="Times New Roman"/>
              </a:rPr>
              <a:t>face</a:t>
            </a:r>
            <a:r>
              <a:rPr sz="1600" spc="31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recognition,</a:t>
            </a:r>
            <a:r>
              <a:rPr sz="1600" spc="31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serial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communication,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hardware</a:t>
            </a:r>
            <a:r>
              <a:rPr sz="1600" spc="30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control,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30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offers</a:t>
            </a:r>
            <a:r>
              <a:rPr sz="1600" spc="286" dirty="0">
                <a:latin typeface="Times New Roman"/>
                <a:cs typeface="Times New Roman"/>
              </a:rPr>
              <a:t> </a:t>
            </a:r>
            <a:r>
              <a:rPr sz="1600" spc="-34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scalable,</a:t>
            </a:r>
            <a:r>
              <a:rPr sz="1600" spc="5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efficient</a:t>
            </a:r>
            <a:r>
              <a:rPr sz="1600" spc="8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solution</a:t>
            </a:r>
            <a:r>
              <a:rPr sz="1600" spc="7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4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secure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7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management.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7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applications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include</a:t>
            </a:r>
            <a:r>
              <a:rPr sz="1600" spc="72" dirty="0">
                <a:latin typeface="Times New Roman"/>
                <a:cs typeface="Times New Roman"/>
              </a:rPr>
              <a:t> </a:t>
            </a:r>
            <a:r>
              <a:rPr sz="1600" spc="-14" dirty="0">
                <a:latin typeface="Times New Roman"/>
                <a:cs typeface="Times New Roman"/>
              </a:rPr>
              <a:t>home </a:t>
            </a:r>
            <a:r>
              <a:rPr sz="1600" dirty="0">
                <a:latin typeface="Times New Roman"/>
                <a:cs typeface="Times New Roman"/>
              </a:rPr>
              <a:t>security,</a:t>
            </a:r>
            <a:r>
              <a:rPr sz="1600" spc="7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office</a:t>
            </a:r>
            <a:r>
              <a:rPr sz="1600" spc="82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82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control,</a:t>
            </a:r>
            <a:r>
              <a:rPr sz="1600" spc="106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89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restricted</a:t>
            </a:r>
            <a:r>
              <a:rPr sz="1600" spc="8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area</a:t>
            </a:r>
            <a:r>
              <a:rPr sz="1600" spc="89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monitoring,</a:t>
            </a:r>
            <a:r>
              <a:rPr sz="1600" spc="78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demonstrating</a:t>
            </a:r>
            <a:r>
              <a:rPr sz="1600" spc="78" dirty="0">
                <a:latin typeface="Times New Roman"/>
                <a:cs typeface="Times New Roman"/>
              </a:rPr>
              <a:t>  </a:t>
            </a:r>
            <a:r>
              <a:rPr sz="1600" spc="-17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potential</a:t>
            </a:r>
            <a:r>
              <a:rPr sz="1600" spc="1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9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combining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open-source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software</a:t>
            </a:r>
            <a:r>
              <a:rPr sz="1600" spc="21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187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embedded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systems</a:t>
            </a:r>
            <a:r>
              <a:rPr sz="1600" spc="21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22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address</a:t>
            </a:r>
            <a:r>
              <a:rPr sz="1600" spc="191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real- </a:t>
            </a:r>
            <a:r>
              <a:rPr sz="1600" dirty="0">
                <a:latin typeface="Times New Roman"/>
                <a:cs typeface="Times New Roman"/>
              </a:rPr>
              <a:t>world</a:t>
            </a:r>
            <a:r>
              <a:rPr sz="1600" spc="116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security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challenges</a:t>
            </a:r>
            <a:r>
              <a:rPr sz="1600" spc="133" dirty="0">
                <a:latin typeface="Times New Roman"/>
                <a:cs typeface="Times New Roman"/>
              </a:rPr>
              <a:t> </a:t>
            </a:r>
            <a:r>
              <a:rPr sz="1600" spc="-7" dirty="0">
                <a:latin typeface="Times New Roman"/>
                <a:cs typeface="Times New Roman"/>
              </a:rPr>
              <a:t>effectively.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118BF-6390-86DF-F649-973DBEEF9779}"/>
              </a:ext>
            </a:extLst>
          </p:cNvPr>
          <p:cNvSpPr txBox="1"/>
          <p:nvPr/>
        </p:nvSpPr>
        <p:spPr>
          <a:xfrm>
            <a:off x="2330244" y="712189"/>
            <a:ext cx="8259097" cy="290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83282" marR="130749" indent="-1590200">
              <a:lnSpc>
                <a:spcPts val="1541"/>
              </a:lnSpc>
              <a:spcBef>
                <a:spcPts val="194"/>
              </a:spcBef>
            </a:pPr>
            <a:r>
              <a:rPr lang="en-US" sz="1800" b="1" dirty="0">
                <a:latin typeface="Times New Roman"/>
                <a:cs typeface="Times New Roman"/>
              </a:rPr>
              <a:t>FACE</a:t>
            </a:r>
            <a:r>
              <a:rPr lang="en-US" sz="1800" b="1" spc="-72" dirty="0">
                <a:latin typeface="Times New Roman"/>
                <a:cs typeface="Times New Roman"/>
              </a:rPr>
              <a:t> </a:t>
            </a:r>
            <a:r>
              <a:rPr lang="en-US" sz="1800" b="1" spc="-7" dirty="0">
                <a:latin typeface="Times New Roman"/>
                <a:cs typeface="Times New Roman"/>
              </a:rPr>
              <a:t>RECOGNITION</a:t>
            </a:r>
            <a:r>
              <a:rPr lang="en-US" sz="1800" b="1" spc="-41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SMART</a:t>
            </a:r>
            <a:r>
              <a:rPr lang="en-US" sz="1800" b="1" spc="-44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LOCK</a:t>
            </a:r>
            <a:r>
              <a:rPr lang="en-US" sz="1800" b="1" spc="-48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SYSTEM</a:t>
            </a:r>
            <a:r>
              <a:rPr lang="en-US" sz="1800" b="1" spc="-51" dirty="0">
                <a:latin typeface="Times New Roman"/>
                <a:cs typeface="Times New Roman"/>
              </a:rPr>
              <a:t> </a:t>
            </a:r>
            <a:r>
              <a:rPr lang="en-US" sz="1800" b="1" spc="-7" dirty="0">
                <a:latin typeface="Times New Roman"/>
                <a:cs typeface="Times New Roman"/>
              </a:rPr>
              <a:t>USING RASPBERRY</a:t>
            </a:r>
            <a:r>
              <a:rPr lang="en-US" sz="1800" b="1" spc="-51" dirty="0">
                <a:latin typeface="Times New Roman"/>
                <a:cs typeface="Times New Roman"/>
              </a:rPr>
              <a:t> </a:t>
            </a:r>
            <a:r>
              <a:rPr lang="en-US" sz="1800" b="1" spc="-17" dirty="0">
                <a:latin typeface="Times New Roman"/>
                <a:cs typeface="Times New Roman"/>
              </a:rPr>
              <a:t>PI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0956" y="1000127"/>
            <a:ext cx="6462450" cy="4857746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226">
              <a:spcBef>
                <a:spcPts val="92"/>
              </a:spcBef>
              <a:buSzPct val="96774"/>
              <a:tabLst>
                <a:tab pos="114297" algn="l"/>
              </a:tabLst>
            </a:pPr>
            <a:r>
              <a:rPr sz="1400" b="1" spc="-7" dirty="0">
                <a:latin typeface="Times New Roman"/>
                <a:cs typeface="Times New Roman"/>
              </a:rPr>
              <a:t>INTRODUCTION</a:t>
            </a:r>
            <a:endParaRPr sz="1400" dirty="0">
              <a:latin typeface="Times New Roman"/>
              <a:cs typeface="Times New Roman"/>
            </a:endParaRPr>
          </a:p>
          <a:p>
            <a:pPr>
              <a:spcBef>
                <a:spcPts val="430"/>
              </a:spcBef>
              <a:buAutoNum type="arabicPeriod"/>
            </a:pPr>
            <a:endParaRPr sz="1400" dirty="0">
              <a:latin typeface="Times New Roman"/>
              <a:cs typeface="Times New Roman"/>
            </a:endParaRPr>
          </a:p>
          <a:p>
            <a:pPr marL="8659" marR="3464" algn="just">
              <a:lnSpc>
                <a:spcPct val="115300"/>
              </a:lnSpc>
              <a:spcBef>
                <a:spcPts val="3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6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face</a:t>
            </a:r>
            <a:r>
              <a:rPr sz="1400" spc="13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recognition-based</a:t>
            </a:r>
            <a:r>
              <a:rPr sz="1400" spc="14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security</a:t>
            </a:r>
            <a:r>
              <a:rPr sz="1400" spc="14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15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innovative</a:t>
            </a:r>
            <a:r>
              <a:rPr sz="1400" spc="1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</a:t>
            </a:r>
            <a:r>
              <a:rPr sz="1400" spc="13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3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secure</a:t>
            </a:r>
            <a:r>
              <a:rPr sz="1400" spc="164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access </a:t>
            </a:r>
            <a:r>
              <a:rPr sz="1400" dirty="0">
                <a:latin typeface="Times New Roman"/>
                <a:cs typeface="Times New Roman"/>
              </a:rPr>
              <a:t>control,</a:t>
            </a:r>
            <a:r>
              <a:rPr sz="1400" spc="15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integrating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computer</a:t>
            </a:r>
            <a:r>
              <a:rPr sz="1400" spc="18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vision</a:t>
            </a:r>
            <a:r>
              <a:rPr sz="1400" spc="17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embedded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systems.</a:t>
            </a:r>
            <a:r>
              <a:rPr sz="1400" spc="17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Utilizing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OpenCV</a:t>
            </a:r>
            <a:r>
              <a:rPr sz="1400" spc="18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56" dirty="0">
                <a:latin typeface="Times New Roman"/>
                <a:cs typeface="Times New Roman"/>
              </a:rPr>
              <a:t> </a:t>
            </a:r>
            <a:r>
              <a:rPr sz="1400" spc="-34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webcam,</a:t>
            </a:r>
            <a:r>
              <a:rPr sz="1400" spc="9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11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captures</a:t>
            </a:r>
            <a:r>
              <a:rPr sz="1400" spc="11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processes</a:t>
            </a:r>
            <a:r>
              <a:rPr sz="1400" spc="10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facial</a:t>
            </a:r>
            <a:r>
              <a:rPr sz="1400" spc="11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images</a:t>
            </a:r>
            <a:r>
              <a:rPr sz="1400" spc="10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identify</a:t>
            </a:r>
            <a:r>
              <a:rPr sz="1400" spc="10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authorized</a:t>
            </a:r>
            <a:r>
              <a:rPr sz="1400" spc="12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individuals.</a:t>
            </a:r>
            <a:r>
              <a:rPr sz="1400" spc="106" dirty="0">
                <a:latin typeface="Times New Roman"/>
                <a:cs typeface="Times New Roman"/>
              </a:rPr>
              <a:t> </a:t>
            </a:r>
            <a:r>
              <a:rPr sz="1400" spc="17" dirty="0">
                <a:latin typeface="Times New Roman"/>
                <a:cs typeface="Times New Roman"/>
              </a:rPr>
              <a:t>The </a:t>
            </a:r>
            <a:r>
              <a:rPr sz="1400" spc="7" dirty="0">
                <a:latin typeface="Times New Roman"/>
                <a:cs typeface="Times New Roman"/>
              </a:rPr>
              <a:t>system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spc="7" dirty="0">
                <a:latin typeface="Times New Roman"/>
                <a:cs typeface="Times New Roman"/>
              </a:rPr>
              <a:t>employs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spc="7" dirty="0">
                <a:latin typeface="Times New Roman"/>
                <a:cs typeface="Times New Roman"/>
              </a:rPr>
              <a:t>the</a:t>
            </a:r>
            <a:r>
              <a:rPr sz="1400" spc="48" dirty="0">
                <a:latin typeface="Times New Roman"/>
                <a:cs typeface="Times New Roman"/>
              </a:rPr>
              <a:t> </a:t>
            </a:r>
            <a:r>
              <a:rPr sz="1400" spc="7" dirty="0">
                <a:latin typeface="Times New Roman"/>
                <a:cs typeface="Times New Roman"/>
              </a:rPr>
              <a:t>LBPHFaceRecognizer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spc="7" dirty="0">
                <a:latin typeface="Times New Roman"/>
                <a:cs typeface="Times New Roman"/>
              </a:rPr>
              <a:t>for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7" dirty="0">
                <a:latin typeface="Times New Roman"/>
                <a:cs typeface="Times New Roman"/>
              </a:rPr>
              <a:t>real-time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7" dirty="0">
                <a:latin typeface="Times New Roman"/>
                <a:cs typeface="Times New Roman"/>
              </a:rPr>
              <a:t>recognition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spc="7" dirty="0">
                <a:latin typeface="Times New Roman"/>
                <a:cs typeface="Times New Roman"/>
              </a:rPr>
              <a:t>and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communicates </a:t>
            </a:r>
            <a:r>
              <a:rPr sz="1400" dirty="0">
                <a:latin typeface="Times New Roman"/>
                <a:cs typeface="Times New Roman"/>
              </a:rPr>
              <a:t>results</a:t>
            </a:r>
            <a:r>
              <a:rPr sz="1400" spc="27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via</a:t>
            </a:r>
            <a:r>
              <a:rPr sz="1400" spc="27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serial</a:t>
            </a:r>
            <a:r>
              <a:rPr sz="1400" spc="25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27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8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7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Raspberry</a:t>
            </a:r>
            <a:r>
              <a:rPr sz="1400" spc="27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</a:t>
            </a:r>
            <a:r>
              <a:rPr sz="1400" spc="27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simulated</a:t>
            </a:r>
            <a:r>
              <a:rPr sz="1400" spc="26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28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Proteus.</a:t>
            </a:r>
            <a:r>
              <a:rPr sz="1400" spc="286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Hardware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19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including</a:t>
            </a:r>
            <a:r>
              <a:rPr sz="1400" spc="22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1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16x2</a:t>
            </a:r>
            <a:r>
              <a:rPr sz="1400" spc="22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LCD,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motor,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buzzer,</a:t>
            </a:r>
            <a:r>
              <a:rPr sz="1400" spc="22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PIR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sensor,</a:t>
            </a:r>
            <a:r>
              <a:rPr sz="1400" spc="20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switch,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provide </a:t>
            </a:r>
            <a:r>
              <a:rPr sz="1400" dirty="0">
                <a:latin typeface="Times New Roman"/>
                <a:cs typeface="Times New Roman"/>
              </a:rPr>
              <a:t>feedback</a:t>
            </a:r>
            <a:r>
              <a:rPr sz="1400" spc="58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8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control.</a:t>
            </a:r>
            <a:r>
              <a:rPr sz="1400" spc="51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8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Proteus</a:t>
            </a:r>
            <a:r>
              <a:rPr sz="1400" spc="6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simulation</a:t>
            </a:r>
            <a:r>
              <a:rPr sz="1400" spc="58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validates</a:t>
            </a:r>
            <a:r>
              <a:rPr sz="1400" spc="72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system's</a:t>
            </a:r>
            <a:r>
              <a:rPr sz="1400" spc="65" dirty="0">
                <a:latin typeface="Times New Roman"/>
                <a:cs typeface="Times New Roman"/>
              </a:rPr>
              <a:t>  </a:t>
            </a:r>
            <a:r>
              <a:rPr sz="1400" spc="-7" dirty="0">
                <a:latin typeface="Times New Roman"/>
                <a:cs typeface="Times New Roman"/>
              </a:rPr>
              <a:t>functionality, </a:t>
            </a:r>
            <a:r>
              <a:rPr sz="1400" dirty="0">
                <a:latin typeface="Times New Roman"/>
                <a:cs typeface="Times New Roman"/>
              </a:rPr>
              <a:t>ensuring</a:t>
            </a:r>
            <a:r>
              <a:rPr sz="1400" spc="4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reliable</a:t>
            </a:r>
            <a:r>
              <a:rPr sz="1400" spc="5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performance.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demonstrates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scalable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approach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security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1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applications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home</a:t>
            </a:r>
            <a:r>
              <a:rPr sz="1400" spc="9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9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office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access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management.</a:t>
            </a:r>
            <a:endParaRPr sz="1400" dirty="0">
              <a:latin typeface="Times New Roman"/>
              <a:cs typeface="Times New Roman"/>
            </a:endParaRPr>
          </a:p>
          <a:p>
            <a:pPr>
              <a:spcBef>
                <a:spcPts val="218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8658">
              <a:tabLst>
                <a:tab pos="148932" algn="l"/>
              </a:tabLst>
            </a:pPr>
            <a:r>
              <a:rPr sz="1400" b="1" spc="-7" dirty="0">
                <a:latin typeface="Times New Roman"/>
                <a:cs typeface="Times New Roman"/>
              </a:rPr>
              <a:t>OBJECTIVE</a:t>
            </a:r>
            <a:endParaRPr sz="1400" dirty="0">
              <a:latin typeface="Times New Roman"/>
              <a:cs typeface="Times New Roman"/>
            </a:endParaRPr>
          </a:p>
          <a:p>
            <a:pPr marL="8659">
              <a:spcBef>
                <a:spcPts val="1156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primary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goal</a:t>
            </a:r>
            <a:r>
              <a:rPr sz="1400" spc="5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8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6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58" dirty="0">
                <a:latin typeface="Times New Roman"/>
                <a:cs typeface="Times New Roman"/>
              </a:rPr>
              <a:t> </a:t>
            </a:r>
            <a:r>
              <a:rPr sz="1400" spc="-17" dirty="0">
                <a:latin typeface="Times New Roman"/>
                <a:cs typeface="Times New Roman"/>
              </a:rPr>
              <a:t>to:</a:t>
            </a:r>
            <a:endParaRPr sz="1400" dirty="0">
              <a:latin typeface="Times New Roman"/>
              <a:cs typeface="Times New Roman"/>
            </a:endParaRPr>
          </a:p>
          <a:p>
            <a:pPr marL="435108" lvl="1" indent="-155427">
              <a:spcBef>
                <a:spcPts val="187"/>
              </a:spcBef>
              <a:buFont typeface="MingLiU_HKSCS-ExtB"/>
              <a:buChar char="➢"/>
              <a:tabLst>
                <a:tab pos="435108" algn="l"/>
              </a:tabLst>
            </a:pPr>
            <a:r>
              <a:rPr sz="1400" dirty="0">
                <a:latin typeface="Times New Roman"/>
                <a:cs typeface="Times New Roman"/>
              </a:rPr>
              <a:t>Capture</a:t>
            </a:r>
            <a:r>
              <a:rPr sz="1400" spc="9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face</a:t>
            </a:r>
            <a:r>
              <a:rPr sz="1400" spc="10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images</a:t>
            </a:r>
            <a:r>
              <a:rPr sz="1400" spc="9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webcam</a:t>
            </a:r>
            <a:r>
              <a:rPr sz="1400" spc="11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OpenCVfor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dataset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creation.</a:t>
            </a:r>
            <a:endParaRPr sz="1400" dirty="0">
              <a:latin typeface="Times New Roman"/>
              <a:cs typeface="Times New Roman"/>
            </a:endParaRPr>
          </a:p>
          <a:p>
            <a:pPr marL="435108" lvl="1" indent="-155427">
              <a:spcBef>
                <a:spcPts val="426"/>
              </a:spcBef>
              <a:buFont typeface="MingLiU_HKSCS-ExtB"/>
              <a:buChar char="➢"/>
              <a:tabLst>
                <a:tab pos="435108" algn="l"/>
                <a:tab pos="2350014" algn="l"/>
              </a:tabLst>
            </a:pPr>
            <a:r>
              <a:rPr sz="1400" dirty="0">
                <a:latin typeface="Times New Roman"/>
                <a:cs typeface="Times New Roman"/>
              </a:rPr>
              <a:t>Perform</a:t>
            </a:r>
            <a:r>
              <a:rPr sz="1400" spc="1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face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recognition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7" dirty="0">
                <a:latin typeface="Times New Roman"/>
                <a:cs typeface="Times New Roman"/>
              </a:rPr>
              <a:t>withLBPHFaceRecognizer.</a:t>
            </a:r>
            <a:endParaRPr sz="1400" dirty="0">
              <a:latin typeface="Times New Roman"/>
              <a:cs typeface="Times New Roman"/>
            </a:endParaRPr>
          </a:p>
          <a:p>
            <a:pPr marL="435108" lvl="1" indent="-155427">
              <a:spcBef>
                <a:spcPts val="426"/>
              </a:spcBef>
              <a:buFont typeface="MingLiU_HKSCS-ExtB"/>
              <a:buChar char="➢"/>
              <a:tabLst>
                <a:tab pos="435108" algn="l"/>
              </a:tabLst>
            </a:pPr>
            <a:r>
              <a:rPr sz="1400" dirty="0">
                <a:latin typeface="Times New Roman"/>
                <a:cs typeface="Times New Roman"/>
              </a:rPr>
              <a:t>Transmit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1'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(known)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0'</a:t>
            </a:r>
            <a:r>
              <a:rPr sz="1400" spc="1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(unknown)</a:t>
            </a:r>
            <a:r>
              <a:rPr sz="1400" spc="10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via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serial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8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simulated</a:t>
            </a:r>
            <a:r>
              <a:rPr sz="1400" spc="8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Raspberry</a:t>
            </a:r>
            <a:r>
              <a:rPr sz="1400" spc="82" dirty="0">
                <a:latin typeface="Times New Roman"/>
                <a:cs typeface="Times New Roman"/>
              </a:rPr>
              <a:t> </a:t>
            </a:r>
            <a:r>
              <a:rPr sz="1400" spc="-17" dirty="0">
                <a:latin typeface="Times New Roman"/>
                <a:cs typeface="Times New Roman"/>
              </a:rPr>
              <a:t>Pi.</a:t>
            </a:r>
            <a:endParaRPr sz="1400" dirty="0">
              <a:latin typeface="Times New Roman"/>
              <a:cs typeface="Times New Roman"/>
            </a:endParaRPr>
          </a:p>
          <a:p>
            <a:pPr marL="435108" lvl="1" indent="-155427">
              <a:spcBef>
                <a:spcPts val="426"/>
              </a:spcBef>
              <a:buFont typeface="MingLiU_HKSCS-ExtB"/>
              <a:buChar char="➢"/>
              <a:tabLst>
                <a:tab pos="435108" algn="l"/>
              </a:tabLst>
            </a:pPr>
            <a:r>
              <a:rPr sz="1400" dirty="0">
                <a:latin typeface="Times New Roman"/>
                <a:cs typeface="Times New Roman"/>
              </a:rPr>
              <a:t>Control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motor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display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status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8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16x2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LCD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recognition.</a:t>
            </a:r>
            <a:endParaRPr sz="1400" dirty="0">
              <a:latin typeface="Times New Roman"/>
              <a:cs typeface="Times New Roman"/>
            </a:endParaRPr>
          </a:p>
          <a:p>
            <a:pPr marL="435108" lvl="1" indent="-155427">
              <a:spcBef>
                <a:spcPts val="423"/>
              </a:spcBef>
              <a:buFont typeface="MingLiU_HKSCS-ExtB"/>
              <a:buChar char="➢"/>
              <a:tabLst>
                <a:tab pos="435108" algn="l"/>
              </a:tabLst>
            </a:pPr>
            <a:r>
              <a:rPr sz="1400" dirty="0">
                <a:latin typeface="Times New Roman"/>
                <a:cs typeface="Times New Roman"/>
              </a:rPr>
              <a:t>Simulate</a:t>
            </a:r>
            <a:r>
              <a:rPr sz="1400" spc="9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1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3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Proteus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1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reliable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software-hardware</a:t>
            </a:r>
            <a:r>
              <a:rPr sz="1400" spc="99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validation.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4299" y="6274030"/>
            <a:ext cx="25977" cy="25111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21335" y="36575"/>
                </a:moveTo>
                <a:lnTo>
                  <a:pt x="15239" y="36575"/>
                </a:lnTo>
                <a:lnTo>
                  <a:pt x="0" y="21335"/>
                </a:lnTo>
                <a:lnTo>
                  <a:pt x="0" y="15239"/>
                </a:lnTo>
                <a:lnTo>
                  <a:pt x="16763" y="0"/>
                </a:lnTo>
                <a:lnTo>
                  <a:pt x="21335" y="0"/>
                </a:lnTo>
                <a:lnTo>
                  <a:pt x="38100" y="18287"/>
                </a:lnTo>
                <a:lnTo>
                  <a:pt x="38100" y="21335"/>
                </a:lnTo>
                <a:lnTo>
                  <a:pt x="21335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76FE8FE-6965-DE34-2C82-F746B791F70A}"/>
              </a:ext>
            </a:extLst>
          </p:cNvPr>
          <p:cNvSpPr/>
          <p:nvPr/>
        </p:nvSpPr>
        <p:spPr>
          <a:xfrm>
            <a:off x="196645" y="252499"/>
            <a:ext cx="11779045" cy="6423747"/>
          </a:xfrm>
          <a:custGeom>
            <a:avLst/>
            <a:gdLst/>
            <a:ahLst/>
            <a:cxnLst/>
            <a:rect l="l" t="t" r="r" b="b"/>
            <a:pathLst>
              <a:path w="7077709" h="9421495">
                <a:moveTo>
                  <a:pt x="170688" y="0"/>
                </a:moveTo>
                <a:lnTo>
                  <a:pt x="6906768" y="0"/>
                </a:lnTo>
                <a:lnTo>
                  <a:pt x="6940295" y="3048"/>
                </a:lnTo>
                <a:lnTo>
                  <a:pt x="7001255" y="28956"/>
                </a:lnTo>
                <a:lnTo>
                  <a:pt x="7048500" y="76200"/>
                </a:lnTo>
                <a:lnTo>
                  <a:pt x="7074407" y="137160"/>
                </a:lnTo>
                <a:lnTo>
                  <a:pt x="7077455" y="9250680"/>
                </a:lnTo>
                <a:lnTo>
                  <a:pt x="7074407" y="9284207"/>
                </a:lnTo>
                <a:lnTo>
                  <a:pt x="7048500" y="9345167"/>
                </a:lnTo>
                <a:lnTo>
                  <a:pt x="7001255" y="9392412"/>
                </a:lnTo>
                <a:lnTo>
                  <a:pt x="6940295" y="9418319"/>
                </a:lnTo>
                <a:lnTo>
                  <a:pt x="6906768" y="9421367"/>
                </a:lnTo>
                <a:lnTo>
                  <a:pt x="170688" y="9421367"/>
                </a:lnTo>
                <a:lnTo>
                  <a:pt x="105156" y="9407651"/>
                </a:lnTo>
                <a:lnTo>
                  <a:pt x="50292" y="9371076"/>
                </a:lnTo>
                <a:lnTo>
                  <a:pt x="12192" y="9316212"/>
                </a:lnTo>
                <a:lnTo>
                  <a:pt x="0" y="9250680"/>
                </a:lnTo>
                <a:lnTo>
                  <a:pt x="0" y="170688"/>
                </a:lnTo>
                <a:lnTo>
                  <a:pt x="12192" y="105155"/>
                </a:lnTo>
                <a:lnTo>
                  <a:pt x="50292" y="50292"/>
                </a:lnTo>
                <a:lnTo>
                  <a:pt x="105156" y="13716"/>
                </a:lnTo>
                <a:lnTo>
                  <a:pt x="1706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576DC-72EE-AE8B-C683-363F39F56566}"/>
              </a:ext>
            </a:extLst>
          </p:cNvPr>
          <p:cNvSpPr txBox="1"/>
          <p:nvPr/>
        </p:nvSpPr>
        <p:spPr>
          <a:xfrm>
            <a:off x="7487264" y="1000127"/>
            <a:ext cx="6096000" cy="307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433"/>
              </a:spcBef>
              <a:buFont typeface="MingLiU_HKSCS-ExtB"/>
              <a:buChar char="➢"/>
            </a:pPr>
            <a:endParaRPr lang="en-IN" sz="1400" dirty="0">
              <a:latin typeface="Times New Roman"/>
              <a:cs typeface="Times New Roman"/>
            </a:endParaRPr>
          </a:p>
          <a:p>
            <a:pPr marL="31171">
              <a:tabLst>
                <a:tab pos="171445" algn="l"/>
              </a:tabLst>
            </a:pPr>
            <a:r>
              <a:rPr lang="en-IN" sz="1400" b="1" dirty="0">
                <a:latin typeface="Times New Roman"/>
                <a:cs typeface="Times New Roman"/>
              </a:rPr>
              <a:t>COMPONENTS</a:t>
            </a:r>
            <a:r>
              <a:rPr lang="en-IN" sz="1400" b="1" spc="78" dirty="0">
                <a:latin typeface="Times New Roman"/>
                <a:cs typeface="Times New Roman"/>
              </a:rPr>
              <a:t>  </a:t>
            </a:r>
            <a:r>
              <a:rPr lang="en-IN" sz="1400" b="1" spc="-7" dirty="0">
                <a:latin typeface="Times New Roman"/>
                <a:cs typeface="Times New Roman"/>
              </a:rPr>
              <a:t>REQUIRED</a:t>
            </a:r>
            <a:endParaRPr lang="en-IN" sz="1400" dirty="0">
              <a:latin typeface="Times New Roman"/>
              <a:cs typeface="Times New Roman"/>
            </a:endParaRPr>
          </a:p>
          <a:p>
            <a:pPr marL="8659">
              <a:spcBef>
                <a:spcPts val="1203"/>
              </a:spcBef>
            </a:pPr>
            <a:r>
              <a:rPr lang="en-IN" sz="1400" b="1" spc="-7" dirty="0">
                <a:latin typeface="Times New Roman"/>
                <a:cs typeface="Times New Roman"/>
              </a:rPr>
              <a:t>Hardware:</a:t>
            </a:r>
            <a:endParaRPr lang="en-IN" sz="1400" dirty="0">
              <a:latin typeface="Times New Roman"/>
              <a:cs typeface="Times New Roman"/>
            </a:endParaRPr>
          </a:p>
          <a:p>
            <a:pPr marL="435108" lvl="1" indent="-155427">
              <a:spcBef>
                <a:spcPts val="181"/>
              </a:spcBef>
              <a:buFont typeface="MingLiU_HKSCS-ExtB"/>
              <a:buChar char="➢"/>
              <a:tabLst>
                <a:tab pos="435108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Raspberry</a:t>
            </a:r>
            <a:r>
              <a:rPr lang="en-IN" sz="1400" spc="-17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Pi</a:t>
            </a:r>
            <a:r>
              <a:rPr lang="en-IN" sz="1400" spc="-24" dirty="0">
                <a:latin typeface="Times New Roman"/>
                <a:cs typeface="Times New Roman"/>
              </a:rPr>
              <a:t> </a:t>
            </a:r>
            <a:r>
              <a:rPr lang="en-IN" sz="1400" spc="-7" dirty="0">
                <a:latin typeface="Times New Roman"/>
                <a:cs typeface="Times New Roman"/>
              </a:rPr>
              <a:t>(simulated</a:t>
            </a:r>
            <a:r>
              <a:rPr lang="en-IN" sz="1400" spc="-27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in</a:t>
            </a:r>
            <a:r>
              <a:rPr lang="en-IN" sz="1400" spc="-17" dirty="0">
                <a:latin typeface="Times New Roman"/>
                <a:cs typeface="Times New Roman"/>
              </a:rPr>
              <a:t> </a:t>
            </a:r>
            <a:r>
              <a:rPr lang="en-IN" sz="1400" spc="-7" dirty="0">
                <a:latin typeface="Times New Roman"/>
                <a:cs typeface="Times New Roman"/>
              </a:rPr>
              <a:t>Proteus)</a:t>
            </a:r>
            <a:endParaRPr lang="en-IN" sz="1400" dirty="0">
              <a:latin typeface="Times New Roman"/>
              <a:cs typeface="Times New Roman"/>
            </a:endParaRPr>
          </a:p>
          <a:p>
            <a:pPr marL="435108" lvl="1" indent="-155427">
              <a:spcBef>
                <a:spcPts val="426"/>
              </a:spcBef>
              <a:buFont typeface="MingLiU_HKSCS-ExtB"/>
              <a:buChar char="➢"/>
              <a:tabLst>
                <a:tab pos="435108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16x2</a:t>
            </a:r>
            <a:r>
              <a:rPr lang="en-IN" sz="1400" spc="-31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LCD</a:t>
            </a:r>
            <a:r>
              <a:rPr lang="en-IN" sz="1400" spc="-37" dirty="0">
                <a:latin typeface="Times New Roman"/>
                <a:cs typeface="Times New Roman"/>
              </a:rPr>
              <a:t> </a:t>
            </a:r>
            <a:r>
              <a:rPr lang="en-IN" sz="1400" spc="-7" dirty="0">
                <a:latin typeface="Times New Roman"/>
                <a:cs typeface="Times New Roman"/>
              </a:rPr>
              <a:t>Display</a:t>
            </a:r>
            <a:endParaRPr lang="en-IN" sz="1400" dirty="0">
              <a:latin typeface="Times New Roman"/>
              <a:cs typeface="Times New Roman"/>
            </a:endParaRPr>
          </a:p>
          <a:p>
            <a:pPr marL="435108" lvl="1" indent="-155427">
              <a:spcBef>
                <a:spcPts val="426"/>
              </a:spcBef>
              <a:buFont typeface="MingLiU_HKSCS-ExtB"/>
              <a:buChar char="➢"/>
              <a:tabLst>
                <a:tab pos="435108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DC</a:t>
            </a:r>
            <a:r>
              <a:rPr lang="en-IN" sz="1400" spc="-20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Motor</a:t>
            </a:r>
            <a:r>
              <a:rPr lang="en-IN" sz="1400" spc="-34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(for</a:t>
            </a:r>
            <a:r>
              <a:rPr lang="en-IN" sz="1400" spc="-31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door</a:t>
            </a:r>
            <a:r>
              <a:rPr lang="en-IN" sz="1400" spc="-34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lock</a:t>
            </a:r>
            <a:r>
              <a:rPr lang="en-IN" sz="1400" spc="-41" dirty="0">
                <a:latin typeface="Times New Roman"/>
                <a:cs typeface="Times New Roman"/>
              </a:rPr>
              <a:t> </a:t>
            </a:r>
            <a:r>
              <a:rPr lang="en-IN" sz="1400" spc="-7" dirty="0">
                <a:latin typeface="Times New Roman"/>
                <a:cs typeface="Times New Roman"/>
              </a:rPr>
              <a:t>simulation)</a:t>
            </a:r>
            <a:endParaRPr lang="en-IN" sz="1400" dirty="0">
              <a:latin typeface="Times New Roman"/>
              <a:cs typeface="Times New Roman"/>
            </a:endParaRPr>
          </a:p>
          <a:p>
            <a:pPr marL="435108" lvl="1" indent="-155427">
              <a:spcBef>
                <a:spcPts val="416"/>
              </a:spcBef>
              <a:buFont typeface="MingLiU_HKSCS-ExtB"/>
              <a:buChar char="➢"/>
              <a:tabLst>
                <a:tab pos="435108" algn="l"/>
              </a:tabLst>
            </a:pPr>
            <a:r>
              <a:rPr lang="en-IN" sz="1400" spc="-7" dirty="0">
                <a:latin typeface="Times New Roman"/>
                <a:cs typeface="Times New Roman"/>
              </a:rPr>
              <a:t>Buzzer</a:t>
            </a:r>
            <a:endParaRPr lang="en-IN" sz="1400" dirty="0">
              <a:latin typeface="Times New Roman"/>
              <a:cs typeface="Times New Roman"/>
            </a:endParaRPr>
          </a:p>
          <a:p>
            <a:pPr marL="435108" lvl="1" indent="-155427">
              <a:spcBef>
                <a:spcPts val="426"/>
              </a:spcBef>
              <a:buFont typeface="MingLiU_HKSCS-ExtB"/>
              <a:buChar char="➢"/>
              <a:tabLst>
                <a:tab pos="435108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PIR</a:t>
            </a:r>
            <a:r>
              <a:rPr lang="en-IN" sz="1400" spc="-31" dirty="0">
                <a:latin typeface="Times New Roman"/>
                <a:cs typeface="Times New Roman"/>
              </a:rPr>
              <a:t> </a:t>
            </a:r>
            <a:r>
              <a:rPr lang="en-IN" sz="1400" spc="-7" dirty="0">
                <a:latin typeface="Times New Roman"/>
                <a:cs typeface="Times New Roman"/>
              </a:rPr>
              <a:t>Sensor</a:t>
            </a:r>
            <a:endParaRPr lang="en-IN" sz="1400" dirty="0">
              <a:latin typeface="Times New Roman"/>
              <a:cs typeface="Times New Roman"/>
            </a:endParaRPr>
          </a:p>
          <a:p>
            <a:pPr marL="435108" lvl="1" indent="-155427">
              <a:spcBef>
                <a:spcPts val="419"/>
              </a:spcBef>
              <a:buFont typeface="MingLiU_HKSCS-ExtB"/>
              <a:buChar char="➢"/>
              <a:tabLst>
                <a:tab pos="435108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Push</a:t>
            </a:r>
            <a:r>
              <a:rPr lang="en-IN" sz="1400" spc="-37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Button</a:t>
            </a:r>
            <a:r>
              <a:rPr lang="en-IN" sz="1400" spc="-37" dirty="0">
                <a:latin typeface="Times New Roman"/>
                <a:cs typeface="Times New Roman"/>
              </a:rPr>
              <a:t> </a:t>
            </a:r>
            <a:r>
              <a:rPr lang="en-IN" sz="1400" spc="-7" dirty="0">
                <a:latin typeface="Times New Roman"/>
                <a:cs typeface="Times New Roman"/>
              </a:rPr>
              <a:t>(Switch)</a:t>
            </a:r>
          </a:p>
          <a:p>
            <a:pPr marL="435108" lvl="1" indent="-155427">
              <a:spcBef>
                <a:spcPts val="419"/>
              </a:spcBef>
              <a:buFont typeface="MingLiU_HKSCS-ExtB"/>
              <a:buChar char="➢"/>
              <a:tabLst>
                <a:tab pos="435108" algn="l"/>
              </a:tabLst>
            </a:pPr>
            <a:endParaRPr lang="en-IN" sz="1400" dirty="0">
              <a:latin typeface="Times New Roman"/>
              <a:cs typeface="Times New Roman"/>
            </a:endParaRPr>
          </a:p>
          <a:p>
            <a:pPr marL="8659">
              <a:lnSpc>
                <a:spcPts val="1159"/>
              </a:lnSpc>
              <a:spcBef>
                <a:spcPts val="177"/>
              </a:spcBef>
            </a:pPr>
            <a:r>
              <a:rPr lang="en-IN" sz="1400" b="1" spc="-27" dirty="0">
                <a:latin typeface="Times New Roman"/>
                <a:cs typeface="Times New Roman"/>
              </a:rPr>
              <a:t>Virtual</a:t>
            </a:r>
            <a:r>
              <a:rPr lang="en-IN" sz="1400" b="1" spc="-20" dirty="0">
                <a:latin typeface="Times New Roman"/>
                <a:cs typeface="Times New Roman"/>
              </a:rPr>
              <a:t> </a:t>
            </a:r>
            <a:r>
              <a:rPr lang="en-IN" sz="1400" b="1" spc="-7" dirty="0">
                <a:latin typeface="Times New Roman"/>
                <a:cs typeface="Times New Roman"/>
              </a:rPr>
              <a:t>Simulation:</a:t>
            </a:r>
            <a:endParaRPr lang="en-IN" sz="1400" dirty="0">
              <a:latin typeface="Times New Roman"/>
              <a:cs typeface="Times New Roman"/>
            </a:endParaRPr>
          </a:p>
          <a:p>
            <a:pPr marL="221234">
              <a:lnSpc>
                <a:spcPts val="1159"/>
              </a:lnSpc>
            </a:pPr>
            <a:r>
              <a:rPr lang="en-IN" sz="1400" dirty="0">
                <a:latin typeface="Times New Roman"/>
                <a:cs typeface="Times New Roman"/>
              </a:rPr>
              <a:t>Proteus</a:t>
            </a:r>
            <a:r>
              <a:rPr lang="en-IN" sz="1400" spc="55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8</a:t>
            </a:r>
            <a:r>
              <a:rPr lang="en-IN" sz="1400" spc="68" dirty="0">
                <a:latin typeface="Times New Roman"/>
                <a:cs typeface="Times New Roman"/>
              </a:rPr>
              <a:t> </a:t>
            </a:r>
            <a:r>
              <a:rPr lang="en-IN" sz="1400" spc="-7" dirty="0">
                <a:latin typeface="Times New Roman"/>
                <a:cs typeface="Times New Roman"/>
              </a:rPr>
              <a:t>Professional</a:t>
            </a:r>
            <a:endParaRPr lang="en-IN" sz="14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68670-6AB2-C335-5C2D-A9F192FF3DE9}"/>
              </a:ext>
            </a:extLst>
          </p:cNvPr>
          <p:cNvSpPr txBox="1"/>
          <p:nvPr/>
        </p:nvSpPr>
        <p:spPr>
          <a:xfrm>
            <a:off x="7030064" y="4383110"/>
            <a:ext cx="7010400" cy="147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97">
              <a:spcBef>
                <a:spcPts val="92"/>
              </a:spcBef>
              <a:tabLst>
                <a:tab pos="179671" algn="l"/>
              </a:tabLst>
            </a:pPr>
            <a:r>
              <a:rPr lang="en-IN" sz="1400" b="1" dirty="0">
                <a:latin typeface="Times New Roman"/>
                <a:cs typeface="Times New Roman"/>
              </a:rPr>
              <a:t>SOFTWARE</a:t>
            </a:r>
            <a:r>
              <a:rPr lang="en-IN" sz="1400" b="1" spc="133" dirty="0">
                <a:latin typeface="Times New Roman"/>
                <a:cs typeface="Times New Roman"/>
              </a:rPr>
              <a:t> </a:t>
            </a:r>
            <a:r>
              <a:rPr lang="en-IN" sz="1400" b="1" spc="-14" dirty="0">
                <a:latin typeface="Times New Roman"/>
                <a:cs typeface="Times New Roman"/>
              </a:rPr>
              <a:t>TOOLS</a:t>
            </a:r>
            <a:endParaRPr lang="en-IN" sz="1400" dirty="0">
              <a:latin typeface="Times New Roman"/>
              <a:cs typeface="Times New Roman"/>
            </a:endParaRPr>
          </a:p>
          <a:p>
            <a:pPr>
              <a:spcBef>
                <a:spcPts val="82"/>
              </a:spcBef>
              <a:buFont typeface="Times New Roman"/>
              <a:buAutoNum type="arabicPeriod" startAt="4"/>
            </a:pPr>
            <a:endParaRPr lang="en-IN" sz="1400" dirty="0">
              <a:latin typeface="Times New Roman"/>
              <a:cs typeface="Times New Roman"/>
            </a:endParaRPr>
          </a:p>
          <a:p>
            <a:pPr marL="464981" lvl="1" indent="-154561">
              <a:buFont typeface="MingLiU_HKSCS-ExtB"/>
              <a:buChar char="➢"/>
              <a:tabLst>
                <a:tab pos="464981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Python</a:t>
            </a:r>
            <a:r>
              <a:rPr lang="en-IN" sz="1400" spc="-37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(with</a:t>
            </a:r>
            <a:r>
              <a:rPr lang="en-IN" sz="1400" spc="-14" dirty="0">
                <a:latin typeface="Times New Roman"/>
                <a:cs typeface="Times New Roman"/>
              </a:rPr>
              <a:t> </a:t>
            </a:r>
            <a:r>
              <a:rPr lang="en-IN" sz="1400" spc="-7" dirty="0">
                <a:latin typeface="Times New Roman"/>
                <a:cs typeface="Times New Roman"/>
              </a:rPr>
              <a:t>OpenCV,</a:t>
            </a:r>
            <a:r>
              <a:rPr lang="en-IN" sz="1400" spc="-44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NumPy,</a:t>
            </a:r>
            <a:r>
              <a:rPr lang="en-IN" sz="1400" spc="-34" dirty="0">
                <a:latin typeface="Times New Roman"/>
                <a:cs typeface="Times New Roman"/>
              </a:rPr>
              <a:t> </a:t>
            </a:r>
            <a:r>
              <a:rPr lang="en-IN" sz="1400" spc="-7" dirty="0" err="1">
                <a:latin typeface="Times New Roman"/>
                <a:cs typeface="Times New Roman"/>
              </a:rPr>
              <a:t>PySerial</a:t>
            </a:r>
            <a:r>
              <a:rPr lang="en-IN" sz="1400" spc="-7" dirty="0">
                <a:latin typeface="Times New Roman"/>
                <a:cs typeface="Times New Roman"/>
              </a:rPr>
              <a:t>)</a:t>
            </a:r>
            <a:endParaRPr lang="en-IN" sz="1400" dirty="0">
              <a:latin typeface="Times New Roman"/>
              <a:cs typeface="Times New Roman"/>
            </a:endParaRPr>
          </a:p>
          <a:p>
            <a:pPr marL="464981" lvl="1" indent="-154561">
              <a:spcBef>
                <a:spcPts val="181"/>
              </a:spcBef>
              <a:buFont typeface="MingLiU_HKSCS-ExtB"/>
              <a:buChar char="➢"/>
              <a:tabLst>
                <a:tab pos="464981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OpenCV</a:t>
            </a:r>
            <a:r>
              <a:rPr lang="en-IN" sz="1400" spc="-34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(Haar</a:t>
            </a:r>
            <a:r>
              <a:rPr lang="en-IN" sz="1400" spc="-34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Cascade</a:t>
            </a:r>
            <a:r>
              <a:rPr lang="en-IN" sz="1400" spc="-24" dirty="0">
                <a:latin typeface="Times New Roman"/>
                <a:cs typeface="Times New Roman"/>
              </a:rPr>
              <a:t> </a:t>
            </a:r>
            <a:r>
              <a:rPr lang="en-IN" sz="1400" spc="-7" dirty="0" err="1">
                <a:latin typeface="Times New Roman"/>
                <a:cs typeface="Times New Roman"/>
              </a:rPr>
              <a:t>Classifier,LBPHFaceRecognizer</a:t>
            </a:r>
            <a:r>
              <a:rPr lang="en-IN" sz="1400" spc="-7" dirty="0">
                <a:latin typeface="Times New Roman"/>
                <a:cs typeface="Times New Roman"/>
              </a:rPr>
              <a:t>)</a:t>
            </a:r>
            <a:endParaRPr lang="en-IN" sz="1400" dirty="0">
              <a:latin typeface="Times New Roman"/>
              <a:cs typeface="Times New Roman"/>
            </a:endParaRPr>
          </a:p>
          <a:p>
            <a:pPr marL="464981" lvl="1" indent="-154561">
              <a:spcBef>
                <a:spcPts val="181"/>
              </a:spcBef>
              <a:buFont typeface="MingLiU_HKSCS-ExtB"/>
              <a:buChar char="➢"/>
              <a:tabLst>
                <a:tab pos="464981" algn="l"/>
              </a:tabLst>
            </a:pPr>
            <a:r>
              <a:rPr lang="en-IN" sz="1400" spc="-7" dirty="0">
                <a:latin typeface="Times New Roman"/>
                <a:cs typeface="Times New Roman"/>
              </a:rPr>
              <a:t>Proteus</a:t>
            </a:r>
            <a:endParaRPr lang="en-IN" sz="1400" dirty="0">
              <a:latin typeface="Times New Roman"/>
              <a:cs typeface="Times New Roman"/>
            </a:endParaRPr>
          </a:p>
          <a:p>
            <a:pPr marL="464981" lvl="1" indent="-154561">
              <a:spcBef>
                <a:spcPts val="194"/>
              </a:spcBef>
              <a:buFont typeface="MingLiU_HKSCS-ExtB"/>
              <a:buChar char="➢"/>
              <a:tabLst>
                <a:tab pos="464981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Virtual</a:t>
            </a:r>
            <a:r>
              <a:rPr lang="en-IN" sz="1400" spc="-34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Serial</a:t>
            </a:r>
            <a:r>
              <a:rPr lang="en-IN" sz="1400" spc="-37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Ports</a:t>
            </a:r>
            <a:r>
              <a:rPr lang="en-IN" sz="1400" spc="-41" dirty="0">
                <a:latin typeface="Times New Roman"/>
                <a:cs typeface="Times New Roman"/>
              </a:rPr>
              <a:t> </a:t>
            </a:r>
            <a:r>
              <a:rPr lang="en-IN" sz="1400" spc="-7" dirty="0">
                <a:latin typeface="Times New Roman"/>
                <a:cs typeface="Times New Roman"/>
              </a:rPr>
              <a:t>Emulator</a:t>
            </a:r>
            <a:endParaRPr lang="en-IN"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3444" y="560770"/>
            <a:ext cx="8891587" cy="1593456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25976">
              <a:tabLst>
                <a:tab pos="166250" algn="l"/>
              </a:tabLst>
            </a:pP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181" dirty="0">
                <a:latin typeface="Times New Roman"/>
                <a:cs typeface="Times New Roman"/>
              </a:rPr>
              <a:t> </a:t>
            </a:r>
            <a:r>
              <a:rPr sz="1400" b="1" spc="-7" dirty="0">
                <a:latin typeface="Times New Roman"/>
                <a:cs typeface="Times New Roman"/>
              </a:rPr>
              <a:t>ARCHITECTURE</a:t>
            </a:r>
            <a:endParaRPr sz="1400" dirty="0">
              <a:latin typeface="Times New Roman"/>
              <a:cs typeface="Times New Roman"/>
            </a:endParaRPr>
          </a:p>
          <a:p>
            <a:pPr marL="39398" algn="just">
              <a:spcBef>
                <a:spcPts val="1166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consists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two</a:t>
            </a:r>
            <a:r>
              <a:rPr sz="1400" spc="9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primary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blocks:</a:t>
            </a:r>
            <a:endParaRPr sz="1400" dirty="0">
              <a:latin typeface="Times New Roman"/>
              <a:cs typeface="Times New Roman"/>
            </a:endParaRPr>
          </a:p>
          <a:p>
            <a:pPr marL="82692" marR="77064" algn="just">
              <a:lnSpc>
                <a:spcPct val="115199"/>
              </a:lnSpc>
              <a:spcBef>
                <a:spcPts val="7"/>
              </a:spcBef>
            </a:pPr>
            <a:r>
              <a:rPr sz="1400" b="1" dirty="0">
                <a:latin typeface="Times New Roman"/>
                <a:cs typeface="Times New Roman"/>
              </a:rPr>
              <a:t>Client</a:t>
            </a:r>
            <a:r>
              <a:rPr sz="1400" b="1" spc="126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Side</a:t>
            </a:r>
            <a:r>
              <a:rPr sz="1400" b="1" spc="13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(Computer):</a:t>
            </a:r>
            <a:r>
              <a:rPr sz="1400" b="1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Captures</a:t>
            </a:r>
            <a:r>
              <a:rPr sz="1400" spc="11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webcam</a:t>
            </a:r>
            <a:r>
              <a:rPr sz="1400" spc="12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input,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performs</a:t>
            </a:r>
            <a:r>
              <a:rPr sz="1400" spc="11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face</a:t>
            </a:r>
            <a:r>
              <a:rPr sz="1400" spc="11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recognition</a:t>
            </a:r>
            <a:r>
              <a:rPr sz="1400" spc="116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using </a:t>
            </a:r>
            <a:r>
              <a:rPr sz="1400" dirty="0">
                <a:latin typeface="Times New Roman"/>
                <a:cs typeface="Times New Roman"/>
              </a:rPr>
              <a:t>trained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datasets,</a:t>
            </a:r>
            <a:r>
              <a:rPr sz="1400" spc="8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8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sends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1400" spc="8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(known)</a:t>
            </a:r>
            <a:r>
              <a:rPr sz="1400" spc="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8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(unknown)</a:t>
            </a:r>
            <a:r>
              <a:rPr sz="1400" spc="9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via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serial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communication.</a:t>
            </a:r>
            <a:endParaRPr sz="1400" dirty="0">
              <a:latin typeface="Times New Roman"/>
              <a:cs typeface="Times New Roman"/>
            </a:endParaRPr>
          </a:p>
          <a:p>
            <a:pPr marL="82692" marR="12122" algn="just">
              <a:lnSpc>
                <a:spcPct val="115199"/>
              </a:lnSpc>
              <a:spcBef>
                <a:spcPts val="245"/>
              </a:spcBef>
            </a:pPr>
            <a:r>
              <a:rPr sz="1400" b="1" dirty="0">
                <a:latin typeface="Times New Roman"/>
                <a:cs typeface="Times New Roman"/>
              </a:rPr>
              <a:t>Server</a:t>
            </a:r>
            <a:r>
              <a:rPr sz="1400" b="1" spc="9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Side</a:t>
            </a:r>
            <a:r>
              <a:rPr sz="1400" b="1" spc="112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(Raspberry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Pi</a:t>
            </a:r>
            <a:r>
              <a:rPr sz="1400" b="1" spc="82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92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Proteus):</a:t>
            </a:r>
            <a:r>
              <a:rPr sz="1400" b="1" spc="13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Receives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serial</a:t>
            </a:r>
            <a:r>
              <a:rPr sz="1400" spc="1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control</a:t>
            </a:r>
            <a:r>
              <a:rPr sz="1400" spc="82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hardware— </a:t>
            </a:r>
            <a:r>
              <a:rPr sz="1400" dirty="0">
                <a:latin typeface="Times New Roman"/>
                <a:cs typeface="Times New Roman"/>
              </a:rPr>
              <a:t>unlocks</a:t>
            </a:r>
            <a:r>
              <a:rPr sz="1400" spc="6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door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updates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LCD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known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faces,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checks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motion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34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PIR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unknown</a:t>
            </a:r>
            <a:r>
              <a:rPr sz="1400" spc="82" dirty="0">
                <a:latin typeface="Times New Roman"/>
                <a:cs typeface="Times New Roman"/>
              </a:rPr>
              <a:t> </a:t>
            </a:r>
            <a:r>
              <a:rPr sz="1400" spc="-7" dirty="0">
                <a:latin typeface="Times New Roman"/>
                <a:cs typeface="Times New Roman"/>
              </a:rPr>
              <a:t>faces.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3367" y="2154226"/>
            <a:ext cx="6823588" cy="4367578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EF62E4AC-E6FE-BC8B-DB5C-35953CFB44CD}"/>
              </a:ext>
            </a:extLst>
          </p:cNvPr>
          <p:cNvSpPr/>
          <p:nvPr/>
        </p:nvSpPr>
        <p:spPr>
          <a:xfrm>
            <a:off x="196645" y="252499"/>
            <a:ext cx="11779045" cy="6423747"/>
          </a:xfrm>
          <a:custGeom>
            <a:avLst/>
            <a:gdLst/>
            <a:ahLst/>
            <a:cxnLst/>
            <a:rect l="l" t="t" r="r" b="b"/>
            <a:pathLst>
              <a:path w="7077709" h="9421495">
                <a:moveTo>
                  <a:pt x="170688" y="0"/>
                </a:moveTo>
                <a:lnTo>
                  <a:pt x="6906768" y="0"/>
                </a:lnTo>
                <a:lnTo>
                  <a:pt x="6940295" y="3048"/>
                </a:lnTo>
                <a:lnTo>
                  <a:pt x="7001255" y="28956"/>
                </a:lnTo>
                <a:lnTo>
                  <a:pt x="7048500" y="76200"/>
                </a:lnTo>
                <a:lnTo>
                  <a:pt x="7074407" y="137160"/>
                </a:lnTo>
                <a:lnTo>
                  <a:pt x="7077455" y="9250680"/>
                </a:lnTo>
                <a:lnTo>
                  <a:pt x="7074407" y="9284207"/>
                </a:lnTo>
                <a:lnTo>
                  <a:pt x="7048500" y="9345167"/>
                </a:lnTo>
                <a:lnTo>
                  <a:pt x="7001255" y="9392412"/>
                </a:lnTo>
                <a:lnTo>
                  <a:pt x="6940295" y="9418319"/>
                </a:lnTo>
                <a:lnTo>
                  <a:pt x="6906768" y="9421367"/>
                </a:lnTo>
                <a:lnTo>
                  <a:pt x="170688" y="9421367"/>
                </a:lnTo>
                <a:lnTo>
                  <a:pt x="105156" y="9407651"/>
                </a:lnTo>
                <a:lnTo>
                  <a:pt x="50292" y="9371076"/>
                </a:lnTo>
                <a:lnTo>
                  <a:pt x="12192" y="9316212"/>
                </a:lnTo>
                <a:lnTo>
                  <a:pt x="0" y="9250680"/>
                </a:lnTo>
                <a:lnTo>
                  <a:pt x="0" y="170688"/>
                </a:lnTo>
                <a:lnTo>
                  <a:pt x="12192" y="105155"/>
                </a:lnTo>
                <a:lnTo>
                  <a:pt x="50292" y="50292"/>
                </a:lnTo>
                <a:lnTo>
                  <a:pt x="105156" y="13716"/>
                </a:lnTo>
                <a:lnTo>
                  <a:pt x="1706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517EA-3960-363C-F4C7-104AC7BFA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18" y="5998866"/>
            <a:ext cx="647790" cy="4001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AF51C5-CC4A-EDF8-AD51-48ED5AA4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47" y="1611275"/>
            <a:ext cx="3512361" cy="4420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9E8CAE-07D7-B9A3-454B-2979D705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99" y="1694391"/>
            <a:ext cx="5868293" cy="3595363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9A6D388B-193C-8A00-AADB-5FB33C8F0C93}"/>
              </a:ext>
            </a:extLst>
          </p:cNvPr>
          <p:cNvSpPr/>
          <p:nvPr/>
        </p:nvSpPr>
        <p:spPr>
          <a:xfrm>
            <a:off x="196645" y="252499"/>
            <a:ext cx="11779045" cy="6423747"/>
          </a:xfrm>
          <a:custGeom>
            <a:avLst/>
            <a:gdLst/>
            <a:ahLst/>
            <a:cxnLst/>
            <a:rect l="l" t="t" r="r" b="b"/>
            <a:pathLst>
              <a:path w="7077709" h="9421495">
                <a:moveTo>
                  <a:pt x="170688" y="0"/>
                </a:moveTo>
                <a:lnTo>
                  <a:pt x="6906768" y="0"/>
                </a:lnTo>
                <a:lnTo>
                  <a:pt x="6940295" y="3048"/>
                </a:lnTo>
                <a:lnTo>
                  <a:pt x="7001255" y="28956"/>
                </a:lnTo>
                <a:lnTo>
                  <a:pt x="7048500" y="76200"/>
                </a:lnTo>
                <a:lnTo>
                  <a:pt x="7074407" y="137160"/>
                </a:lnTo>
                <a:lnTo>
                  <a:pt x="7077455" y="9250680"/>
                </a:lnTo>
                <a:lnTo>
                  <a:pt x="7074407" y="9284207"/>
                </a:lnTo>
                <a:lnTo>
                  <a:pt x="7048500" y="9345167"/>
                </a:lnTo>
                <a:lnTo>
                  <a:pt x="7001255" y="9392412"/>
                </a:lnTo>
                <a:lnTo>
                  <a:pt x="6940295" y="9418319"/>
                </a:lnTo>
                <a:lnTo>
                  <a:pt x="6906768" y="9421367"/>
                </a:lnTo>
                <a:lnTo>
                  <a:pt x="170688" y="9421367"/>
                </a:lnTo>
                <a:lnTo>
                  <a:pt x="105156" y="9407651"/>
                </a:lnTo>
                <a:lnTo>
                  <a:pt x="50292" y="9371076"/>
                </a:lnTo>
                <a:lnTo>
                  <a:pt x="12192" y="9316212"/>
                </a:lnTo>
                <a:lnTo>
                  <a:pt x="0" y="9250680"/>
                </a:lnTo>
                <a:lnTo>
                  <a:pt x="0" y="170688"/>
                </a:lnTo>
                <a:lnTo>
                  <a:pt x="12192" y="105155"/>
                </a:lnTo>
                <a:lnTo>
                  <a:pt x="50292" y="50292"/>
                </a:lnTo>
                <a:lnTo>
                  <a:pt x="105156" y="13716"/>
                </a:lnTo>
                <a:lnTo>
                  <a:pt x="1706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/>
          <p:nvPr/>
        </p:nvSpPr>
        <p:spPr>
          <a:xfrm>
            <a:off x="3527865" y="2403867"/>
            <a:ext cx="2931928" cy="2292685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8">
              <a:spcBef>
                <a:spcPts val="92"/>
              </a:spcBef>
              <a:tabLst>
                <a:tab pos="148932" algn="l"/>
              </a:tabLst>
            </a:pPr>
            <a:r>
              <a:rPr sz="1200" b="1" spc="-7" dirty="0">
                <a:latin typeface="Times New Roman"/>
                <a:cs typeface="Times New Roman"/>
              </a:rPr>
              <a:t>WORKFLOW</a:t>
            </a: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385"/>
              </a:spcBef>
              <a:buFont typeface="Times New Roman"/>
              <a:buAutoNum type="arabicPeriod" startAt="6"/>
            </a:pPr>
            <a:endParaRPr sz="1200" dirty="0">
              <a:latin typeface="Times New Roman"/>
              <a:cs typeface="Times New Roman"/>
            </a:endParaRPr>
          </a:p>
          <a:p>
            <a:pPr marL="229027" lvl="1" indent="-182269">
              <a:lnSpc>
                <a:spcPts val="1159"/>
              </a:lnSpc>
              <a:buFont typeface="MingLiU_HKSCS-ExtB"/>
              <a:buChar char="➢"/>
              <a:tabLst>
                <a:tab pos="229027" algn="l"/>
              </a:tabLst>
            </a:pPr>
            <a:r>
              <a:rPr sz="1200" dirty="0">
                <a:latin typeface="Times New Roman"/>
                <a:cs typeface="Times New Roman"/>
              </a:rPr>
              <a:t>Start</a:t>
            </a:r>
            <a:r>
              <a:rPr sz="1200" spc="-1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initializes</a:t>
            </a:r>
            <a:r>
              <a:rPr sz="1200" spc="-2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prepares</a:t>
            </a:r>
            <a:r>
              <a:rPr sz="1200" spc="-2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7" dirty="0">
                <a:latin typeface="Times New Roman"/>
                <a:cs typeface="Times New Roman"/>
              </a:rPr>
              <a:t>recognition.</a:t>
            </a:r>
            <a:endParaRPr sz="1200" dirty="0">
              <a:latin typeface="Times New Roman"/>
              <a:cs typeface="Times New Roman"/>
            </a:endParaRPr>
          </a:p>
          <a:p>
            <a:pPr marL="229027" lvl="1" indent="-182269">
              <a:lnSpc>
                <a:spcPts val="1128"/>
              </a:lnSpc>
              <a:buFont typeface="MingLiU_HKSCS-ExtB"/>
              <a:buChar char="➢"/>
              <a:tabLst>
                <a:tab pos="229027" algn="l"/>
              </a:tabLst>
            </a:pPr>
            <a:r>
              <a:rPr sz="1200" dirty="0">
                <a:latin typeface="Times New Roman"/>
                <a:cs typeface="Times New Roman"/>
              </a:rPr>
              <a:t>Load</a:t>
            </a:r>
            <a:r>
              <a:rPr sz="1200" spc="-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Camera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Activates</a:t>
            </a:r>
            <a:r>
              <a:rPr sz="1200" spc="-2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connects</a:t>
            </a:r>
            <a:r>
              <a:rPr sz="1200" spc="-2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camera</a:t>
            </a:r>
            <a:r>
              <a:rPr sz="1200" spc="-34" dirty="0">
                <a:latin typeface="Times New Roman"/>
                <a:cs typeface="Times New Roman"/>
              </a:rPr>
              <a:t> </a:t>
            </a:r>
            <a:r>
              <a:rPr sz="1200" spc="-7" dirty="0">
                <a:latin typeface="Times New Roman"/>
                <a:cs typeface="Times New Roman"/>
              </a:rPr>
              <a:t>hardware.</a:t>
            </a:r>
            <a:endParaRPr sz="1200" dirty="0">
              <a:latin typeface="Times New Roman"/>
              <a:cs typeface="Times New Roman"/>
            </a:endParaRPr>
          </a:p>
          <a:p>
            <a:pPr marL="229027" lvl="1" indent="-182269">
              <a:lnSpc>
                <a:spcPts val="1132"/>
              </a:lnSpc>
              <a:buFont typeface="MingLiU_HKSCS-ExtB"/>
              <a:buChar char="➢"/>
              <a:tabLst>
                <a:tab pos="229027" algn="l"/>
              </a:tabLst>
            </a:pPr>
            <a:r>
              <a:rPr sz="1200" dirty="0">
                <a:latin typeface="Times New Roman"/>
                <a:cs typeface="Times New Roman"/>
              </a:rPr>
              <a:t>Camera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Verifies</a:t>
            </a:r>
            <a:r>
              <a:rPr sz="1200" spc="-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camera</a:t>
            </a:r>
            <a:r>
              <a:rPr sz="1200" spc="-1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spc="-7" dirty="0">
                <a:latin typeface="Times New Roman"/>
                <a:cs typeface="Times New Roman"/>
              </a:rPr>
              <a:t>functioning;</a:t>
            </a:r>
            <a:r>
              <a:rPr sz="1200" spc="-3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loops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spc="-14" dirty="0">
                <a:latin typeface="Times New Roman"/>
                <a:cs typeface="Times New Roman"/>
              </a:rPr>
              <a:t>not.</a:t>
            </a:r>
            <a:endParaRPr sz="1200" dirty="0">
              <a:latin typeface="Times New Roman"/>
              <a:cs typeface="Times New Roman"/>
            </a:endParaRPr>
          </a:p>
          <a:p>
            <a:pPr marL="229027" lvl="1" indent="-182269">
              <a:lnSpc>
                <a:spcPts val="1132"/>
              </a:lnSpc>
              <a:buFont typeface="MingLiU_HKSCS-ExtB"/>
              <a:buChar char="➢"/>
              <a:tabLst>
                <a:tab pos="229027" algn="l"/>
              </a:tabLst>
            </a:pPr>
            <a:r>
              <a:rPr sz="1200" dirty="0">
                <a:latin typeface="Times New Roman"/>
                <a:cs typeface="Times New Roman"/>
              </a:rPr>
              <a:t>Detect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</a:t>
            </a:r>
            <a:r>
              <a:rPr sz="1200" spc="-1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1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Scans</a:t>
            </a:r>
            <a:r>
              <a:rPr sz="1200" spc="-2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locate</a:t>
            </a:r>
            <a:r>
              <a:rPr sz="1200" spc="-1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</a:t>
            </a:r>
            <a:r>
              <a:rPr sz="1200" spc="-14" dirty="0">
                <a:latin typeface="Times New Roman"/>
                <a:cs typeface="Times New Roman"/>
              </a:rPr>
              <a:t> </a:t>
            </a:r>
            <a:r>
              <a:rPr sz="1200" spc="-7" dirty="0">
                <a:latin typeface="Times New Roman"/>
                <a:cs typeface="Times New Roman"/>
              </a:rPr>
              <a:t>faces.</a:t>
            </a:r>
            <a:endParaRPr sz="1200" dirty="0">
              <a:latin typeface="Times New Roman"/>
              <a:cs typeface="Times New Roman"/>
            </a:endParaRPr>
          </a:p>
          <a:p>
            <a:pPr marL="229027" lvl="1" indent="-182269">
              <a:lnSpc>
                <a:spcPts val="1128"/>
              </a:lnSpc>
              <a:buFont typeface="MingLiU_HKSCS-ExtB"/>
              <a:buChar char="➢"/>
              <a:tabLst>
                <a:tab pos="229027" algn="l"/>
              </a:tabLst>
            </a:pP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Extraction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31" dirty="0">
                <a:latin typeface="Times New Roman"/>
                <a:cs typeface="Times New Roman"/>
              </a:rPr>
              <a:t> </a:t>
            </a:r>
            <a:r>
              <a:rPr sz="1200" spc="-7" dirty="0">
                <a:latin typeface="Times New Roman"/>
                <a:cs typeface="Times New Roman"/>
              </a:rPr>
              <a:t>Preprocesses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extracts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facial</a:t>
            </a:r>
            <a:r>
              <a:rPr sz="1200" spc="-34" dirty="0">
                <a:latin typeface="Times New Roman"/>
                <a:cs typeface="Times New Roman"/>
              </a:rPr>
              <a:t> </a:t>
            </a:r>
            <a:r>
              <a:rPr sz="1200" spc="-7" dirty="0">
                <a:latin typeface="Times New Roman"/>
                <a:cs typeface="Times New Roman"/>
              </a:rPr>
              <a:t>features.</a:t>
            </a:r>
            <a:endParaRPr sz="1200" dirty="0">
              <a:latin typeface="Times New Roman"/>
              <a:cs typeface="Times New Roman"/>
            </a:endParaRPr>
          </a:p>
          <a:p>
            <a:pPr marL="229027" marR="3464" lvl="1" indent="-182269">
              <a:lnSpc>
                <a:spcPts val="1139"/>
              </a:lnSpc>
              <a:spcBef>
                <a:spcPts val="48"/>
              </a:spcBef>
              <a:buFont typeface="MingLiU_HKSCS-ExtB"/>
              <a:buChar char="➢"/>
              <a:tabLst>
                <a:tab pos="229893" algn="l"/>
              </a:tabLst>
            </a:pPr>
            <a:r>
              <a:rPr sz="1200" dirty="0">
                <a:latin typeface="Times New Roman"/>
                <a:cs typeface="Times New Roman"/>
              </a:rPr>
              <a:t>Recognition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-1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recognized,</a:t>
            </a:r>
            <a:r>
              <a:rPr sz="1200" spc="-3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door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opens;</a:t>
            </a:r>
            <a:r>
              <a:rPr sz="1200" spc="-3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otherwise,</a:t>
            </a:r>
            <a:r>
              <a:rPr sz="1200" spc="-37" dirty="0">
                <a:latin typeface="Times New Roman"/>
                <a:cs typeface="Times New Roman"/>
              </a:rPr>
              <a:t> </a:t>
            </a:r>
            <a:r>
              <a:rPr sz="1200" spc="-17" dirty="0">
                <a:latin typeface="Times New Roman"/>
                <a:cs typeface="Times New Roman"/>
              </a:rPr>
              <a:t>an 	</a:t>
            </a:r>
            <a:r>
              <a:rPr sz="1200" dirty="0">
                <a:latin typeface="Times New Roman"/>
                <a:cs typeface="Times New Roman"/>
              </a:rPr>
              <a:t>alarm</a:t>
            </a:r>
            <a:r>
              <a:rPr sz="1200" spc="-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7" dirty="0">
                <a:latin typeface="Times New Roman"/>
                <a:cs typeface="Times New Roman"/>
              </a:rPr>
              <a:t>triggered.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670" y="152399"/>
            <a:ext cx="4825711" cy="6423747"/>
          </a:xfrm>
          <a:custGeom>
            <a:avLst/>
            <a:gdLst/>
            <a:ahLst/>
            <a:cxnLst/>
            <a:rect l="l" t="t" r="r" b="b"/>
            <a:pathLst>
              <a:path w="7077709" h="9421495">
                <a:moveTo>
                  <a:pt x="170688" y="0"/>
                </a:moveTo>
                <a:lnTo>
                  <a:pt x="6906768" y="0"/>
                </a:lnTo>
                <a:lnTo>
                  <a:pt x="6940295" y="3048"/>
                </a:lnTo>
                <a:lnTo>
                  <a:pt x="7001255" y="28956"/>
                </a:lnTo>
                <a:lnTo>
                  <a:pt x="7048500" y="76200"/>
                </a:lnTo>
                <a:lnTo>
                  <a:pt x="7074407" y="137160"/>
                </a:lnTo>
                <a:lnTo>
                  <a:pt x="7077455" y="170688"/>
                </a:lnTo>
                <a:lnTo>
                  <a:pt x="7077455" y="9250680"/>
                </a:lnTo>
                <a:lnTo>
                  <a:pt x="7063739" y="9316212"/>
                </a:lnTo>
                <a:lnTo>
                  <a:pt x="7027164" y="9371076"/>
                </a:lnTo>
                <a:lnTo>
                  <a:pt x="6972300" y="9407651"/>
                </a:lnTo>
                <a:lnTo>
                  <a:pt x="6906768" y="9421367"/>
                </a:lnTo>
                <a:lnTo>
                  <a:pt x="170688" y="9421367"/>
                </a:lnTo>
                <a:lnTo>
                  <a:pt x="74676" y="9392412"/>
                </a:lnTo>
                <a:lnTo>
                  <a:pt x="27432" y="9345167"/>
                </a:lnTo>
                <a:lnTo>
                  <a:pt x="3048" y="9284207"/>
                </a:lnTo>
                <a:lnTo>
                  <a:pt x="0" y="9250680"/>
                </a:lnTo>
                <a:lnTo>
                  <a:pt x="0" y="170688"/>
                </a:lnTo>
                <a:lnTo>
                  <a:pt x="12192" y="105155"/>
                </a:lnTo>
                <a:lnTo>
                  <a:pt x="48768" y="50292"/>
                </a:lnTo>
                <a:lnTo>
                  <a:pt x="105156" y="13716"/>
                </a:lnTo>
                <a:lnTo>
                  <a:pt x="1706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 txBox="1"/>
          <p:nvPr/>
        </p:nvSpPr>
        <p:spPr>
          <a:xfrm>
            <a:off x="1280961" y="298139"/>
            <a:ext cx="4655127" cy="6261720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  <a:tabLst>
                <a:tab pos="136377" algn="l"/>
              </a:tabLst>
            </a:pPr>
            <a:r>
              <a:rPr sz="1057" b="1" spc="-7" dirty="0">
                <a:latin typeface="Times New Roman"/>
                <a:cs typeface="Times New Roman"/>
              </a:rPr>
              <a:t>IMPLEMENTATION</a:t>
            </a:r>
            <a:endParaRPr sz="1057" dirty="0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  <a:buFont typeface="Times New Roman"/>
              <a:buAutoNum type="arabicPeriod" startAt="7"/>
            </a:pPr>
            <a:endParaRPr sz="1057" dirty="0">
              <a:latin typeface="Times New Roman"/>
              <a:cs typeface="Times New Roman"/>
            </a:endParaRPr>
          </a:p>
          <a:p>
            <a:pPr marL="74033" lvl="1">
              <a:tabLst>
                <a:tab pos="263662" algn="l"/>
              </a:tabLst>
            </a:pPr>
            <a:r>
              <a:rPr sz="989" b="1" dirty="0">
                <a:latin typeface="Times New Roman"/>
                <a:cs typeface="Times New Roman"/>
              </a:rPr>
              <a:t>FACE</a:t>
            </a:r>
            <a:r>
              <a:rPr sz="989" b="1" spc="-31" dirty="0">
                <a:latin typeface="Times New Roman"/>
                <a:cs typeface="Times New Roman"/>
              </a:rPr>
              <a:t> </a:t>
            </a:r>
            <a:r>
              <a:rPr sz="989" b="1" dirty="0">
                <a:latin typeface="Times New Roman"/>
                <a:cs typeface="Times New Roman"/>
              </a:rPr>
              <a:t>DATA</a:t>
            </a:r>
            <a:r>
              <a:rPr sz="989" b="1" spc="-44" dirty="0">
                <a:latin typeface="Times New Roman"/>
                <a:cs typeface="Times New Roman"/>
              </a:rPr>
              <a:t> </a:t>
            </a:r>
            <a:r>
              <a:rPr sz="989" b="1" spc="-7" dirty="0">
                <a:latin typeface="Times New Roman"/>
                <a:cs typeface="Times New Roman"/>
              </a:rPr>
              <a:t>CREATION</a:t>
            </a:r>
            <a:endParaRPr sz="989" dirty="0">
              <a:latin typeface="Times New Roman"/>
              <a:cs typeface="Times New Roman"/>
            </a:endParaRPr>
          </a:p>
          <a:p>
            <a:pPr>
              <a:spcBef>
                <a:spcPts val="245"/>
              </a:spcBef>
            </a:pPr>
            <a:endParaRPr sz="989" dirty="0">
              <a:latin typeface="Times New Roman"/>
              <a:cs typeface="Times New Roman"/>
            </a:endParaRPr>
          </a:p>
          <a:p>
            <a:pPr marL="74033" marR="3464" algn="just">
              <a:lnSpc>
                <a:spcPct val="115199"/>
              </a:lnSpc>
            </a:pPr>
            <a:r>
              <a:rPr sz="989" dirty="0">
                <a:latin typeface="Times New Roman"/>
                <a:cs typeface="Times New Roman"/>
              </a:rPr>
              <a:t>In</a:t>
            </a:r>
            <a:r>
              <a:rPr sz="989" spc="19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194" dirty="0">
                <a:latin typeface="Times New Roman"/>
                <a:cs typeface="Times New Roman"/>
              </a:rPr>
              <a:t> </a:t>
            </a:r>
            <a:r>
              <a:rPr sz="989" b="1" dirty="0">
                <a:latin typeface="Times New Roman"/>
                <a:cs typeface="Times New Roman"/>
              </a:rPr>
              <a:t>Face</a:t>
            </a:r>
            <a:r>
              <a:rPr sz="989" b="1" spc="198" dirty="0">
                <a:latin typeface="Times New Roman"/>
                <a:cs typeface="Times New Roman"/>
              </a:rPr>
              <a:t> </a:t>
            </a:r>
            <a:r>
              <a:rPr sz="989" b="1" dirty="0">
                <a:latin typeface="Times New Roman"/>
                <a:cs typeface="Times New Roman"/>
              </a:rPr>
              <a:t>Data</a:t>
            </a:r>
            <a:r>
              <a:rPr sz="989" b="1" spc="184" dirty="0">
                <a:latin typeface="Times New Roman"/>
                <a:cs typeface="Times New Roman"/>
              </a:rPr>
              <a:t> </a:t>
            </a:r>
            <a:r>
              <a:rPr sz="989" b="1" dirty="0">
                <a:latin typeface="Times New Roman"/>
                <a:cs typeface="Times New Roman"/>
              </a:rPr>
              <a:t>Creation</a:t>
            </a:r>
            <a:r>
              <a:rPr sz="989" b="1" spc="198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phase,</a:t>
            </a:r>
            <a:r>
              <a:rPr sz="989" spc="16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16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system</a:t>
            </a:r>
            <a:r>
              <a:rPr sz="989" spc="173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captures</a:t>
            </a:r>
            <a:r>
              <a:rPr sz="989" spc="17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multiple</a:t>
            </a:r>
            <a:r>
              <a:rPr sz="989" spc="18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images</a:t>
            </a:r>
            <a:r>
              <a:rPr sz="989" spc="18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of</a:t>
            </a:r>
            <a:r>
              <a:rPr sz="989" spc="19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181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person's </a:t>
            </a:r>
            <a:r>
              <a:rPr sz="989" dirty="0">
                <a:latin typeface="Times New Roman"/>
                <a:cs typeface="Times New Roman"/>
              </a:rPr>
              <a:t>face</a:t>
            </a:r>
            <a:r>
              <a:rPr sz="989" spc="136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using</a:t>
            </a:r>
            <a:r>
              <a:rPr sz="989" spc="153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126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camera.</a:t>
            </a:r>
            <a:r>
              <a:rPr sz="989" spc="13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These</a:t>
            </a:r>
            <a:r>
              <a:rPr sz="989" spc="15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images</a:t>
            </a:r>
            <a:r>
              <a:rPr sz="989" spc="14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are</a:t>
            </a:r>
            <a:r>
              <a:rPr sz="989" spc="126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saved</a:t>
            </a:r>
            <a:r>
              <a:rPr sz="989" spc="116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in</a:t>
            </a:r>
            <a:r>
              <a:rPr sz="989" spc="143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136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designated</a:t>
            </a:r>
            <a:r>
              <a:rPr sz="989" spc="143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folder</a:t>
            </a:r>
            <a:r>
              <a:rPr sz="989" spc="136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to</a:t>
            </a:r>
            <a:r>
              <a:rPr sz="989" spc="153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form</a:t>
            </a:r>
            <a:r>
              <a:rPr sz="989" spc="16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126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dataset. </a:t>
            </a:r>
            <a:r>
              <a:rPr sz="989" dirty="0">
                <a:latin typeface="Times New Roman"/>
                <a:cs typeface="Times New Roman"/>
              </a:rPr>
              <a:t>This</a:t>
            </a:r>
            <a:r>
              <a:rPr sz="989" spc="17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dataset</a:t>
            </a:r>
            <a:r>
              <a:rPr sz="989" spc="18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is</a:t>
            </a:r>
            <a:r>
              <a:rPr sz="989" spc="17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essential</a:t>
            </a:r>
            <a:r>
              <a:rPr sz="989" spc="20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for</a:t>
            </a:r>
            <a:r>
              <a:rPr sz="989" spc="173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training</a:t>
            </a:r>
            <a:r>
              <a:rPr sz="989" spc="18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17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face</a:t>
            </a:r>
            <a:r>
              <a:rPr sz="989" spc="17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recognition</a:t>
            </a:r>
            <a:r>
              <a:rPr sz="989" spc="19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model</a:t>
            </a:r>
            <a:r>
              <a:rPr sz="989" spc="20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to</a:t>
            </a:r>
            <a:r>
              <a:rPr sz="989" spc="16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accurately</a:t>
            </a:r>
            <a:r>
              <a:rPr sz="989" spc="170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identify </a:t>
            </a:r>
            <a:r>
              <a:rPr sz="989" dirty="0">
                <a:latin typeface="Times New Roman"/>
                <a:cs typeface="Times New Roman"/>
              </a:rPr>
              <a:t>individuals</a:t>
            </a:r>
            <a:r>
              <a:rPr sz="989" spc="11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during</a:t>
            </a:r>
            <a:r>
              <a:rPr sz="989" spc="116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139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detection</a:t>
            </a:r>
            <a:r>
              <a:rPr sz="989" spc="116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process.</a:t>
            </a:r>
            <a:endParaRPr sz="989" dirty="0">
              <a:latin typeface="Times New Roman"/>
              <a:cs typeface="Times New Roman"/>
            </a:endParaRPr>
          </a:p>
          <a:p>
            <a:pPr>
              <a:spcBef>
                <a:spcPts val="228"/>
              </a:spcBef>
            </a:pPr>
            <a:endParaRPr sz="989" dirty="0">
              <a:latin typeface="Times New Roman"/>
              <a:cs typeface="Times New Roman"/>
            </a:endParaRPr>
          </a:p>
          <a:p>
            <a:pPr marL="65807" algn="just">
              <a:spcBef>
                <a:spcPts val="3"/>
              </a:spcBef>
            </a:pPr>
            <a:r>
              <a:rPr sz="989" b="1" spc="-24" dirty="0">
                <a:latin typeface="Times New Roman"/>
                <a:cs typeface="Times New Roman"/>
              </a:rPr>
              <a:t>Python</a:t>
            </a:r>
            <a:r>
              <a:rPr sz="989" b="1" spc="-31" dirty="0">
                <a:latin typeface="Times New Roman"/>
                <a:cs typeface="Times New Roman"/>
              </a:rPr>
              <a:t> </a:t>
            </a:r>
            <a:r>
              <a:rPr sz="989" b="1" spc="-20" dirty="0">
                <a:latin typeface="Times New Roman"/>
                <a:cs typeface="Times New Roman"/>
              </a:rPr>
              <a:t>Code</a:t>
            </a:r>
            <a:r>
              <a:rPr sz="989" b="1" spc="-31" dirty="0">
                <a:latin typeface="Times New Roman"/>
                <a:cs typeface="Times New Roman"/>
              </a:rPr>
              <a:t> </a:t>
            </a:r>
            <a:r>
              <a:rPr sz="989" b="1" spc="-7" dirty="0">
                <a:latin typeface="Times New Roman"/>
                <a:cs typeface="Times New Roman"/>
              </a:rPr>
              <a:t>(data_creation.py):</a:t>
            </a:r>
            <a:endParaRPr sz="989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endParaRPr sz="989" dirty="0">
              <a:latin typeface="Times New Roman"/>
              <a:cs typeface="Times New Roman"/>
            </a:endParaRPr>
          </a:p>
          <a:p>
            <a:pPr marL="193526" marR="3955800">
              <a:lnSpc>
                <a:spcPts val="1057"/>
              </a:lnSpc>
            </a:pPr>
            <a:r>
              <a:rPr sz="920" i="1" dirty="0">
                <a:latin typeface="Times New Roman"/>
                <a:cs typeface="Times New Roman"/>
              </a:rPr>
              <a:t>import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spc="-17" dirty="0">
                <a:latin typeface="Times New Roman"/>
                <a:cs typeface="Times New Roman"/>
              </a:rPr>
              <a:t>cv2 </a:t>
            </a:r>
            <a:r>
              <a:rPr sz="920" i="1" dirty="0">
                <a:latin typeface="Times New Roman"/>
                <a:cs typeface="Times New Roman"/>
              </a:rPr>
              <a:t>import</a:t>
            </a:r>
            <a:r>
              <a:rPr sz="920" i="1" spc="-31" dirty="0">
                <a:latin typeface="Times New Roman"/>
                <a:cs typeface="Times New Roman"/>
              </a:rPr>
              <a:t> </a:t>
            </a:r>
            <a:r>
              <a:rPr sz="920" i="1" spc="-17" dirty="0">
                <a:latin typeface="Times New Roman"/>
                <a:cs typeface="Times New Roman"/>
              </a:rPr>
              <a:t>os</a:t>
            </a:r>
            <a:endParaRPr sz="920" dirty="0">
              <a:latin typeface="Times New Roman"/>
              <a:cs typeface="Times New Roman"/>
            </a:endParaRPr>
          </a:p>
          <a:p>
            <a:pPr marL="193526" marR="2103237">
              <a:lnSpc>
                <a:spcPts val="1057"/>
              </a:lnSpc>
              <a:spcBef>
                <a:spcPts val="1026"/>
              </a:spcBef>
            </a:pPr>
            <a:r>
              <a:rPr sz="920" i="1" dirty="0">
                <a:latin typeface="Times New Roman"/>
                <a:cs typeface="Times New Roman"/>
              </a:rPr>
              <a:t>haar_file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41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'haarcascade_frontalface_default.xml' </a:t>
            </a:r>
            <a:r>
              <a:rPr sz="920" i="1" dirty="0">
                <a:latin typeface="Times New Roman"/>
                <a:cs typeface="Times New Roman"/>
              </a:rPr>
              <a:t>datasets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'datasets'</a:t>
            </a:r>
            <a:endParaRPr sz="920" dirty="0">
              <a:latin typeface="Times New Roman"/>
              <a:cs typeface="Times New Roman"/>
            </a:endParaRPr>
          </a:p>
          <a:p>
            <a:pPr marL="193526">
              <a:lnSpc>
                <a:spcPts val="989"/>
              </a:lnSpc>
            </a:pPr>
            <a:r>
              <a:rPr sz="920" i="1" dirty="0">
                <a:latin typeface="Times New Roman"/>
                <a:cs typeface="Times New Roman"/>
              </a:rPr>
              <a:t>sub_data</a:t>
            </a:r>
            <a:r>
              <a:rPr sz="920" i="1" spc="-1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14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input("Enter </a:t>
            </a:r>
            <a:r>
              <a:rPr sz="920" i="1" dirty="0">
                <a:latin typeface="Times New Roman"/>
                <a:cs typeface="Times New Roman"/>
              </a:rPr>
              <a:t>the</a:t>
            </a:r>
            <a:r>
              <a:rPr sz="920" i="1" spc="-14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name:")</a:t>
            </a:r>
            <a:endParaRPr sz="920" dirty="0">
              <a:latin typeface="Times New Roman"/>
              <a:cs typeface="Times New Roman"/>
            </a:endParaRPr>
          </a:p>
          <a:p>
            <a:pPr marL="193526">
              <a:lnSpc>
                <a:spcPts val="1077"/>
              </a:lnSpc>
            </a:pPr>
            <a:r>
              <a:rPr sz="920" i="1" dirty="0">
                <a:latin typeface="Times New Roman"/>
                <a:cs typeface="Times New Roman"/>
              </a:rPr>
              <a:t>path</a:t>
            </a:r>
            <a:r>
              <a:rPr sz="920" i="1" spc="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17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os.path.join(datasets,</a:t>
            </a:r>
            <a:r>
              <a:rPr sz="920" i="1" spc="14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sub_data)</a:t>
            </a:r>
            <a:endParaRPr sz="920" dirty="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920" dirty="0">
              <a:latin typeface="Times New Roman"/>
              <a:cs typeface="Times New Roman"/>
            </a:endParaRPr>
          </a:p>
          <a:p>
            <a:pPr marL="193526" marR="2637921">
              <a:lnSpc>
                <a:spcPts val="1057"/>
              </a:lnSpc>
            </a:pPr>
            <a:r>
              <a:rPr sz="920" i="1" dirty="0">
                <a:latin typeface="Times New Roman"/>
                <a:cs typeface="Times New Roman"/>
              </a:rPr>
              <a:t>#</a:t>
            </a:r>
            <a:r>
              <a:rPr sz="920" i="1" spc="-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Create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the </a:t>
            </a:r>
            <a:r>
              <a:rPr sz="920" i="1" spc="-7" dirty="0">
                <a:latin typeface="Times New Roman"/>
                <a:cs typeface="Times New Roman"/>
              </a:rPr>
              <a:t>directory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if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it</a:t>
            </a:r>
            <a:r>
              <a:rPr sz="920" i="1" spc="-3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doesn't</a:t>
            </a:r>
            <a:r>
              <a:rPr sz="920" i="1" spc="-14" dirty="0">
                <a:latin typeface="Times New Roman"/>
                <a:cs typeface="Times New Roman"/>
              </a:rPr>
              <a:t> exist </a:t>
            </a:r>
            <a:r>
              <a:rPr sz="920" i="1" dirty="0">
                <a:latin typeface="Times New Roman"/>
                <a:cs typeface="Times New Roman"/>
              </a:rPr>
              <a:t>if</a:t>
            </a:r>
            <a:r>
              <a:rPr sz="920" i="1" spc="-1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not</a:t>
            </a:r>
            <a:r>
              <a:rPr sz="920" i="1" spc="-7" dirty="0">
                <a:latin typeface="Times New Roman"/>
                <a:cs typeface="Times New Roman"/>
              </a:rPr>
              <a:t> os.path.isdir(path):</a:t>
            </a:r>
            <a:endParaRPr sz="920" dirty="0">
              <a:latin typeface="Times New Roman"/>
              <a:cs typeface="Times New Roman"/>
            </a:endParaRPr>
          </a:p>
          <a:p>
            <a:pPr marL="309121">
              <a:lnSpc>
                <a:spcPts val="1019"/>
              </a:lnSpc>
            </a:pPr>
            <a:r>
              <a:rPr sz="920" i="1" spc="-7" dirty="0">
                <a:latin typeface="Times New Roman"/>
                <a:cs typeface="Times New Roman"/>
              </a:rPr>
              <a:t>os.makedirs(path)</a:t>
            </a:r>
            <a:endParaRPr sz="920" dirty="0">
              <a:latin typeface="Times New Roman"/>
              <a:cs typeface="Times New Roman"/>
            </a:endParaRPr>
          </a:p>
          <a:p>
            <a:pPr marL="193526">
              <a:lnSpc>
                <a:spcPts val="1077"/>
              </a:lnSpc>
              <a:spcBef>
                <a:spcPts val="992"/>
              </a:spcBef>
            </a:pPr>
            <a:r>
              <a:rPr sz="920" i="1" dirty="0">
                <a:latin typeface="Times New Roman"/>
                <a:cs typeface="Times New Roman"/>
              </a:rPr>
              <a:t>(width,</a:t>
            </a:r>
            <a:r>
              <a:rPr sz="920" i="1" spc="-3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height)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(130,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spc="-14" dirty="0">
                <a:latin typeface="Times New Roman"/>
                <a:cs typeface="Times New Roman"/>
              </a:rPr>
              <a:t>100)</a:t>
            </a:r>
            <a:endParaRPr sz="920" dirty="0">
              <a:latin typeface="Times New Roman"/>
              <a:cs typeface="Times New Roman"/>
            </a:endParaRPr>
          </a:p>
          <a:p>
            <a:pPr marL="193526">
              <a:lnSpc>
                <a:spcPts val="1050"/>
              </a:lnSpc>
            </a:pPr>
            <a:r>
              <a:rPr sz="920" i="1" spc="-7" dirty="0">
                <a:latin typeface="Times New Roman"/>
                <a:cs typeface="Times New Roman"/>
              </a:rPr>
              <a:t>face_cascade</a:t>
            </a:r>
            <a:r>
              <a:rPr sz="920" i="1" dirty="0">
                <a:latin typeface="Times New Roman"/>
                <a:cs typeface="Times New Roman"/>
              </a:rPr>
              <a:t> =</a:t>
            </a:r>
            <a:r>
              <a:rPr sz="920" i="1" spc="3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cv2.CascadeClassifier(haar_file)</a:t>
            </a:r>
            <a:endParaRPr sz="920" dirty="0">
              <a:latin typeface="Times New Roman"/>
              <a:cs typeface="Times New Roman"/>
            </a:endParaRPr>
          </a:p>
          <a:p>
            <a:pPr marL="193526">
              <a:lnSpc>
                <a:spcPts val="1081"/>
              </a:lnSpc>
            </a:pPr>
            <a:r>
              <a:rPr sz="920" i="1" dirty="0">
                <a:latin typeface="Times New Roman"/>
                <a:cs typeface="Times New Roman"/>
              </a:rPr>
              <a:t>webcam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cv2.VideoCapture(0)</a:t>
            </a:r>
            <a:r>
              <a:rPr sz="920" i="1" spc="18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#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Camera</a:t>
            </a:r>
            <a:r>
              <a:rPr sz="920" i="1" spc="-7" dirty="0">
                <a:latin typeface="Times New Roman"/>
                <a:cs typeface="Times New Roman"/>
              </a:rPr>
              <a:t> initialization,</a:t>
            </a:r>
            <a:r>
              <a:rPr sz="920" i="1" spc="-3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use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0</a:t>
            </a:r>
            <a:r>
              <a:rPr sz="920" i="1" spc="-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for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the</a:t>
            </a:r>
            <a:r>
              <a:rPr sz="920" i="1" spc="-1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default</a:t>
            </a:r>
            <a:r>
              <a:rPr sz="920" i="1" spc="-31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camera</a:t>
            </a:r>
            <a:endParaRPr sz="920" dirty="0">
              <a:latin typeface="Times New Roman"/>
              <a:cs typeface="Times New Roman"/>
            </a:endParaRPr>
          </a:p>
          <a:p>
            <a:pPr marL="193526">
              <a:lnSpc>
                <a:spcPts val="1081"/>
              </a:lnSpc>
              <a:spcBef>
                <a:spcPts val="982"/>
              </a:spcBef>
            </a:pPr>
            <a:r>
              <a:rPr sz="920" i="1" dirty="0">
                <a:latin typeface="Times New Roman"/>
                <a:cs typeface="Times New Roman"/>
              </a:rPr>
              <a:t>count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spc="-34" dirty="0">
                <a:latin typeface="Times New Roman"/>
                <a:cs typeface="Times New Roman"/>
              </a:rPr>
              <a:t>1</a:t>
            </a:r>
            <a:endParaRPr sz="920" dirty="0">
              <a:latin typeface="Times New Roman"/>
              <a:cs typeface="Times New Roman"/>
            </a:endParaRPr>
          </a:p>
          <a:p>
            <a:pPr marL="309121" marR="3624599" indent="-116029">
              <a:lnSpc>
                <a:spcPts val="1050"/>
              </a:lnSpc>
              <a:spcBef>
                <a:spcPts val="55"/>
              </a:spcBef>
            </a:pPr>
            <a:r>
              <a:rPr sz="920" i="1" dirty="0">
                <a:latin typeface="Times New Roman"/>
                <a:cs typeface="Times New Roman"/>
              </a:rPr>
              <a:t>while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count</a:t>
            </a:r>
            <a:r>
              <a:rPr sz="920" i="1" spc="-3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&lt;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spc="-17" dirty="0">
                <a:latin typeface="Times New Roman"/>
                <a:cs typeface="Times New Roman"/>
              </a:rPr>
              <a:t>51: </a:t>
            </a:r>
            <a:r>
              <a:rPr sz="920" i="1" spc="-7" dirty="0">
                <a:latin typeface="Times New Roman"/>
                <a:cs typeface="Times New Roman"/>
              </a:rPr>
              <a:t>print(count)</a:t>
            </a:r>
            <a:endParaRPr sz="920" dirty="0">
              <a:latin typeface="Times New Roman"/>
              <a:cs typeface="Times New Roman"/>
            </a:endParaRPr>
          </a:p>
          <a:p>
            <a:pPr marL="309121">
              <a:lnSpc>
                <a:spcPts val="985"/>
              </a:lnSpc>
            </a:pPr>
            <a:r>
              <a:rPr sz="920" i="1" dirty="0">
                <a:latin typeface="Times New Roman"/>
                <a:cs typeface="Times New Roman"/>
              </a:rPr>
              <a:t>ret,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im</a:t>
            </a:r>
            <a:r>
              <a:rPr sz="920" i="1" spc="-3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webcam.read()</a:t>
            </a:r>
            <a:endParaRPr sz="920" dirty="0">
              <a:latin typeface="Times New Roman"/>
              <a:cs typeface="Times New Roman"/>
            </a:endParaRPr>
          </a:p>
          <a:p>
            <a:pPr marL="309121">
              <a:lnSpc>
                <a:spcPts val="1050"/>
              </a:lnSpc>
            </a:pPr>
            <a:r>
              <a:rPr sz="920" i="1" dirty="0">
                <a:latin typeface="Times New Roman"/>
                <a:cs typeface="Times New Roman"/>
              </a:rPr>
              <a:t>if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not</a:t>
            </a:r>
            <a:r>
              <a:rPr sz="920" i="1" spc="-10" dirty="0">
                <a:latin typeface="Times New Roman"/>
                <a:cs typeface="Times New Roman"/>
              </a:rPr>
              <a:t> </a:t>
            </a:r>
            <a:r>
              <a:rPr sz="920" i="1" spc="-14" dirty="0">
                <a:latin typeface="Times New Roman"/>
                <a:cs typeface="Times New Roman"/>
              </a:rPr>
              <a:t>ret:</a:t>
            </a:r>
            <a:endParaRPr sz="920" dirty="0">
              <a:latin typeface="Times New Roman"/>
              <a:cs typeface="Times New Roman"/>
            </a:endParaRPr>
          </a:p>
          <a:p>
            <a:pPr marL="424717" marR="2701564">
              <a:lnSpc>
                <a:spcPts val="1057"/>
              </a:lnSpc>
              <a:spcBef>
                <a:spcPts val="48"/>
              </a:spcBef>
            </a:pPr>
            <a:r>
              <a:rPr sz="920" i="1" dirty="0">
                <a:latin typeface="Times New Roman"/>
                <a:cs typeface="Times New Roman"/>
              </a:rPr>
              <a:t>print("Failed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to</a:t>
            </a:r>
            <a:r>
              <a:rPr sz="920" i="1" spc="-3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capture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image") break</a:t>
            </a:r>
            <a:endParaRPr sz="920" dirty="0">
              <a:latin typeface="Times New Roman"/>
              <a:cs typeface="Times New Roman"/>
            </a:endParaRPr>
          </a:p>
          <a:p>
            <a:pPr marL="309121" marR="1917505">
              <a:lnSpc>
                <a:spcPts val="1050"/>
              </a:lnSpc>
              <a:spcBef>
                <a:spcPts val="1043"/>
              </a:spcBef>
            </a:pPr>
            <a:r>
              <a:rPr sz="920" i="1" dirty="0">
                <a:latin typeface="Times New Roman"/>
                <a:cs typeface="Times New Roman"/>
              </a:rPr>
              <a:t>gray</a:t>
            </a:r>
            <a:r>
              <a:rPr sz="920" i="1" spc="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14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cv2.cvtColor(im,</a:t>
            </a:r>
            <a:r>
              <a:rPr sz="920" i="1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cv2.COLOR_BGR2GRAY) </a:t>
            </a:r>
            <a:r>
              <a:rPr sz="920" i="1" dirty="0">
                <a:latin typeface="Times New Roman"/>
                <a:cs typeface="Times New Roman"/>
              </a:rPr>
              <a:t>faces</a:t>
            </a:r>
            <a:r>
              <a:rPr sz="920" i="1" spc="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 </a:t>
            </a:r>
            <a:r>
              <a:rPr sz="920" i="1" spc="-7" dirty="0">
                <a:latin typeface="Times New Roman"/>
                <a:cs typeface="Times New Roman"/>
              </a:rPr>
              <a:t>face_cascade.detectMultiScale(gray,</a:t>
            </a:r>
            <a:r>
              <a:rPr sz="920" i="1" dirty="0">
                <a:latin typeface="Times New Roman"/>
                <a:cs typeface="Times New Roman"/>
              </a:rPr>
              <a:t> 1.3,</a:t>
            </a:r>
            <a:r>
              <a:rPr sz="920" i="1" spc="-3" dirty="0">
                <a:latin typeface="Times New Roman"/>
                <a:cs typeface="Times New Roman"/>
              </a:rPr>
              <a:t> </a:t>
            </a:r>
            <a:r>
              <a:rPr sz="920" i="1" spc="-17" dirty="0">
                <a:latin typeface="Times New Roman"/>
                <a:cs typeface="Times New Roman"/>
              </a:rPr>
              <a:t>4)</a:t>
            </a:r>
            <a:endParaRPr sz="920" dirty="0">
              <a:latin typeface="Times New Roman"/>
              <a:cs typeface="Times New Roman"/>
            </a:endParaRPr>
          </a:p>
          <a:p>
            <a:pPr marL="309121">
              <a:lnSpc>
                <a:spcPts val="1077"/>
              </a:lnSpc>
              <a:spcBef>
                <a:spcPts val="961"/>
              </a:spcBef>
            </a:pPr>
            <a:r>
              <a:rPr sz="920" i="1" dirty="0">
                <a:latin typeface="Times New Roman"/>
                <a:cs typeface="Times New Roman"/>
              </a:rPr>
              <a:t>for</a:t>
            </a:r>
            <a:r>
              <a:rPr sz="920" i="1" spc="-1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(x,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y,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w,</a:t>
            </a:r>
            <a:r>
              <a:rPr sz="920" i="1" spc="-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h)</a:t>
            </a:r>
            <a:r>
              <a:rPr sz="920" i="1" spc="-1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in</a:t>
            </a:r>
            <a:r>
              <a:rPr sz="920" i="1" spc="3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faces:</a:t>
            </a:r>
            <a:endParaRPr sz="920" dirty="0">
              <a:latin typeface="Times New Roman"/>
              <a:cs typeface="Times New Roman"/>
            </a:endParaRPr>
          </a:p>
          <a:p>
            <a:pPr marL="424717" marR="1739565">
              <a:lnSpc>
                <a:spcPts val="1050"/>
              </a:lnSpc>
              <a:spcBef>
                <a:spcPts val="51"/>
              </a:spcBef>
            </a:pPr>
            <a:r>
              <a:rPr sz="920" i="1" spc="-7" dirty="0">
                <a:latin typeface="Times New Roman"/>
                <a:cs typeface="Times New Roman"/>
              </a:rPr>
              <a:t>cv2.rectangle(im,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(x,</a:t>
            </a:r>
            <a:r>
              <a:rPr sz="920" i="1" spc="-3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y),</a:t>
            </a:r>
            <a:r>
              <a:rPr sz="920" i="1" spc="-3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(x</a:t>
            </a:r>
            <a:r>
              <a:rPr sz="920" i="1" spc="1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+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w,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y</a:t>
            </a:r>
            <a:r>
              <a:rPr sz="920" i="1" spc="-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+</a:t>
            </a:r>
            <a:r>
              <a:rPr sz="920" i="1" spc="-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h),</a:t>
            </a:r>
            <a:r>
              <a:rPr sz="920" i="1" spc="-1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(255,</a:t>
            </a:r>
            <a:r>
              <a:rPr sz="920" i="1" spc="-1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0,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0),</a:t>
            </a:r>
            <a:r>
              <a:rPr sz="920" i="1" spc="-10" dirty="0">
                <a:latin typeface="Times New Roman"/>
                <a:cs typeface="Times New Roman"/>
              </a:rPr>
              <a:t> </a:t>
            </a:r>
            <a:r>
              <a:rPr sz="920" i="1" spc="-17" dirty="0">
                <a:latin typeface="Times New Roman"/>
                <a:cs typeface="Times New Roman"/>
              </a:rPr>
              <a:t>2) </a:t>
            </a:r>
            <a:r>
              <a:rPr sz="920" i="1" dirty="0">
                <a:latin typeface="Times New Roman"/>
                <a:cs typeface="Times New Roman"/>
              </a:rPr>
              <a:t>face</a:t>
            </a:r>
            <a:r>
              <a:rPr sz="920" i="1" spc="-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gray[y:y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+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h,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x:x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+</a:t>
            </a:r>
            <a:r>
              <a:rPr sz="920" i="1" spc="-17" dirty="0">
                <a:latin typeface="Times New Roman"/>
                <a:cs typeface="Times New Roman"/>
              </a:rPr>
              <a:t> w]</a:t>
            </a:r>
            <a:endParaRPr sz="920" dirty="0">
              <a:latin typeface="Times New Roman"/>
              <a:cs typeface="Times New Roman"/>
            </a:endParaRPr>
          </a:p>
          <a:p>
            <a:pPr marL="424717" marR="2050418">
              <a:lnSpc>
                <a:spcPts val="1036"/>
              </a:lnSpc>
              <a:spcBef>
                <a:spcPts val="14"/>
              </a:spcBef>
            </a:pPr>
            <a:r>
              <a:rPr sz="920" i="1" dirty="0">
                <a:latin typeface="Times New Roman"/>
                <a:cs typeface="Times New Roman"/>
              </a:rPr>
              <a:t>face_resize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7" dirty="0">
                <a:latin typeface="Times New Roman"/>
                <a:cs typeface="Times New Roman"/>
              </a:rPr>
              <a:t> cv2.resize(face,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(width,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height)) cv2.imwrite(f'{path}/{count}.png',</a:t>
            </a:r>
            <a:r>
              <a:rPr sz="920" i="1" spc="109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face_resize)</a:t>
            </a:r>
            <a:endParaRPr sz="920" dirty="0">
              <a:latin typeface="Times New Roman"/>
              <a:cs typeface="Times New Roman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6281025" y="152399"/>
            <a:ext cx="4825711" cy="6423747"/>
          </a:xfrm>
          <a:custGeom>
            <a:avLst/>
            <a:gdLst/>
            <a:ahLst/>
            <a:cxnLst/>
            <a:rect l="l" t="t" r="r" b="b"/>
            <a:pathLst>
              <a:path w="7077709" h="9421495">
                <a:moveTo>
                  <a:pt x="170688" y="0"/>
                </a:moveTo>
                <a:lnTo>
                  <a:pt x="6906768" y="0"/>
                </a:lnTo>
                <a:lnTo>
                  <a:pt x="6940295" y="3048"/>
                </a:lnTo>
                <a:lnTo>
                  <a:pt x="7001255" y="28956"/>
                </a:lnTo>
                <a:lnTo>
                  <a:pt x="7048500" y="76200"/>
                </a:lnTo>
                <a:lnTo>
                  <a:pt x="7074407" y="137160"/>
                </a:lnTo>
                <a:lnTo>
                  <a:pt x="7077455" y="170688"/>
                </a:lnTo>
                <a:lnTo>
                  <a:pt x="7077455" y="9250680"/>
                </a:lnTo>
                <a:lnTo>
                  <a:pt x="7065264" y="9316212"/>
                </a:lnTo>
                <a:lnTo>
                  <a:pt x="7027164" y="9371076"/>
                </a:lnTo>
                <a:lnTo>
                  <a:pt x="6972300" y="9407651"/>
                </a:lnTo>
                <a:lnTo>
                  <a:pt x="6906768" y="9421367"/>
                </a:lnTo>
                <a:lnTo>
                  <a:pt x="170688" y="9421367"/>
                </a:lnTo>
                <a:lnTo>
                  <a:pt x="76200" y="9392412"/>
                </a:lnTo>
                <a:lnTo>
                  <a:pt x="28956" y="9345167"/>
                </a:lnTo>
                <a:lnTo>
                  <a:pt x="3048" y="9284207"/>
                </a:lnTo>
                <a:lnTo>
                  <a:pt x="0" y="9250680"/>
                </a:lnTo>
                <a:lnTo>
                  <a:pt x="0" y="170688"/>
                </a:lnTo>
                <a:lnTo>
                  <a:pt x="12192" y="105155"/>
                </a:lnTo>
                <a:lnTo>
                  <a:pt x="50292" y="50292"/>
                </a:lnTo>
                <a:lnTo>
                  <a:pt x="105156" y="13716"/>
                </a:lnTo>
                <a:lnTo>
                  <a:pt x="1706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3"/>
          <p:cNvSpPr txBox="1"/>
          <p:nvPr/>
        </p:nvSpPr>
        <p:spPr>
          <a:xfrm>
            <a:off x="6393159" y="384059"/>
            <a:ext cx="4601441" cy="5960425"/>
          </a:xfrm>
          <a:prstGeom prst="rect">
            <a:avLst/>
          </a:prstGeom>
        </p:spPr>
        <p:txBody>
          <a:bodyPr vert="horz" wrap="square" lIns="0" tIns="18617" rIns="0" bIns="0" rtlCol="0">
            <a:spAutoFit/>
          </a:bodyPr>
          <a:lstStyle/>
          <a:p>
            <a:pPr marL="251973" marR="3095110">
              <a:lnSpc>
                <a:spcPts val="1050"/>
              </a:lnSpc>
              <a:spcBef>
                <a:spcPts val="147"/>
              </a:spcBef>
            </a:pPr>
            <a:r>
              <a:rPr sz="920" i="1" dirty="0">
                <a:latin typeface="Times New Roman"/>
                <a:cs typeface="Times New Roman"/>
              </a:rPr>
              <a:t>count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+=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spc="-34" dirty="0">
                <a:latin typeface="Times New Roman"/>
                <a:cs typeface="Times New Roman"/>
              </a:rPr>
              <a:t>1 </a:t>
            </a:r>
            <a:r>
              <a:rPr sz="920" i="1" spc="-7" dirty="0">
                <a:latin typeface="Times New Roman"/>
                <a:cs typeface="Times New Roman"/>
              </a:rPr>
              <a:t>cv2.imshow('OpenCV',</a:t>
            </a:r>
            <a:r>
              <a:rPr sz="920" i="1" spc="37" dirty="0">
                <a:latin typeface="Times New Roman"/>
                <a:cs typeface="Times New Roman"/>
              </a:rPr>
              <a:t> </a:t>
            </a:r>
            <a:r>
              <a:rPr sz="920" i="1" spc="-17" dirty="0">
                <a:latin typeface="Times New Roman"/>
                <a:cs typeface="Times New Roman"/>
              </a:rPr>
              <a:t>im) </a:t>
            </a:r>
            <a:r>
              <a:rPr sz="920" i="1" dirty="0">
                <a:latin typeface="Times New Roman"/>
                <a:cs typeface="Times New Roman"/>
              </a:rPr>
              <a:t>key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cv2.waitKey(10)</a:t>
            </a:r>
            <a:endParaRPr sz="920" dirty="0">
              <a:latin typeface="Times New Roman"/>
              <a:cs typeface="Times New Roman"/>
            </a:endParaRPr>
          </a:p>
          <a:p>
            <a:pPr marL="367569" marR="2718015" indent="-116029">
              <a:lnSpc>
                <a:spcPts val="1050"/>
              </a:lnSpc>
            </a:pPr>
            <a:r>
              <a:rPr sz="920" i="1" dirty="0">
                <a:latin typeface="Times New Roman"/>
                <a:cs typeface="Times New Roman"/>
              </a:rPr>
              <a:t>if</a:t>
            </a:r>
            <a:r>
              <a:rPr sz="920" i="1" spc="-1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key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==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27:</a:t>
            </a:r>
            <a:r>
              <a:rPr sz="920" i="1" spc="201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#</a:t>
            </a:r>
            <a:r>
              <a:rPr sz="920" i="1" spc="-1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Press</a:t>
            </a:r>
            <a:r>
              <a:rPr sz="920" i="1" spc="-1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'ESC'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to</a:t>
            </a:r>
            <a:r>
              <a:rPr sz="920" i="1" spc="-14" dirty="0">
                <a:latin typeface="Times New Roman"/>
                <a:cs typeface="Times New Roman"/>
              </a:rPr>
              <a:t> exit </a:t>
            </a:r>
            <a:r>
              <a:rPr sz="920" i="1" spc="-7" dirty="0">
                <a:latin typeface="Times New Roman"/>
                <a:cs typeface="Times New Roman"/>
              </a:rPr>
              <a:t>break</a:t>
            </a:r>
            <a:endParaRPr sz="920" dirty="0">
              <a:latin typeface="Times New Roman"/>
              <a:cs typeface="Times New Roman"/>
            </a:endParaRPr>
          </a:p>
          <a:p>
            <a:pPr marL="136377" marR="3287769">
              <a:lnSpc>
                <a:spcPts val="1050"/>
              </a:lnSpc>
              <a:spcBef>
                <a:spcPts val="1043"/>
              </a:spcBef>
            </a:pPr>
            <a:r>
              <a:rPr sz="920" i="1" spc="-7" dirty="0">
                <a:latin typeface="Times New Roman"/>
                <a:cs typeface="Times New Roman"/>
              </a:rPr>
              <a:t>webcam.release() cv2.destroyAllWindows()</a:t>
            </a:r>
            <a:endParaRPr sz="920" dirty="0">
              <a:latin typeface="Times New Roman"/>
              <a:cs typeface="Times New Roman"/>
            </a:endParaRPr>
          </a:p>
          <a:p>
            <a:pPr marL="16885">
              <a:spcBef>
                <a:spcPts val="982"/>
              </a:spcBef>
            </a:pPr>
            <a:r>
              <a:rPr sz="989" b="1" spc="-14" dirty="0">
                <a:latin typeface="Times New Roman"/>
                <a:cs typeface="Times New Roman"/>
              </a:rPr>
              <a:t> </a:t>
            </a:r>
            <a:r>
              <a:rPr sz="989" b="1" dirty="0">
                <a:latin typeface="Times New Roman"/>
                <a:cs typeface="Times New Roman"/>
              </a:rPr>
              <a:t>FACE</a:t>
            </a:r>
            <a:r>
              <a:rPr sz="989" b="1" spc="-24" dirty="0">
                <a:latin typeface="Times New Roman"/>
                <a:cs typeface="Times New Roman"/>
              </a:rPr>
              <a:t> </a:t>
            </a:r>
            <a:r>
              <a:rPr sz="989" b="1" spc="-7" dirty="0">
                <a:latin typeface="Times New Roman"/>
                <a:cs typeface="Times New Roman"/>
              </a:rPr>
              <a:t>RECOGNITION</a:t>
            </a:r>
            <a:endParaRPr sz="989" dirty="0">
              <a:latin typeface="Times New Roman"/>
              <a:cs typeface="Times New Roman"/>
            </a:endParaRPr>
          </a:p>
          <a:p>
            <a:pPr>
              <a:spcBef>
                <a:spcPts val="235"/>
              </a:spcBef>
            </a:pPr>
            <a:endParaRPr sz="989" dirty="0">
              <a:latin typeface="Times New Roman"/>
              <a:cs typeface="Times New Roman"/>
            </a:endParaRPr>
          </a:p>
          <a:p>
            <a:pPr marL="16885" marR="3464" algn="just">
              <a:lnSpc>
                <a:spcPct val="115300"/>
              </a:lnSpc>
            </a:pPr>
            <a:r>
              <a:rPr sz="989" dirty="0">
                <a:latin typeface="Times New Roman"/>
                <a:cs typeface="Times New Roman"/>
              </a:rPr>
              <a:t>This</a:t>
            </a:r>
            <a:r>
              <a:rPr sz="989" spc="3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script</a:t>
            </a:r>
            <a:r>
              <a:rPr sz="989" spc="4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captures</a:t>
            </a:r>
            <a:r>
              <a:rPr sz="989" spc="65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real-time</a:t>
            </a:r>
            <a:r>
              <a:rPr sz="989" spc="48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video</a:t>
            </a:r>
            <a:r>
              <a:rPr sz="989" spc="5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using</a:t>
            </a:r>
            <a:r>
              <a:rPr sz="989" spc="3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48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webcam</a:t>
            </a:r>
            <a:r>
              <a:rPr sz="989" spc="55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and</a:t>
            </a:r>
            <a:r>
              <a:rPr sz="989" spc="68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performs</a:t>
            </a:r>
            <a:r>
              <a:rPr sz="989" spc="3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face</a:t>
            </a:r>
            <a:r>
              <a:rPr sz="989" spc="3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recognition</a:t>
            </a:r>
            <a:r>
              <a:rPr sz="989" spc="37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using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7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pre-trained</a:t>
            </a:r>
            <a:r>
              <a:rPr sz="989" spc="8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LBPH</a:t>
            </a:r>
            <a:r>
              <a:rPr sz="989" spc="10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model.</a:t>
            </a:r>
            <a:r>
              <a:rPr sz="989" spc="68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It</a:t>
            </a:r>
            <a:r>
              <a:rPr sz="989" spc="8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reads</a:t>
            </a:r>
            <a:r>
              <a:rPr sz="989" spc="78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labeled</a:t>
            </a:r>
            <a:r>
              <a:rPr sz="989" spc="78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face</a:t>
            </a:r>
            <a:r>
              <a:rPr sz="989" spc="89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images</a:t>
            </a:r>
            <a:r>
              <a:rPr sz="989" spc="78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from</a:t>
            </a:r>
            <a:r>
              <a:rPr sz="989" spc="7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75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dataset</a:t>
            </a:r>
            <a:r>
              <a:rPr sz="989" spc="95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folder,</a:t>
            </a:r>
            <a:r>
              <a:rPr sz="989" spc="65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trains</a:t>
            </a:r>
            <a:r>
              <a:rPr sz="989" spc="82" dirty="0">
                <a:latin typeface="Times New Roman"/>
                <a:cs typeface="Times New Roman"/>
              </a:rPr>
              <a:t> </a:t>
            </a:r>
            <a:r>
              <a:rPr sz="989" spc="-17" dirty="0">
                <a:latin typeface="Times New Roman"/>
                <a:cs typeface="Times New Roman"/>
              </a:rPr>
              <a:t>the </a:t>
            </a:r>
            <a:r>
              <a:rPr sz="989" dirty="0">
                <a:latin typeface="Times New Roman"/>
                <a:cs typeface="Times New Roman"/>
              </a:rPr>
              <a:t>model,</a:t>
            </a:r>
            <a:r>
              <a:rPr sz="989" spc="5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and</a:t>
            </a:r>
            <a:r>
              <a:rPr sz="989" spc="8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detects</a:t>
            </a:r>
            <a:r>
              <a:rPr sz="989" spc="8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faces</a:t>
            </a:r>
            <a:r>
              <a:rPr sz="989" spc="78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using</a:t>
            </a:r>
            <a:r>
              <a:rPr sz="989" spc="8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5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Haar</a:t>
            </a:r>
            <a:r>
              <a:rPr sz="989" spc="6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Cascade</a:t>
            </a:r>
            <a:r>
              <a:rPr sz="989" spc="65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classifier.</a:t>
            </a:r>
            <a:r>
              <a:rPr sz="989" spc="65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If</a:t>
            </a:r>
            <a:r>
              <a:rPr sz="989" spc="65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6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known</a:t>
            </a:r>
            <a:r>
              <a:rPr sz="989" spc="55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face</a:t>
            </a:r>
            <a:r>
              <a:rPr sz="989" spc="78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is</a:t>
            </a:r>
            <a:r>
              <a:rPr sz="989" spc="65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recognized, </a:t>
            </a:r>
            <a:r>
              <a:rPr sz="989" dirty="0">
                <a:latin typeface="Times New Roman"/>
                <a:cs typeface="Times New Roman"/>
              </a:rPr>
              <a:t>it</a:t>
            </a:r>
            <a:r>
              <a:rPr sz="989" spc="85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sends</a:t>
            </a:r>
            <a:r>
              <a:rPr sz="989" spc="11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116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signal</a:t>
            </a:r>
            <a:r>
              <a:rPr sz="989" spc="116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'1'</a:t>
            </a:r>
            <a:r>
              <a:rPr sz="989" spc="123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via</a:t>
            </a:r>
            <a:r>
              <a:rPr sz="989" spc="106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serial</a:t>
            </a:r>
            <a:r>
              <a:rPr sz="989" spc="10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communication</a:t>
            </a:r>
            <a:r>
              <a:rPr sz="989" spc="95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to</a:t>
            </a:r>
            <a:r>
              <a:rPr sz="989" spc="99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unlock</a:t>
            </a:r>
            <a:r>
              <a:rPr sz="989" spc="109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106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device</a:t>
            </a:r>
            <a:r>
              <a:rPr sz="989" spc="119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and</a:t>
            </a:r>
            <a:r>
              <a:rPr sz="989" spc="95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displays</a:t>
            </a:r>
            <a:r>
              <a:rPr sz="989" spc="109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106" dirty="0">
                <a:latin typeface="Times New Roman"/>
                <a:cs typeface="Times New Roman"/>
              </a:rPr>
              <a:t> </a:t>
            </a:r>
            <a:r>
              <a:rPr sz="989" spc="-14" dirty="0">
                <a:latin typeface="Times New Roman"/>
                <a:cs typeface="Times New Roman"/>
              </a:rPr>
              <a:t>name </a:t>
            </a:r>
            <a:r>
              <a:rPr sz="989" dirty="0">
                <a:latin typeface="Times New Roman"/>
                <a:cs typeface="Times New Roman"/>
              </a:rPr>
              <a:t>on-screen.</a:t>
            </a:r>
            <a:r>
              <a:rPr sz="989" spc="123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If</a:t>
            </a:r>
            <a:r>
              <a:rPr sz="989" spc="133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133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face</a:t>
            </a:r>
            <a:r>
              <a:rPr sz="989" spc="106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is</a:t>
            </a:r>
            <a:r>
              <a:rPr sz="989" spc="13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unknown,</a:t>
            </a:r>
            <a:r>
              <a:rPr sz="989" spc="11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it</a:t>
            </a:r>
            <a:r>
              <a:rPr sz="989" spc="139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sends</a:t>
            </a:r>
            <a:r>
              <a:rPr sz="989" spc="13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'0',</a:t>
            </a:r>
            <a:r>
              <a:rPr sz="989" spc="123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keeps</a:t>
            </a:r>
            <a:r>
              <a:rPr sz="989" spc="13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119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device</a:t>
            </a:r>
            <a:r>
              <a:rPr sz="989" spc="133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locked,</a:t>
            </a:r>
            <a:r>
              <a:rPr sz="989" spc="123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and</a:t>
            </a:r>
            <a:r>
              <a:rPr sz="989" spc="150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optionally </a:t>
            </a:r>
            <a:r>
              <a:rPr sz="989" dirty="0">
                <a:latin typeface="Times New Roman"/>
                <a:cs typeface="Times New Roman"/>
              </a:rPr>
              <a:t>saves</a:t>
            </a:r>
            <a:r>
              <a:rPr sz="989" spc="68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8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image</a:t>
            </a:r>
            <a:r>
              <a:rPr sz="989" spc="65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for</a:t>
            </a:r>
            <a:r>
              <a:rPr sz="989" spc="92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future</a:t>
            </a:r>
            <a:r>
              <a:rPr sz="989" spc="78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reference.</a:t>
            </a:r>
            <a:endParaRPr sz="989" dirty="0">
              <a:latin typeface="Times New Roman"/>
              <a:cs typeface="Times New Roman"/>
            </a:endParaRPr>
          </a:p>
          <a:p>
            <a:pPr>
              <a:spcBef>
                <a:spcPts val="92"/>
              </a:spcBef>
            </a:pPr>
            <a:endParaRPr sz="989" dirty="0">
              <a:latin typeface="Times New Roman"/>
              <a:cs typeface="Times New Roman"/>
            </a:endParaRPr>
          </a:p>
          <a:p>
            <a:pPr marL="8659" algn="just"/>
            <a:r>
              <a:rPr sz="989" b="1" spc="-24" dirty="0">
                <a:latin typeface="Times New Roman"/>
                <a:cs typeface="Times New Roman"/>
              </a:rPr>
              <a:t>Python</a:t>
            </a:r>
            <a:r>
              <a:rPr sz="989" b="1" spc="-31" dirty="0">
                <a:latin typeface="Times New Roman"/>
                <a:cs typeface="Times New Roman"/>
              </a:rPr>
              <a:t> </a:t>
            </a:r>
            <a:r>
              <a:rPr sz="989" b="1" spc="-20" dirty="0">
                <a:latin typeface="Times New Roman"/>
                <a:cs typeface="Times New Roman"/>
              </a:rPr>
              <a:t>Code</a:t>
            </a:r>
            <a:r>
              <a:rPr sz="989" b="1" spc="-31" dirty="0">
                <a:latin typeface="Times New Roman"/>
                <a:cs typeface="Times New Roman"/>
              </a:rPr>
              <a:t> </a:t>
            </a:r>
            <a:r>
              <a:rPr sz="989" b="1" spc="-7" dirty="0">
                <a:latin typeface="Times New Roman"/>
                <a:cs typeface="Times New Roman"/>
              </a:rPr>
              <a:t>(face_recognition.py):</a:t>
            </a:r>
            <a:endParaRPr sz="989" dirty="0">
              <a:latin typeface="Times New Roman"/>
              <a:cs typeface="Times New Roman"/>
            </a:endParaRPr>
          </a:p>
          <a:p>
            <a:pPr marL="136377">
              <a:lnSpc>
                <a:spcPts val="1077"/>
              </a:lnSpc>
              <a:spcBef>
                <a:spcPts val="985"/>
              </a:spcBef>
            </a:pPr>
            <a:r>
              <a:rPr sz="920" i="1" dirty="0">
                <a:latin typeface="Times New Roman"/>
                <a:cs typeface="Times New Roman"/>
              </a:rPr>
              <a:t>import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spc="-17" dirty="0">
                <a:latin typeface="Times New Roman"/>
                <a:cs typeface="Times New Roman"/>
              </a:rPr>
              <a:t>cv2</a:t>
            </a:r>
            <a:endParaRPr sz="920" dirty="0">
              <a:latin typeface="Times New Roman"/>
              <a:cs typeface="Times New Roman"/>
            </a:endParaRPr>
          </a:p>
          <a:p>
            <a:pPr marL="136377" marR="3533681">
              <a:lnSpc>
                <a:spcPts val="1050"/>
              </a:lnSpc>
              <a:spcBef>
                <a:spcPts val="51"/>
              </a:spcBef>
            </a:pPr>
            <a:r>
              <a:rPr sz="920" i="1" dirty="0">
                <a:latin typeface="Times New Roman"/>
                <a:cs typeface="Times New Roman"/>
              </a:rPr>
              <a:t>import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numpy</a:t>
            </a:r>
            <a:r>
              <a:rPr sz="920" i="1" spc="-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as</a:t>
            </a:r>
            <a:r>
              <a:rPr sz="920" i="1" spc="-17" dirty="0">
                <a:latin typeface="Times New Roman"/>
                <a:cs typeface="Times New Roman"/>
              </a:rPr>
              <a:t> np </a:t>
            </a:r>
            <a:r>
              <a:rPr sz="920" i="1" dirty="0">
                <a:latin typeface="Times New Roman"/>
                <a:cs typeface="Times New Roman"/>
              </a:rPr>
              <a:t>import</a:t>
            </a:r>
            <a:r>
              <a:rPr sz="920" i="1" spc="-31" dirty="0">
                <a:latin typeface="Times New Roman"/>
                <a:cs typeface="Times New Roman"/>
              </a:rPr>
              <a:t> </a:t>
            </a:r>
            <a:r>
              <a:rPr sz="920" i="1" spc="-17" dirty="0">
                <a:latin typeface="Times New Roman"/>
                <a:cs typeface="Times New Roman"/>
              </a:rPr>
              <a:t>os</a:t>
            </a:r>
            <a:endParaRPr sz="920" dirty="0">
              <a:latin typeface="Times New Roman"/>
              <a:cs typeface="Times New Roman"/>
            </a:endParaRPr>
          </a:p>
          <a:p>
            <a:pPr marL="136377">
              <a:lnSpc>
                <a:spcPts val="989"/>
              </a:lnSpc>
            </a:pPr>
            <a:r>
              <a:rPr sz="920" i="1" dirty="0">
                <a:latin typeface="Times New Roman"/>
                <a:cs typeface="Times New Roman"/>
              </a:rPr>
              <a:t>import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serial</a:t>
            </a:r>
            <a:endParaRPr sz="920" dirty="0">
              <a:latin typeface="Times New Roman"/>
              <a:cs typeface="Times New Roman"/>
            </a:endParaRPr>
          </a:p>
          <a:p>
            <a:pPr marL="136377">
              <a:lnSpc>
                <a:spcPts val="1050"/>
              </a:lnSpc>
            </a:pPr>
            <a:r>
              <a:rPr sz="920" i="1" dirty="0">
                <a:latin typeface="Times New Roman"/>
                <a:cs typeface="Times New Roman"/>
              </a:rPr>
              <a:t>import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spc="-14" dirty="0">
                <a:latin typeface="Times New Roman"/>
                <a:cs typeface="Times New Roman"/>
              </a:rPr>
              <a:t>time</a:t>
            </a:r>
            <a:endParaRPr sz="920" dirty="0">
              <a:latin typeface="Times New Roman"/>
              <a:cs typeface="Times New Roman"/>
            </a:endParaRPr>
          </a:p>
          <a:p>
            <a:pPr marL="136377">
              <a:lnSpc>
                <a:spcPts val="1081"/>
              </a:lnSpc>
            </a:pPr>
            <a:r>
              <a:rPr sz="920" i="1" dirty="0">
                <a:latin typeface="Times New Roman"/>
                <a:cs typeface="Times New Roman"/>
              </a:rPr>
              <a:t>from</a:t>
            </a:r>
            <a:r>
              <a:rPr sz="920" i="1" spc="-3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datetime</a:t>
            </a:r>
            <a:r>
              <a:rPr sz="920" i="1" spc="-1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import</a:t>
            </a:r>
            <a:r>
              <a:rPr sz="920" i="1" spc="-37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datetime</a:t>
            </a:r>
            <a:endParaRPr sz="920" dirty="0">
              <a:latin typeface="Times New Roman"/>
              <a:cs typeface="Times New Roman"/>
            </a:endParaRPr>
          </a:p>
          <a:p>
            <a:pPr marL="136377" marR="734271">
              <a:lnSpc>
                <a:spcPct val="95200"/>
              </a:lnSpc>
              <a:spcBef>
                <a:spcPts val="1033"/>
              </a:spcBef>
            </a:pPr>
            <a:r>
              <a:rPr sz="920" i="1" dirty="0">
                <a:latin typeface="Times New Roman"/>
                <a:cs typeface="Times New Roman"/>
              </a:rPr>
              <a:t>#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Initialize</a:t>
            </a:r>
            <a:r>
              <a:rPr sz="920" i="1" spc="-1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serial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communication</a:t>
            </a:r>
            <a:r>
              <a:rPr sz="920" i="1" dirty="0">
                <a:latin typeface="Times New Roman"/>
                <a:cs typeface="Times New Roman"/>
              </a:rPr>
              <a:t> (adjust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COM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port</a:t>
            </a:r>
            <a:r>
              <a:rPr sz="920" i="1" spc="-3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and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baud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rate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as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needed) </a:t>
            </a:r>
            <a:r>
              <a:rPr sz="920" i="1" dirty="0">
                <a:latin typeface="Times New Roman"/>
                <a:cs typeface="Times New Roman"/>
              </a:rPr>
              <a:t>serial_port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31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'COM3'</a:t>
            </a:r>
            <a:r>
              <a:rPr sz="920" i="1" spc="17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#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Change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to</a:t>
            </a:r>
            <a:r>
              <a:rPr sz="920" i="1" spc="-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your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serial</a:t>
            </a:r>
            <a:r>
              <a:rPr sz="920" i="1" spc="-41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port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(e.g.,</a:t>
            </a:r>
            <a:r>
              <a:rPr sz="920" i="1" spc="-1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COM3,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/dev/ttyUSB0) </a:t>
            </a:r>
            <a:r>
              <a:rPr sz="920" i="1" dirty="0">
                <a:latin typeface="Times New Roman"/>
                <a:cs typeface="Times New Roman"/>
              </a:rPr>
              <a:t>baud_rate</a:t>
            </a:r>
            <a:r>
              <a:rPr sz="920" i="1" spc="-31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spc="-14" dirty="0">
                <a:latin typeface="Times New Roman"/>
                <a:cs typeface="Times New Roman"/>
              </a:rPr>
              <a:t>9600</a:t>
            </a:r>
            <a:endParaRPr sz="920" dirty="0">
              <a:latin typeface="Times New Roman"/>
              <a:cs typeface="Times New Roman"/>
            </a:endParaRPr>
          </a:p>
          <a:p>
            <a:pPr marL="136377">
              <a:lnSpc>
                <a:spcPts val="1019"/>
              </a:lnSpc>
            </a:pPr>
            <a:r>
              <a:rPr sz="920" i="1" spc="-14" dirty="0">
                <a:latin typeface="Times New Roman"/>
                <a:cs typeface="Times New Roman"/>
              </a:rPr>
              <a:t>try:</a:t>
            </a:r>
            <a:endParaRPr sz="920" dirty="0">
              <a:latin typeface="Times New Roman"/>
              <a:cs typeface="Times New Roman"/>
            </a:endParaRPr>
          </a:p>
          <a:p>
            <a:pPr marL="251973" marR="1560327">
              <a:lnSpc>
                <a:spcPct val="95200"/>
              </a:lnSpc>
              <a:spcBef>
                <a:spcPts val="27"/>
              </a:spcBef>
            </a:pPr>
            <a:r>
              <a:rPr sz="920" i="1" dirty="0">
                <a:latin typeface="Times New Roman"/>
                <a:cs typeface="Times New Roman"/>
              </a:rPr>
              <a:t>ser</a:t>
            </a:r>
            <a:r>
              <a:rPr sz="920" i="1" spc="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10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serial.Serial(serial_port,</a:t>
            </a:r>
            <a:r>
              <a:rPr sz="920" i="1" spc="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baud_rate,</a:t>
            </a:r>
            <a:r>
              <a:rPr sz="920" i="1" spc="-14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timeout=1) print(f"Connected</a:t>
            </a:r>
            <a:r>
              <a:rPr sz="920" i="1" spc="-1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to</a:t>
            </a:r>
            <a:r>
              <a:rPr sz="920" i="1" spc="-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{serial_port}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at</a:t>
            </a:r>
            <a:r>
              <a:rPr sz="920" i="1" spc="-3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{baud_rate}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baud") </a:t>
            </a:r>
            <a:r>
              <a:rPr sz="920" i="1" dirty="0">
                <a:latin typeface="Times New Roman"/>
                <a:cs typeface="Times New Roman"/>
              </a:rPr>
              <a:t>time.sleep(2)</a:t>
            </a:r>
            <a:r>
              <a:rPr sz="920" i="1" spc="191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#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Allow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time</a:t>
            </a:r>
            <a:r>
              <a:rPr sz="920" i="1" spc="-41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for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serial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connection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to</a:t>
            </a:r>
            <a:r>
              <a:rPr sz="920" i="1" spc="-14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stabilize</a:t>
            </a:r>
            <a:endParaRPr sz="920" dirty="0">
              <a:latin typeface="Times New Roman"/>
              <a:cs typeface="Times New Roman"/>
            </a:endParaRPr>
          </a:p>
          <a:p>
            <a:pPr marL="136377">
              <a:lnSpc>
                <a:spcPts val="1016"/>
              </a:lnSpc>
            </a:pPr>
            <a:r>
              <a:rPr sz="920" i="1" dirty="0">
                <a:latin typeface="Times New Roman"/>
                <a:cs typeface="Times New Roman"/>
              </a:rPr>
              <a:t>except</a:t>
            </a:r>
            <a:r>
              <a:rPr sz="920" i="1" spc="-3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serial.SerialException</a:t>
            </a:r>
            <a:r>
              <a:rPr sz="920" i="1" spc="-3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as</a:t>
            </a:r>
            <a:r>
              <a:rPr sz="920" i="1" spc="-10" dirty="0">
                <a:latin typeface="Times New Roman"/>
                <a:cs typeface="Times New Roman"/>
              </a:rPr>
              <a:t> </a:t>
            </a:r>
            <a:r>
              <a:rPr sz="920" i="1" spc="-17" dirty="0">
                <a:latin typeface="Times New Roman"/>
                <a:cs typeface="Times New Roman"/>
              </a:rPr>
              <a:t>e:</a:t>
            </a:r>
            <a:endParaRPr sz="920" dirty="0">
              <a:latin typeface="Times New Roman"/>
              <a:cs typeface="Times New Roman"/>
            </a:endParaRPr>
          </a:p>
          <a:p>
            <a:pPr marL="251973" marR="2585536">
              <a:lnSpc>
                <a:spcPts val="1050"/>
              </a:lnSpc>
              <a:spcBef>
                <a:spcPts val="55"/>
              </a:spcBef>
            </a:pPr>
            <a:r>
              <a:rPr sz="920" i="1" dirty="0">
                <a:latin typeface="Times New Roman"/>
                <a:cs typeface="Times New Roman"/>
              </a:rPr>
              <a:t>print(f"Serial</a:t>
            </a:r>
            <a:r>
              <a:rPr sz="920" i="1" spc="-3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connection</a:t>
            </a:r>
            <a:r>
              <a:rPr sz="920" i="1" spc="-48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failed: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spc="-14" dirty="0">
                <a:latin typeface="Times New Roman"/>
                <a:cs typeface="Times New Roman"/>
              </a:rPr>
              <a:t>{e}") </a:t>
            </a:r>
            <a:r>
              <a:rPr sz="920" i="1" dirty="0">
                <a:latin typeface="Times New Roman"/>
                <a:cs typeface="Times New Roman"/>
              </a:rPr>
              <a:t>ser</a:t>
            </a:r>
            <a:r>
              <a:rPr sz="920" i="1" spc="-1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10" dirty="0">
                <a:latin typeface="Times New Roman"/>
                <a:cs typeface="Times New Roman"/>
              </a:rPr>
              <a:t> </a:t>
            </a:r>
            <a:r>
              <a:rPr sz="920" i="1" spc="-14" dirty="0">
                <a:latin typeface="Times New Roman"/>
                <a:cs typeface="Times New Roman"/>
              </a:rPr>
              <a:t>None</a:t>
            </a:r>
            <a:endParaRPr sz="920" dirty="0">
              <a:latin typeface="Times New Roman"/>
              <a:cs typeface="Times New Roman"/>
            </a:endParaRPr>
          </a:p>
          <a:p>
            <a:pPr marL="136377" marR="752455">
              <a:lnSpc>
                <a:spcPts val="1050"/>
              </a:lnSpc>
              <a:spcBef>
                <a:spcPts val="1043"/>
              </a:spcBef>
            </a:pPr>
            <a:r>
              <a:rPr sz="920" i="1" dirty="0">
                <a:latin typeface="Times New Roman"/>
                <a:cs typeface="Times New Roman"/>
              </a:rPr>
              <a:t>haar_file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41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'haarcascade_frontalface_default.xml'</a:t>
            </a:r>
            <a:r>
              <a:rPr sz="920" i="1" spc="16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#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Ensure</a:t>
            </a:r>
            <a:r>
              <a:rPr sz="920" i="1" spc="-3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the</a:t>
            </a:r>
            <a:r>
              <a:rPr sz="920" i="1" spc="-41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path</a:t>
            </a:r>
            <a:r>
              <a:rPr sz="920" i="1" spc="-31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is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correct </a:t>
            </a:r>
            <a:r>
              <a:rPr sz="920" i="1" dirty="0">
                <a:latin typeface="Times New Roman"/>
                <a:cs typeface="Times New Roman"/>
              </a:rPr>
              <a:t>datasets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'datasets'</a:t>
            </a:r>
            <a:r>
              <a:rPr sz="920" i="1" spc="181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#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Folder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containing</a:t>
            </a:r>
            <a:r>
              <a:rPr sz="920" i="1" spc="-2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your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dataset</a:t>
            </a:r>
            <a:endParaRPr sz="920" dirty="0">
              <a:latin typeface="Times New Roman"/>
              <a:cs typeface="Times New Roman"/>
            </a:endParaRPr>
          </a:p>
          <a:p>
            <a:pPr marL="136377">
              <a:lnSpc>
                <a:spcPts val="1019"/>
              </a:lnSpc>
            </a:pPr>
            <a:r>
              <a:rPr sz="920" i="1" spc="-7" dirty="0">
                <a:latin typeface="Times New Roman"/>
                <a:cs typeface="Times New Roman"/>
              </a:rPr>
              <a:t>unknown_folder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=</a:t>
            </a:r>
            <a:r>
              <a:rPr sz="920" i="1" spc="-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'unknown_person'</a:t>
            </a:r>
            <a:r>
              <a:rPr sz="920" i="1" spc="18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#</a:t>
            </a:r>
            <a:r>
              <a:rPr sz="920" i="1" spc="-1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Folder</a:t>
            </a:r>
            <a:r>
              <a:rPr sz="920" i="1" spc="-37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to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save</a:t>
            </a:r>
            <a:r>
              <a:rPr sz="920" i="1" spc="-24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unknown</a:t>
            </a:r>
            <a:r>
              <a:rPr sz="920" i="1" spc="-20" dirty="0">
                <a:latin typeface="Times New Roman"/>
                <a:cs typeface="Times New Roman"/>
              </a:rPr>
              <a:t> </a:t>
            </a:r>
            <a:r>
              <a:rPr sz="920" i="1" dirty="0">
                <a:latin typeface="Times New Roman"/>
                <a:cs typeface="Times New Roman"/>
              </a:rPr>
              <a:t>person</a:t>
            </a:r>
            <a:r>
              <a:rPr sz="920" i="1" spc="-10" dirty="0">
                <a:latin typeface="Times New Roman"/>
                <a:cs typeface="Times New Roman"/>
              </a:rPr>
              <a:t> </a:t>
            </a:r>
            <a:r>
              <a:rPr sz="920" i="1" spc="-7" dirty="0">
                <a:latin typeface="Times New Roman"/>
                <a:cs typeface="Times New Roman"/>
              </a:rPr>
              <a:t>images</a:t>
            </a:r>
            <a:endParaRPr sz="92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1654" y="217124"/>
            <a:ext cx="4825711" cy="6423747"/>
          </a:xfrm>
          <a:custGeom>
            <a:avLst/>
            <a:gdLst/>
            <a:ahLst/>
            <a:cxnLst/>
            <a:rect l="l" t="t" r="r" b="b"/>
            <a:pathLst>
              <a:path w="7077709" h="9421495">
                <a:moveTo>
                  <a:pt x="170688" y="0"/>
                </a:moveTo>
                <a:lnTo>
                  <a:pt x="6906768" y="0"/>
                </a:lnTo>
                <a:lnTo>
                  <a:pt x="6940295" y="3048"/>
                </a:lnTo>
                <a:lnTo>
                  <a:pt x="7001255" y="28956"/>
                </a:lnTo>
                <a:lnTo>
                  <a:pt x="7048500" y="76200"/>
                </a:lnTo>
                <a:lnTo>
                  <a:pt x="7074407" y="137160"/>
                </a:lnTo>
                <a:lnTo>
                  <a:pt x="7077455" y="170688"/>
                </a:lnTo>
                <a:lnTo>
                  <a:pt x="7077455" y="9250680"/>
                </a:lnTo>
                <a:lnTo>
                  <a:pt x="7063739" y="9314687"/>
                </a:lnTo>
                <a:lnTo>
                  <a:pt x="7027164" y="9371076"/>
                </a:lnTo>
                <a:lnTo>
                  <a:pt x="6972300" y="9407651"/>
                </a:lnTo>
                <a:lnTo>
                  <a:pt x="6906768" y="9421367"/>
                </a:lnTo>
                <a:lnTo>
                  <a:pt x="170688" y="9421367"/>
                </a:lnTo>
                <a:lnTo>
                  <a:pt x="74676" y="9392412"/>
                </a:lnTo>
                <a:lnTo>
                  <a:pt x="27432" y="9345167"/>
                </a:lnTo>
                <a:lnTo>
                  <a:pt x="3048" y="9284207"/>
                </a:lnTo>
                <a:lnTo>
                  <a:pt x="0" y="9250680"/>
                </a:lnTo>
                <a:lnTo>
                  <a:pt x="0" y="170688"/>
                </a:lnTo>
                <a:lnTo>
                  <a:pt x="12192" y="105155"/>
                </a:lnTo>
                <a:lnTo>
                  <a:pt x="48768" y="50292"/>
                </a:lnTo>
                <a:lnTo>
                  <a:pt x="105156" y="12192"/>
                </a:lnTo>
                <a:lnTo>
                  <a:pt x="1706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 txBox="1"/>
          <p:nvPr/>
        </p:nvSpPr>
        <p:spPr>
          <a:xfrm>
            <a:off x="3978454" y="361120"/>
            <a:ext cx="4416136" cy="6135753"/>
          </a:xfrm>
          <a:prstGeom prst="rect">
            <a:avLst/>
          </a:prstGeom>
        </p:spPr>
        <p:txBody>
          <a:bodyPr vert="horz" wrap="square" lIns="0" tIns="8226" rIns="0" bIns="0" rtlCol="0">
            <a:spAutoFit/>
          </a:bodyPr>
          <a:lstStyle/>
          <a:p>
            <a:pPr marL="8659">
              <a:spcBef>
                <a:spcPts val="65"/>
              </a:spcBef>
            </a:pPr>
            <a:r>
              <a:rPr sz="989" b="1" spc="85" dirty="0">
                <a:latin typeface="Times New Roman"/>
                <a:cs typeface="Times New Roman"/>
              </a:rPr>
              <a:t>RASPBERRY</a:t>
            </a:r>
            <a:r>
              <a:rPr sz="989" b="1" spc="17" dirty="0">
                <a:latin typeface="Times New Roman"/>
                <a:cs typeface="Times New Roman"/>
              </a:rPr>
              <a:t> </a:t>
            </a:r>
            <a:r>
              <a:rPr sz="989" b="1" spc="68" dirty="0">
                <a:latin typeface="Times New Roman"/>
                <a:cs typeface="Times New Roman"/>
              </a:rPr>
              <a:t>PI</a:t>
            </a:r>
            <a:r>
              <a:rPr sz="989" b="1" spc="44" dirty="0">
                <a:latin typeface="Times New Roman"/>
                <a:cs typeface="Times New Roman"/>
              </a:rPr>
              <a:t> </a:t>
            </a:r>
            <a:r>
              <a:rPr sz="989" b="1" spc="92" dirty="0">
                <a:latin typeface="Times New Roman"/>
                <a:cs typeface="Times New Roman"/>
              </a:rPr>
              <a:t>CODE</a:t>
            </a:r>
            <a:r>
              <a:rPr sz="989" b="1" spc="44" dirty="0">
                <a:latin typeface="Times New Roman"/>
                <a:cs typeface="Times New Roman"/>
              </a:rPr>
              <a:t> </a:t>
            </a:r>
            <a:r>
              <a:rPr sz="989" b="1" spc="65" dirty="0">
                <a:latin typeface="Times New Roman"/>
                <a:cs typeface="Times New Roman"/>
              </a:rPr>
              <a:t>IN</a:t>
            </a:r>
            <a:r>
              <a:rPr sz="989" b="1" spc="51" dirty="0">
                <a:latin typeface="Times New Roman"/>
                <a:cs typeface="Times New Roman"/>
              </a:rPr>
              <a:t> </a:t>
            </a:r>
            <a:r>
              <a:rPr sz="989" b="1" spc="82" dirty="0">
                <a:latin typeface="Times New Roman"/>
                <a:cs typeface="Times New Roman"/>
              </a:rPr>
              <a:t>PROTEUS</a:t>
            </a:r>
            <a:endParaRPr sz="989" dirty="0">
              <a:latin typeface="Times New Roman"/>
              <a:cs typeface="Times New Roman"/>
            </a:endParaRPr>
          </a:p>
          <a:p>
            <a:pPr marL="44593" marR="3464">
              <a:lnSpc>
                <a:spcPct val="117200"/>
              </a:lnSpc>
              <a:spcBef>
                <a:spcPts val="556"/>
              </a:spcBef>
            </a:pPr>
            <a:r>
              <a:rPr sz="989" dirty="0">
                <a:latin typeface="Times New Roman"/>
                <a:cs typeface="Times New Roman"/>
              </a:rPr>
              <a:t>This</a:t>
            </a:r>
            <a:r>
              <a:rPr sz="989" spc="-3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script</a:t>
            </a:r>
            <a:r>
              <a:rPr sz="989" spc="-4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initializes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GPIO</a:t>
            </a:r>
            <a:r>
              <a:rPr sz="989" spc="-2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pins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for</a:t>
            </a:r>
            <a:r>
              <a:rPr sz="989" spc="-3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various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peripherals</a:t>
            </a:r>
            <a:r>
              <a:rPr sz="989" spc="-3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and</a:t>
            </a:r>
            <a:r>
              <a:rPr sz="989" spc="-1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sets</a:t>
            </a:r>
            <a:r>
              <a:rPr sz="989" spc="-3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up</a:t>
            </a:r>
            <a:r>
              <a:rPr sz="989" spc="-2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-3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16x2</a:t>
            </a:r>
            <a:r>
              <a:rPr sz="989" spc="-1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LCD</a:t>
            </a:r>
            <a:r>
              <a:rPr sz="989" spc="-27" dirty="0">
                <a:latin typeface="Times New Roman"/>
                <a:cs typeface="Times New Roman"/>
              </a:rPr>
              <a:t> </a:t>
            </a:r>
            <a:r>
              <a:rPr sz="989" spc="-17" dirty="0">
                <a:latin typeface="Times New Roman"/>
                <a:cs typeface="Times New Roman"/>
              </a:rPr>
              <a:t>to </a:t>
            </a:r>
            <a:r>
              <a:rPr sz="989" dirty="0">
                <a:latin typeface="Times New Roman"/>
                <a:cs typeface="Times New Roman"/>
              </a:rPr>
              <a:t>display</a:t>
            </a:r>
            <a:r>
              <a:rPr sz="989" spc="-3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system</a:t>
            </a:r>
            <a:r>
              <a:rPr sz="989" spc="-3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messages.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When</a:t>
            </a:r>
            <a:r>
              <a:rPr sz="989" spc="-2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button</a:t>
            </a:r>
            <a:r>
              <a:rPr sz="989" spc="-3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(switch)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is</a:t>
            </a:r>
            <a:r>
              <a:rPr sz="989" spc="-3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pressed,</a:t>
            </a:r>
            <a:r>
              <a:rPr sz="989" spc="-3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it</a:t>
            </a:r>
            <a:r>
              <a:rPr sz="989" spc="-3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triggers</a:t>
            </a:r>
            <a:r>
              <a:rPr sz="989" spc="-2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Raspberry</a:t>
            </a:r>
            <a:r>
              <a:rPr sz="989" spc="34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Pi</a:t>
            </a:r>
            <a:r>
              <a:rPr sz="989" spc="-1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to</a:t>
            </a:r>
            <a:r>
              <a:rPr sz="989" spc="-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request</a:t>
            </a:r>
            <a:r>
              <a:rPr sz="989" spc="-1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face</a:t>
            </a:r>
            <a:r>
              <a:rPr sz="989" spc="-10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recognition </a:t>
            </a:r>
            <a:r>
              <a:rPr sz="989" dirty="0">
                <a:latin typeface="Times New Roman"/>
                <a:cs typeface="Times New Roman"/>
              </a:rPr>
              <a:t>results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via</a:t>
            </a:r>
            <a:r>
              <a:rPr sz="989" spc="-1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UART</a:t>
            </a:r>
            <a:r>
              <a:rPr sz="989" spc="-1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serial</a:t>
            </a:r>
            <a:r>
              <a:rPr sz="989" spc="-3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communication.</a:t>
            </a:r>
            <a:r>
              <a:rPr sz="989" spc="-2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If</a:t>
            </a:r>
            <a:r>
              <a:rPr sz="989" spc="-2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-10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response</a:t>
            </a:r>
            <a:r>
              <a:rPr sz="989" spc="34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is</a:t>
            </a:r>
            <a:r>
              <a:rPr sz="989" spc="-2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'1',</a:t>
            </a:r>
            <a:r>
              <a:rPr sz="989" spc="-2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script</a:t>
            </a:r>
            <a:r>
              <a:rPr sz="989" spc="-2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activates</a:t>
            </a:r>
            <a:r>
              <a:rPr sz="989" spc="-1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motor</a:t>
            </a:r>
            <a:r>
              <a:rPr sz="989" spc="-2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to</a:t>
            </a:r>
            <a:r>
              <a:rPr sz="989" spc="-3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unlock</a:t>
            </a:r>
            <a:r>
              <a:rPr sz="989" spc="-3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door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and</a:t>
            </a:r>
            <a:r>
              <a:rPr sz="989" spc="-2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displays</a:t>
            </a:r>
            <a:r>
              <a:rPr sz="989" spc="-2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success</a:t>
            </a:r>
            <a:r>
              <a:rPr sz="989" spc="-17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message;</a:t>
            </a:r>
            <a:r>
              <a:rPr sz="989" spc="34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if</a:t>
            </a:r>
            <a:r>
              <a:rPr sz="989" spc="-3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'0',</a:t>
            </a:r>
            <a:r>
              <a:rPr sz="989" spc="-2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it</a:t>
            </a:r>
            <a:r>
              <a:rPr sz="989" spc="-4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keeps</a:t>
            </a:r>
            <a:r>
              <a:rPr sz="989" spc="-1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-3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door</a:t>
            </a:r>
            <a:r>
              <a:rPr sz="989" spc="-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locked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and</a:t>
            </a:r>
            <a:r>
              <a:rPr sz="989" spc="-2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checks</a:t>
            </a:r>
            <a:r>
              <a:rPr sz="989" spc="-3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for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motion</a:t>
            </a:r>
            <a:r>
              <a:rPr sz="989" spc="-3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using</a:t>
            </a:r>
            <a:r>
              <a:rPr sz="989" spc="-1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</a:t>
            </a:r>
            <a:r>
              <a:rPr sz="989" spc="-1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PIR</a:t>
            </a:r>
            <a:r>
              <a:rPr sz="989" spc="-2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sensor.</a:t>
            </a:r>
            <a:r>
              <a:rPr sz="989" spc="-10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-2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LCD</a:t>
            </a:r>
            <a:r>
              <a:rPr sz="989" spc="-31" dirty="0">
                <a:latin typeface="Times New Roman"/>
                <a:cs typeface="Times New Roman"/>
              </a:rPr>
              <a:t> </a:t>
            </a:r>
            <a:r>
              <a:rPr sz="989" spc="-17" dirty="0">
                <a:latin typeface="Times New Roman"/>
                <a:cs typeface="Times New Roman"/>
              </a:rPr>
              <a:t>and </a:t>
            </a:r>
            <a:r>
              <a:rPr sz="989" dirty="0">
                <a:latin typeface="Times New Roman"/>
                <a:cs typeface="Times New Roman"/>
              </a:rPr>
              <a:t>buzzer</a:t>
            </a:r>
            <a:r>
              <a:rPr sz="989" spc="-3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provide</a:t>
            </a:r>
            <a:r>
              <a:rPr sz="989" spc="-2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user</a:t>
            </a:r>
            <a:r>
              <a:rPr sz="989" spc="-3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feedback,</a:t>
            </a:r>
            <a:r>
              <a:rPr sz="989" spc="-31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enhancing</a:t>
            </a:r>
            <a:r>
              <a:rPr sz="989" spc="-3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-3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interactivity</a:t>
            </a:r>
            <a:r>
              <a:rPr sz="989" spc="-2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and</a:t>
            </a:r>
            <a:r>
              <a:rPr sz="989" spc="-3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security</a:t>
            </a:r>
            <a:r>
              <a:rPr sz="989" spc="-34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of</a:t>
            </a:r>
            <a:r>
              <a:rPr sz="989" spc="-37" dirty="0">
                <a:latin typeface="Times New Roman"/>
                <a:cs typeface="Times New Roman"/>
              </a:rPr>
              <a:t> </a:t>
            </a:r>
            <a:r>
              <a:rPr sz="989" dirty="0">
                <a:latin typeface="Times New Roman"/>
                <a:cs typeface="Times New Roman"/>
              </a:rPr>
              <a:t>the</a:t>
            </a:r>
            <a:r>
              <a:rPr sz="989" spc="-44" dirty="0">
                <a:latin typeface="Times New Roman"/>
                <a:cs typeface="Times New Roman"/>
              </a:rPr>
              <a:t> </a:t>
            </a:r>
            <a:r>
              <a:rPr sz="989" spc="-7" dirty="0">
                <a:latin typeface="Times New Roman"/>
                <a:cs typeface="Times New Roman"/>
              </a:rPr>
              <a:t>embedded system.</a:t>
            </a:r>
            <a:endParaRPr sz="989" dirty="0">
              <a:latin typeface="Times New Roman"/>
              <a:cs typeface="Times New Roman"/>
            </a:endParaRPr>
          </a:p>
          <a:p>
            <a:pPr>
              <a:spcBef>
                <a:spcPts val="426"/>
              </a:spcBef>
            </a:pPr>
            <a:endParaRPr sz="989" dirty="0">
              <a:latin typeface="Times New Roman"/>
              <a:cs typeface="Times New Roman"/>
            </a:endParaRPr>
          </a:p>
          <a:p>
            <a:pPr marL="42861"/>
            <a:r>
              <a:rPr sz="989" b="1" dirty="0">
                <a:latin typeface="Times New Roman"/>
                <a:cs typeface="Times New Roman"/>
              </a:rPr>
              <a:t>Python</a:t>
            </a:r>
            <a:r>
              <a:rPr sz="989" b="1" spc="164" dirty="0">
                <a:latin typeface="Times New Roman"/>
                <a:cs typeface="Times New Roman"/>
              </a:rPr>
              <a:t> </a:t>
            </a:r>
            <a:r>
              <a:rPr sz="989" b="1" spc="-14" dirty="0">
                <a:latin typeface="Times New Roman"/>
                <a:cs typeface="Times New Roman"/>
              </a:rPr>
              <a:t>Code:</a:t>
            </a:r>
            <a:endParaRPr sz="989" dirty="0">
              <a:latin typeface="Times New Roman"/>
              <a:cs typeface="Times New Roman"/>
            </a:endParaRPr>
          </a:p>
          <a:p>
            <a:pPr>
              <a:spcBef>
                <a:spcPts val="17"/>
              </a:spcBef>
            </a:pPr>
            <a:endParaRPr sz="989" dirty="0">
              <a:latin typeface="Times New Roman"/>
              <a:cs typeface="Times New Roman"/>
            </a:endParaRPr>
          </a:p>
          <a:p>
            <a:pPr marL="256735" marR="3286470">
              <a:lnSpc>
                <a:spcPts val="1132"/>
              </a:lnSpc>
            </a:pPr>
            <a:r>
              <a:rPr sz="989" i="1" spc="-7" dirty="0">
                <a:latin typeface="Times New Roman"/>
                <a:cs typeface="Times New Roman"/>
              </a:rPr>
              <a:t>#!/usr/bin/python </a:t>
            </a:r>
            <a:r>
              <a:rPr sz="989" i="1" dirty="0">
                <a:latin typeface="Times New Roman"/>
                <a:cs typeface="Times New Roman"/>
              </a:rPr>
              <a:t>import</a:t>
            </a:r>
            <a:r>
              <a:rPr sz="989" i="1" spc="-48" dirty="0">
                <a:latin typeface="Times New Roman"/>
                <a:cs typeface="Times New Roman"/>
              </a:rPr>
              <a:t> </a:t>
            </a:r>
            <a:r>
              <a:rPr sz="989" i="1" spc="-14" dirty="0">
                <a:latin typeface="Times New Roman"/>
                <a:cs typeface="Times New Roman"/>
              </a:rPr>
              <a:t>time </a:t>
            </a:r>
            <a:r>
              <a:rPr sz="989" i="1" dirty="0">
                <a:latin typeface="Times New Roman"/>
                <a:cs typeface="Times New Roman"/>
              </a:rPr>
              <a:t>import</a:t>
            </a:r>
            <a:r>
              <a:rPr sz="989" i="1" spc="-48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os</a:t>
            </a:r>
            <a:endParaRPr sz="989" dirty="0">
              <a:latin typeface="Times New Roman"/>
              <a:cs typeface="Times New Roman"/>
            </a:endParaRPr>
          </a:p>
          <a:p>
            <a:pPr marL="256735" marR="2801574">
              <a:lnSpc>
                <a:spcPts val="1132"/>
              </a:lnSpc>
            </a:pPr>
            <a:r>
              <a:rPr sz="989" i="1" dirty="0">
                <a:latin typeface="Times New Roman"/>
                <a:cs typeface="Times New Roman"/>
              </a:rPr>
              <a:t>import</a:t>
            </a:r>
            <a:r>
              <a:rPr sz="989" i="1" spc="-44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RPi.GPIO</a:t>
            </a:r>
            <a:r>
              <a:rPr sz="989" i="1" spc="-34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as</a:t>
            </a:r>
            <a:r>
              <a:rPr sz="989" i="1" spc="-51" dirty="0">
                <a:latin typeface="Times New Roman"/>
                <a:cs typeface="Times New Roman"/>
              </a:rPr>
              <a:t> </a:t>
            </a:r>
            <a:r>
              <a:rPr sz="989" i="1" spc="-14" dirty="0">
                <a:latin typeface="Times New Roman"/>
                <a:cs typeface="Times New Roman"/>
              </a:rPr>
              <a:t>GPIO </a:t>
            </a:r>
            <a:r>
              <a:rPr sz="989" i="1" dirty="0">
                <a:latin typeface="Times New Roman"/>
                <a:cs typeface="Times New Roman"/>
              </a:rPr>
              <a:t>import</a:t>
            </a:r>
            <a:r>
              <a:rPr sz="989" i="1" spc="-48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pio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074"/>
              </a:lnSpc>
            </a:pPr>
            <a:r>
              <a:rPr sz="989" i="1" dirty="0">
                <a:latin typeface="Times New Roman"/>
                <a:cs typeface="Times New Roman"/>
              </a:rPr>
              <a:t>import</a:t>
            </a:r>
            <a:r>
              <a:rPr sz="989" i="1" spc="-48" dirty="0">
                <a:latin typeface="Times New Roman"/>
                <a:cs typeface="Times New Roman"/>
              </a:rPr>
              <a:t> </a:t>
            </a:r>
            <a:r>
              <a:rPr sz="989" i="1" spc="-7" dirty="0">
                <a:latin typeface="Times New Roman"/>
                <a:cs typeface="Times New Roman"/>
              </a:rPr>
              <a:t>Ports</a:t>
            </a:r>
            <a:endParaRPr sz="989" dirty="0">
              <a:latin typeface="Times New Roman"/>
              <a:cs typeface="Times New Roman"/>
            </a:endParaRPr>
          </a:p>
          <a:p>
            <a:pPr marL="256735" marR="1927462">
              <a:lnSpc>
                <a:spcPts val="1132"/>
              </a:lnSpc>
              <a:spcBef>
                <a:spcPts val="58"/>
              </a:spcBef>
            </a:pPr>
            <a:r>
              <a:rPr sz="989" i="1" spc="-7" dirty="0">
                <a:latin typeface="Times New Roman"/>
                <a:cs typeface="Times New Roman"/>
              </a:rPr>
              <a:t>pio.uart=Ports.UART</a:t>
            </a:r>
            <a:r>
              <a:rPr sz="989" i="1" spc="-17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()</a:t>
            </a:r>
            <a:r>
              <a:rPr sz="989" i="1" spc="-10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#</a:t>
            </a:r>
            <a:r>
              <a:rPr sz="989" i="1" spc="-17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Define</a:t>
            </a:r>
            <a:r>
              <a:rPr sz="989" i="1" spc="-20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serial</a:t>
            </a:r>
            <a:r>
              <a:rPr sz="989" i="1" spc="-3" dirty="0">
                <a:latin typeface="Times New Roman"/>
                <a:cs typeface="Times New Roman"/>
              </a:rPr>
              <a:t> </a:t>
            </a:r>
            <a:r>
              <a:rPr sz="989" i="1" spc="-14" dirty="0">
                <a:latin typeface="Times New Roman"/>
                <a:cs typeface="Times New Roman"/>
              </a:rPr>
              <a:t>port </a:t>
            </a:r>
            <a:r>
              <a:rPr sz="989" i="1" spc="-7" dirty="0">
                <a:latin typeface="Times New Roman"/>
                <a:cs typeface="Times New Roman"/>
              </a:rPr>
              <a:t>GPIO.setmode(GPIO.BOARD)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077"/>
              </a:lnSpc>
            </a:pPr>
            <a:r>
              <a:rPr sz="989" i="1" spc="-7" dirty="0">
                <a:latin typeface="Times New Roman"/>
                <a:cs typeface="Times New Roman"/>
              </a:rPr>
              <a:t>GPIO.setwarnings(False)</a:t>
            </a:r>
            <a:endParaRPr sz="989" dirty="0">
              <a:latin typeface="Times New Roman"/>
              <a:cs typeface="Times New Roman"/>
            </a:endParaRPr>
          </a:p>
          <a:p>
            <a:pPr marL="256735" marR="2526655">
              <a:lnSpc>
                <a:spcPts val="1132"/>
              </a:lnSpc>
              <a:spcBef>
                <a:spcPts val="58"/>
              </a:spcBef>
            </a:pPr>
            <a:r>
              <a:rPr sz="989" i="1" dirty="0">
                <a:latin typeface="Times New Roman"/>
                <a:cs typeface="Times New Roman"/>
              </a:rPr>
              <a:t>#</a:t>
            </a:r>
            <a:r>
              <a:rPr sz="989" i="1" spc="-27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Define</a:t>
            </a:r>
            <a:r>
              <a:rPr sz="989" i="1" spc="-31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GPIO</a:t>
            </a:r>
            <a:r>
              <a:rPr sz="989" i="1" spc="-17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to</a:t>
            </a:r>
            <a:r>
              <a:rPr sz="989" i="1" spc="-27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LCD</a:t>
            </a:r>
            <a:r>
              <a:rPr sz="989" i="1" spc="-24" dirty="0">
                <a:latin typeface="Times New Roman"/>
                <a:cs typeface="Times New Roman"/>
              </a:rPr>
              <a:t> </a:t>
            </a:r>
            <a:r>
              <a:rPr sz="989" i="1" spc="-7" dirty="0">
                <a:latin typeface="Times New Roman"/>
                <a:cs typeface="Times New Roman"/>
              </a:rPr>
              <a:t>mapping </a:t>
            </a:r>
            <a:r>
              <a:rPr sz="989" i="1" dirty="0">
                <a:latin typeface="Times New Roman"/>
                <a:cs typeface="Times New Roman"/>
              </a:rPr>
              <a:t>LCD_RS</a:t>
            </a:r>
            <a:r>
              <a:rPr sz="989" i="1" spc="-44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=</a:t>
            </a:r>
            <a:r>
              <a:rPr sz="989" i="1" spc="-17" dirty="0">
                <a:latin typeface="Times New Roman"/>
                <a:cs typeface="Times New Roman"/>
              </a:rPr>
              <a:t> </a:t>
            </a:r>
            <a:r>
              <a:rPr sz="989" i="1" spc="-34" dirty="0">
                <a:latin typeface="Times New Roman"/>
                <a:cs typeface="Times New Roman"/>
              </a:rPr>
              <a:t>7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074"/>
              </a:lnSpc>
            </a:pPr>
            <a:r>
              <a:rPr sz="989" i="1" dirty="0">
                <a:latin typeface="Times New Roman"/>
                <a:cs typeface="Times New Roman"/>
              </a:rPr>
              <a:t>LCD_E</a:t>
            </a:r>
            <a:r>
              <a:rPr sz="989" i="1" spc="215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=</a:t>
            </a:r>
            <a:r>
              <a:rPr sz="989" i="1" spc="-20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11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132"/>
              </a:lnSpc>
            </a:pPr>
            <a:r>
              <a:rPr sz="989" i="1" dirty="0">
                <a:latin typeface="Times New Roman"/>
                <a:cs typeface="Times New Roman"/>
              </a:rPr>
              <a:t>LCD_D4</a:t>
            </a:r>
            <a:r>
              <a:rPr sz="989" i="1" spc="-31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=</a:t>
            </a:r>
            <a:r>
              <a:rPr sz="989" i="1" spc="-31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12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128"/>
              </a:lnSpc>
            </a:pPr>
            <a:r>
              <a:rPr sz="989" i="1" dirty="0">
                <a:latin typeface="Times New Roman"/>
                <a:cs typeface="Times New Roman"/>
              </a:rPr>
              <a:t>LCD_D5</a:t>
            </a:r>
            <a:r>
              <a:rPr sz="989" i="1" spc="-31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=</a:t>
            </a:r>
            <a:r>
              <a:rPr sz="989" i="1" spc="-31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13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132"/>
              </a:lnSpc>
            </a:pPr>
            <a:r>
              <a:rPr sz="989" i="1" dirty="0">
                <a:latin typeface="Times New Roman"/>
                <a:cs typeface="Times New Roman"/>
              </a:rPr>
              <a:t>LCD_D6</a:t>
            </a:r>
            <a:r>
              <a:rPr sz="989" i="1" spc="-31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=</a:t>
            </a:r>
            <a:r>
              <a:rPr sz="989" i="1" spc="-31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15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132"/>
              </a:lnSpc>
            </a:pPr>
            <a:r>
              <a:rPr sz="989" i="1" dirty="0">
                <a:latin typeface="Times New Roman"/>
                <a:cs typeface="Times New Roman"/>
              </a:rPr>
              <a:t>LCD_D7</a:t>
            </a:r>
            <a:r>
              <a:rPr sz="989" i="1" spc="-31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=</a:t>
            </a:r>
            <a:r>
              <a:rPr sz="989" i="1" spc="-31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16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128"/>
              </a:lnSpc>
            </a:pPr>
            <a:r>
              <a:rPr sz="989" i="1" dirty="0">
                <a:latin typeface="Times New Roman"/>
                <a:cs typeface="Times New Roman"/>
              </a:rPr>
              <a:t>pir_pin</a:t>
            </a:r>
            <a:r>
              <a:rPr sz="989" i="1" spc="-14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=</a:t>
            </a:r>
            <a:r>
              <a:rPr sz="989" i="1" spc="-34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29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128"/>
              </a:lnSpc>
            </a:pPr>
            <a:r>
              <a:rPr sz="989" i="1" dirty="0">
                <a:latin typeface="Times New Roman"/>
                <a:cs typeface="Times New Roman"/>
              </a:rPr>
              <a:t>buzzer_pin</a:t>
            </a:r>
            <a:r>
              <a:rPr sz="989" i="1" spc="-61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=31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128"/>
              </a:lnSpc>
            </a:pPr>
            <a:r>
              <a:rPr sz="989" i="1" dirty="0">
                <a:latin typeface="Times New Roman"/>
                <a:cs typeface="Times New Roman"/>
              </a:rPr>
              <a:t>switch_pin</a:t>
            </a:r>
            <a:r>
              <a:rPr sz="989" i="1" spc="-58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=32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132"/>
              </a:lnSpc>
            </a:pPr>
            <a:r>
              <a:rPr sz="989" i="1" spc="-7" dirty="0">
                <a:latin typeface="Times New Roman"/>
                <a:cs typeface="Times New Roman"/>
              </a:rPr>
              <a:t>motor_pin1</a:t>
            </a:r>
            <a:r>
              <a:rPr sz="989" i="1" spc="-3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=33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132"/>
              </a:lnSpc>
            </a:pPr>
            <a:r>
              <a:rPr sz="989" i="1" spc="-7" dirty="0">
                <a:latin typeface="Times New Roman"/>
                <a:cs typeface="Times New Roman"/>
              </a:rPr>
              <a:t>motor_pin2</a:t>
            </a:r>
            <a:r>
              <a:rPr sz="989" i="1" spc="-3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=36</a:t>
            </a:r>
            <a:endParaRPr sz="989" dirty="0">
              <a:latin typeface="Times New Roman"/>
              <a:cs typeface="Times New Roman"/>
            </a:endParaRPr>
          </a:p>
          <a:p>
            <a:pPr marL="256735" marR="3150959">
              <a:lnSpc>
                <a:spcPts val="1132"/>
              </a:lnSpc>
              <a:spcBef>
                <a:spcPts val="55"/>
              </a:spcBef>
            </a:pPr>
            <a:r>
              <a:rPr sz="989" i="1" dirty="0">
                <a:latin typeface="Times New Roman"/>
                <a:cs typeface="Times New Roman"/>
              </a:rPr>
              <a:t>#</a:t>
            </a:r>
            <a:r>
              <a:rPr sz="989" i="1" spc="-37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Timing</a:t>
            </a:r>
            <a:r>
              <a:rPr sz="989" i="1" spc="-24" dirty="0">
                <a:latin typeface="Times New Roman"/>
                <a:cs typeface="Times New Roman"/>
              </a:rPr>
              <a:t> </a:t>
            </a:r>
            <a:r>
              <a:rPr sz="989" i="1" spc="-7" dirty="0">
                <a:latin typeface="Times New Roman"/>
                <a:cs typeface="Times New Roman"/>
              </a:rPr>
              <a:t>constants </a:t>
            </a:r>
            <a:r>
              <a:rPr sz="989" i="1" dirty="0">
                <a:latin typeface="Times New Roman"/>
                <a:cs typeface="Times New Roman"/>
              </a:rPr>
              <a:t>E_PULSE</a:t>
            </a:r>
            <a:r>
              <a:rPr sz="989" i="1" spc="-34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=</a:t>
            </a:r>
            <a:r>
              <a:rPr sz="989" i="1" spc="-44" dirty="0">
                <a:latin typeface="Times New Roman"/>
                <a:cs typeface="Times New Roman"/>
              </a:rPr>
              <a:t> </a:t>
            </a:r>
            <a:r>
              <a:rPr sz="989" i="1" spc="-7" dirty="0">
                <a:latin typeface="Times New Roman"/>
                <a:cs typeface="Times New Roman"/>
              </a:rPr>
              <a:t>0.0005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077"/>
              </a:lnSpc>
            </a:pPr>
            <a:r>
              <a:rPr sz="989" i="1" spc="-7" dirty="0">
                <a:latin typeface="Times New Roman"/>
                <a:cs typeface="Times New Roman"/>
              </a:rPr>
              <a:t>E_DELAY</a:t>
            </a:r>
            <a:r>
              <a:rPr sz="989" i="1" spc="-24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=</a:t>
            </a:r>
            <a:r>
              <a:rPr sz="989" i="1" spc="-10" dirty="0">
                <a:latin typeface="Times New Roman"/>
                <a:cs typeface="Times New Roman"/>
              </a:rPr>
              <a:t> </a:t>
            </a:r>
            <a:r>
              <a:rPr sz="989" i="1" spc="-7" dirty="0">
                <a:latin typeface="Times New Roman"/>
                <a:cs typeface="Times New Roman"/>
              </a:rPr>
              <a:t>0.0005</a:t>
            </a:r>
            <a:endParaRPr sz="989" dirty="0">
              <a:latin typeface="Times New Roman"/>
              <a:cs typeface="Times New Roman"/>
            </a:endParaRPr>
          </a:p>
          <a:p>
            <a:pPr marL="256735">
              <a:lnSpc>
                <a:spcPts val="1128"/>
              </a:lnSpc>
            </a:pPr>
            <a:r>
              <a:rPr sz="989" i="1" dirty="0">
                <a:latin typeface="Times New Roman"/>
                <a:cs typeface="Times New Roman"/>
              </a:rPr>
              <a:t>delay</a:t>
            </a:r>
            <a:r>
              <a:rPr sz="989" i="1" spc="-34" dirty="0">
                <a:latin typeface="Times New Roman"/>
                <a:cs typeface="Times New Roman"/>
              </a:rPr>
              <a:t> =</a:t>
            </a:r>
            <a:endParaRPr sz="989" dirty="0">
              <a:latin typeface="Times New Roman"/>
              <a:cs typeface="Times New Roman"/>
            </a:endParaRPr>
          </a:p>
          <a:p>
            <a:pPr marL="256735" marR="2023576">
              <a:lnSpc>
                <a:spcPct val="95400"/>
              </a:lnSpc>
              <a:spcBef>
                <a:spcPts val="24"/>
              </a:spcBef>
            </a:pPr>
            <a:r>
              <a:rPr sz="989" i="1" spc="-7" dirty="0">
                <a:latin typeface="Times New Roman"/>
                <a:cs typeface="Times New Roman"/>
              </a:rPr>
              <a:t>GPIO.setup(LCD_E,</a:t>
            </a:r>
            <a:r>
              <a:rPr sz="989" i="1" spc="-37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GPIO.OUT)</a:t>
            </a:r>
            <a:r>
              <a:rPr sz="989" i="1" spc="194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#</a:t>
            </a:r>
            <a:r>
              <a:rPr sz="989" i="1" spc="-34" dirty="0">
                <a:latin typeface="Times New Roman"/>
                <a:cs typeface="Times New Roman"/>
              </a:rPr>
              <a:t> E </a:t>
            </a:r>
            <a:r>
              <a:rPr sz="989" i="1" spc="-7" dirty="0">
                <a:latin typeface="Times New Roman"/>
                <a:cs typeface="Times New Roman"/>
              </a:rPr>
              <a:t>GPIO.setup(LCD_RS,</a:t>
            </a:r>
            <a:r>
              <a:rPr sz="989" i="1" spc="-20" dirty="0">
                <a:latin typeface="Times New Roman"/>
                <a:cs typeface="Times New Roman"/>
              </a:rPr>
              <a:t> </a:t>
            </a:r>
            <a:r>
              <a:rPr sz="989" i="1" spc="-7" dirty="0">
                <a:latin typeface="Times New Roman"/>
                <a:cs typeface="Times New Roman"/>
              </a:rPr>
              <a:t>GPIO.OUT)</a:t>
            </a:r>
            <a:r>
              <a:rPr sz="989" i="1" spc="-14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#</a:t>
            </a:r>
            <a:r>
              <a:rPr sz="989" i="1" spc="-27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RS </a:t>
            </a:r>
            <a:r>
              <a:rPr sz="989" i="1" spc="-7" dirty="0">
                <a:latin typeface="Times New Roman"/>
                <a:cs typeface="Times New Roman"/>
              </a:rPr>
              <a:t>GPIO.setup(LCD_D4,</a:t>
            </a:r>
            <a:r>
              <a:rPr sz="989" i="1" spc="-27" dirty="0">
                <a:latin typeface="Times New Roman"/>
                <a:cs typeface="Times New Roman"/>
              </a:rPr>
              <a:t> </a:t>
            </a:r>
            <a:r>
              <a:rPr sz="989" i="1" spc="-7" dirty="0">
                <a:latin typeface="Times New Roman"/>
                <a:cs typeface="Times New Roman"/>
              </a:rPr>
              <a:t>GPIO.OUT)</a:t>
            </a:r>
            <a:r>
              <a:rPr sz="989" i="1" spc="-27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#</a:t>
            </a:r>
            <a:r>
              <a:rPr sz="989" i="1" spc="3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DB4 </a:t>
            </a:r>
            <a:r>
              <a:rPr sz="989" i="1" spc="-7" dirty="0">
                <a:latin typeface="Times New Roman"/>
                <a:cs typeface="Times New Roman"/>
              </a:rPr>
              <a:t>GPIO.setup(LCD_D5,</a:t>
            </a:r>
            <a:r>
              <a:rPr sz="989" i="1" spc="-27" dirty="0">
                <a:latin typeface="Times New Roman"/>
                <a:cs typeface="Times New Roman"/>
              </a:rPr>
              <a:t> </a:t>
            </a:r>
            <a:r>
              <a:rPr sz="989" i="1" spc="-7" dirty="0">
                <a:latin typeface="Times New Roman"/>
                <a:cs typeface="Times New Roman"/>
              </a:rPr>
              <a:t>GPIO.OUT)</a:t>
            </a:r>
            <a:r>
              <a:rPr sz="989" i="1" spc="-27" dirty="0">
                <a:latin typeface="Times New Roman"/>
                <a:cs typeface="Times New Roman"/>
              </a:rPr>
              <a:t> </a:t>
            </a:r>
            <a:r>
              <a:rPr sz="989" i="1" dirty="0">
                <a:latin typeface="Times New Roman"/>
                <a:cs typeface="Times New Roman"/>
              </a:rPr>
              <a:t>#</a:t>
            </a:r>
            <a:r>
              <a:rPr sz="989" i="1" spc="3" dirty="0">
                <a:latin typeface="Times New Roman"/>
                <a:cs typeface="Times New Roman"/>
              </a:rPr>
              <a:t> </a:t>
            </a:r>
            <a:r>
              <a:rPr sz="989" i="1" spc="-17" dirty="0">
                <a:latin typeface="Times New Roman"/>
                <a:cs typeface="Times New Roman"/>
              </a:rPr>
              <a:t>DB5</a:t>
            </a:r>
            <a:endParaRPr sz="989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20645" y="427704"/>
            <a:ext cx="8308259" cy="1711628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</a:pPr>
            <a:r>
              <a:rPr sz="1500" b="1" spc="-7" dirty="0">
                <a:latin typeface="Times New Roman"/>
                <a:cs typeface="Times New Roman"/>
              </a:rPr>
              <a:t>RESULT</a:t>
            </a:r>
            <a:r>
              <a:rPr lang="en-US" sz="1500" b="1" spc="-7" dirty="0">
                <a:latin typeface="Times New Roman"/>
                <a:cs typeface="Times New Roman"/>
              </a:rPr>
              <a:t>(KNOWN PERSON DETECTED)</a:t>
            </a:r>
            <a:endParaRPr sz="1500" dirty="0">
              <a:latin typeface="Times New Roman"/>
              <a:cs typeface="Times New Roman"/>
            </a:endParaRPr>
          </a:p>
          <a:p>
            <a:pPr marL="27275" marR="3464" algn="just">
              <a:lnSpc>
                <a:spcPct val="117200"/>
              </a:lnSpc>
              <a:spcBef>
                <a:spcPts val="1108"/>
              </a:spcBef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Face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Recognition</a:t>
            </a:r>
            <a:r>
              <a:rPr sz="1500" spc="-3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Smartlock System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accurately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detects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recognizes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faces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spc="-34" dirty="0">
                <a:latin typeface="Times New Roman"/>
                <a:cs typeface="Times New Roman"/>
              </a:rPr>
              <a:t>a </a:t>
            </a:r>
            <a:r>
              <a:rPr sz="1500" spc="-7" dirty="0">
                <a:latin typeface="Times New Roman"/>
                <a:cs typeface="Times New Roman"/>
              </a:rPr>
              <a:t>webcam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LBPH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algorithm.</a:t>
            </a:r>
            <a:r>
              <a:rPr sz="1500" spc="-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Upon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identifying</a:t>
            </a:r>
            <a:r>
              <a:rPr sz="1500" spc="-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48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known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individual,</a:t>
            </a:r>
            <a:r>
              <a:rPr sz="1500" spc="-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opens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door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spc="-17" dirty="0">
                <a:latin typeface="Times New Roman"/>
                <a:cs typeface="Times New Roman"/>
              </a:rPr>
              <a:t>via </a:t>
            </a:r>
            <a:r>
              <a:rPr sz="1500" dirty="0">
                <a:latin typeface="Times New Roman"/>
                <a:cs typeface="Times New Roman"/>
              </a:rPr>
              <a:t>motor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control</a:t>
            </a:r>
            <a:r>
              <a:rPr sz="1500" spc="-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updates</a:t>
            </a:r>
            <a:r>
              <a:rPr sz="1500" spc="-2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LCD</a:t>
            </a:r>
            <a:r>
              <a:rPr sz="1500" spc="-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display.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If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</a:t>
            </a:r>
            <a:r>
              <a:rPr sz="1500" spc="-2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unknown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face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detected,</a:t>
            </a:r>
            <a:r>
              <a:rPr sz="1500" spc="-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2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triggers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7" dirty="0">
                <a:latin typeface="Times New Roman"/>
                <a:cs typeface="Times New Roman"/>
              </a:rPr>
              <a:t>an </a:t>
            </a:r>
            <a:r>
              <a:rPr sz="1500" dirty="0">
                <a:latin typeface="Times New Roman"/>
                <a:cs typeface="Times New Roman"/>
              </a:rPr>
              <a:t>alert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mechanism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4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monitors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motion</a:t>
            </a:r>
            <a:r>
              <a:rPr sz="1500" spc="-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3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PIR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sensor.</a:t>
            </a:r>
            <a:r>
              <a:rPr sz="1500" spc="-4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system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ensures</a:t>
            </a:r>
            <a:r>
              <a:rPr sz="1500" spc="-4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secure</a:t>
            </a:r>
            <a:r>
              <a:rPr sz="1500" spc="-31" dirty="0">
                <a:latin typeface="Times New Roman"/>
                <a:cs typeface="Times New Roman"/>
              </a:rPr>
              <a:t> </a:t>
            </a:r>
            <a:r>
              <a:rPr sz="1500" spc="-17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automated</a:t>
            </a:r>
            <a:r>
              <a:rPr sz="1500" spc="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access</a:t>
            </a:r>
            <a:r>
              <a:rPr sz="1500" spc="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control.</a:t>
            </a:r>
            <a:r>
              <a:rPr sz="1500" spc="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All</a:t>
            </a:r>
            <a:r>
              <a:rPr sz="1500" spc="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actions</a:t>
            </a:r>
            <a:r>
              <a:rPr sz="1500" spc="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3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visualized</a:t>
            </a:r>
            <a:r>
              <a:rPr sz="1500" spc="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real-time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video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feed</a:t>
            </a:r>
            <a:r>
              <a:rPr sz="1500" spc="34" dirty="0">
                <a:latin typeface="Times New Roman"/>
                <a:cs typeface="Times New Roman"/>
              </a:rPr>
              <a:t> </a:t>
            </a:r>
            <a:r>
              <a:rPr sz="1500" spc="-17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hardware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simulation..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063" y="2392647"/>
            <a:ext cx="7017395" cy="4037649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A341F43D-D2A6-0301-4457-0B7A8D7001E7}"/>
              </a:ext>
            </a:extLst>
          </p:cNvPr>
          <p:cNvSpPr/>
          <p:nvPr/>
        </p:nvSpPr>
        <p:spPr>
          <a:xfrm>
            <a:off x="196645" y="252499"/>
            <a:ext cx="11779045" cy="6423747"/>
          </a:xfrm>
          <a:custGeom>
            <a:avLst/>
            <a:gdLst/>
            <a:ahLst/>
            <a:cxnLst/>
            <a:rect l="l" t="t" r="r" b="b"/>
            <a:pathLst>
              <a:path w="7077709" h="9421495">
                <a:moveTo>
                  <a:pt x="170688" y="0"/>
                </a:moveTo>
                <a:lnTo>
                  <a:pt x="6906768" y="0"/>
                </a:lnTo>
                <a:lnTo>
                  <a:pt x="6940295" y="3048"/>
                </a:lnTo>
                <a:lnTo>
                  <a:pt x="7001255" y="28956"/>
                </a:lnTo>
                <a:lnTo>
                  <a:pt x="7048500" y="76200"/>
                </a:lnTo>
                <a:lnTo>
                  <a:pt x="7074407" y="137160"/>
                </a:lnTo>
                <a:lnTo>
                  <a:pt x="7077455" y="9250680"/>
                </a:lnTo>
                <a:lnTo>
                  <a:pt x="7074407" y="9284207"/>
                </a:lnTo>
                <a:lnTo>
                  <a:pt x="7048500" y="9345167"/>
                </a:lnTo>
                <a:lnTo>
                  <a:pt x="7001255" y="9392412"/>
                </a:lnTo>
                <a:lnTo>
                  <a:pt x="6940295" y="9418319"/>
                </a:lnTo>
                <a:lnTo>
                  <a:pt x="6906768" y="9421367"/>
                </a:lnTo>
                <a:lnTo>
                  <a:pt x="170688" y="9421367"/>
                </a:lnTo>
                <a:lnTo>
                  <a:pt x="105156" y="9407651"/>
                </a:lnTo>
                <a:lnTo>
                  <a:pt x="50292" y="9371076"/>
                </a:lnTo>
                <a:lnTo>
                  <a:pt x="12192" y="9316212"/>
                </a:lnTo>
                <a:lnTo>
                  <a:pt x="0" y="9250680"/>
                </a:lnTo>
                <a:lnTo>
                  <a:pt x="0" y="170688"/>
                </a:lnTo>
                <a:lnTo>
                  <a:pt x="12192" y="105155"/>
                </a:lnTo>
                <a:lnTo>
                  <a:pt x="50292" y="50292"/>
                </a:lnTo>
                <a:lnTo>
                  <a:pt x="105156" y="13716"/>
                </a:lnTo>
                <a:lnTo>
                  <a:pt x="1706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F76D-01DE-1A3E-B9E4-E16980DBD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BE73B8C-FB3B-5B8F-ADBD-0D974D5981AD}"/>
              </a:ext>
            </a:extLst>
          </p:cNvPr>
          <p:cNvSpPr txBox="1"/>
          <p:nvPr/>
        </p:nvSpPr>
        <p:spPr>
          <a:xfrm>
            <a:off x="1720645" y="427704"/>
            <a:ext cx="8308259" cy="1711628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</a:pPr>
            <a:r>
              <a:rPr sz="1500" b="1" spc="-130" dirty="0">
                <a:latin typeface="Times New Roman"/>
                <a:cs typeface="Times New Roman"/>
              </a:rPr>
              <a:t> </a:t>
            </a:r>
            <a:r>
              <a:rPr sz="1500" b="1" spc="-7" dirty="0">
                <a:latin typeface="Times New Roman"/>
                <a:cs typeface="Times New Roman"/>
              </a:rPr>
              <a:t>RESULT</a:t>
            </a:r>
            <a:r>
              <a:rPr lang="en-US" sz="1500" b="1" spc="-7" dirty="0">
                <a:latin typeface="Times New Roman"/>
                <a:cs typeface="Times New Roman"/>
              </a:rPr>
              <a:t>(UNKNOWN PERSON DETECTED)</a:t>
            </a:r>
            <a:endParaRPr sz="1500" dirty="0">
              <a:latin typeface="Times New Roman"/>
              <a:cs typeface="Times New Roman"/>
            </a:endParaRPr>
          </a:p>
          <a:p>
            <a:pPr marL="27275" marR="3464" algn="just">
              <a:lnSpc>
                <a:spcPct val="117200"/>
              </a:lnSpc>
              <a:spcBef>
                <a:spcPts val="1108"/>
              </a:spcBef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Face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Recognition</a:t>
            </a:r>
            <a:r>
              <a:rPr sz="1500" spc="-3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Smartlock System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accurately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detects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recognizes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faces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spc="-34" dirty="0">
                <a:latin typeface="Times New Roman"/>
                <a:cs typeface="Times New Roman"/>
              </a:rPr>
              <a:t>a </a:t>
            </a:r>
            <a:r>
              <a:rPr sz="1500" spc="-7" dirty="0">
                <a:latin typeface="Times New Roman"/>
                <a:cs typeface="Times New Roman"/>
              </a:rPr>
              <a:t>webcam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LBPH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algorithm.</a:t>
            </a:r>
            <a:r>
              <a:rPr sz="1500" spc="-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Upon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identifying</a:t>
            </a:r>
            <a:r>
              <a:rPr sz="1500" spc="-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48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known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individual,</a:t>
            </a:r>
            <a:r>
              <a:rPr sz="1500" spc="-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opens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door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spc="-17" dirty="0">
                <a:latin typeface="Times New Roman"/>
                <a:cs typeface="Times New Roman"/>
              </a:rPr>
              <a:t>via </a:t>
            </a:r>
            <a:r>
              <a:rPr sz="1500" dirty="0">
                <a:latin typeface="Times New Roman"/>
                <a:cs typeface="Times New Roman"/>
              </a:rPr>
              <a:t>motor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control</a:t>
            </a:r>
            <a:r>
              <a:rPr sz="1500" spc="-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updates</a:t>
            </a:r>
            <a:r>
              <a:rPr sz="1500" spc="-2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LCD</a:t>
            </a:r>
            <a:r>
              <a:rPr sz="1500" spc="-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display.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If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</a:t>
            </a:r>
            <a:r>
              <a:rPr sz="1500" spc="-2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unknown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face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detected,</a:t>
            </a:r>
            <a:r>
              <a:rPr sz="1500" spc="-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2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triggers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7" dirty="0">
                <a:latin typeface="Times New Roman"/>
                <a:cs typeface="Times New Roman"/>
              </a:rPr>
              <a:t>an </a:t>
            </a:r>
            <a:r>
              <a:rPr sz="1500" dirty="0">
                <a:latin typeface="Times New Roman"/>
                <a:cs typeface="Times New Roman"/>
              </a:rPr>
              <a:t>alert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mechanism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4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monitors</a:t>
            </a:r>
            <a:r>
              <a:rPr sz="1500" spc="-2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motion</a:t>
            </a:r>
            <a:r>
              <a:rPr sz="1500" spc="-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3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PIR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sensor.</a:t>
            </a:r>
            <a:r>
              <a:rPr sz="1500" spc="-4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system</a:t>
            </a:r>
            <a:r>
              <a:rPr sz="1500" spc="-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ensures</a:t>
            </a:r>
            <a:r>
              <a:rPr sz="1500" spc="-4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secure</a:t>
            </a:r>
            <a:r>
              <a:rPr sz="1500" spc="-31" dirty="0">
                <a:latin typeface="Times New Roman"/>
                <a:cs typeface="Times New Roman"/>
              </a:rPr>
              <a:t> </a:t>
            </a:r>
            <a:r>
              <a:rPr sz="1500" spc="-17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automated</a:t>
            </a:r>
            <a:r>
              <a:rPr sz="1500" spc="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access</a:t>
            </a:r>
            <a:r>
              <a:rPr sz="1500" spc="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control.</a:t>
            </a:r>
            <a:r>
              <a:rPr sz="1500" spc="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All</a:t>
            </a:r>
            <a:r>
              <a:rPr sz="1500" spc="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actions</a:t>
            </a:r>
            <a:r>
              <a:rPr sz="1500" spc="4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3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visualized</a:t>
            </a:r>
            <a:r>
              <a:rPr sz="1500" spc="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real-time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video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feed</a:t>
            </a:r>
            <a:r>
              <a:rPr sz="1500" spc="34" dirty="0">
                <a:latin typeface="Times New Roman"/>
                <a:cs typeface="Times New Roman"/>
              </a:rPr>
              <a:t> </a:t>
            </a:r>
            <a:r>
              <a:rPr sz="1500" spc="-17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hardware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Times New Roman"/>
                <a:cs typeface="Times New Roman"/>
              </a:rPr>
              <a:t>simulation..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8490" y="2285138"/>
            <a:ext cx="7268878" cy="4140353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52CE4038-C397-28C6-9477-71CF9255BE73}"/>
              </a:ext>
            </a:extLst>
          </p:cNvPr>
          <p:cNvSpPr/>
          <p:nvPr/>
        </p:nvSpPr>
        <p:spPr>
          <a:xfrm>
            <a:off x="196645" y="252499"/>
            <a:ext cx="11779045" cy="6423747"/>
          </a:xfrm>
          <a:custGeom>
            <a:avLst/>
            <a:gdLst/>
            <a:ahLst/>
            <a:cxnLst/>
            <a:rect l="l" t="t" r="r" b="b"/>
            <a:pathLst>
              <a:path w="7077709" h="9421495">
                <a:moveTo>
                  <a:pt x="170688" y="0"/>
                </a:moveTo>
                <a:lnTo>
                  <a:pt x="6906768" y="0"/>
                </a:lnTo>
                <a:lnTo>
                  <a:pt x="6940295" y="3048"/>
                </a:lnTo>
                <a:lnTo>
                  <a:pt x="7001255" y="28956"/>
                </a:lnTo>
                <a:lnTo>
                  <a:pt x="7048500" y="76200"/>
                </a:lnTo>
                <a:lnTo>
                  <a:pt x="7074407" y="137160"/>
                </a:lnTo>
                <a:lnTo>
                  <a:pt x="7077455" y="9250680"/>
                </a:lnTo>
                <a:lnTo>
                  <a:pt x="7074407" y="9284207"/>
                </a:lnTo>
                <a:lnTo>
                  <a:pt x="7048500" y="9345167"/>
                </a:lnTo>
                <a:lnTo>
                  <a:pt x="7001255" y="9392412"/>
                </a:lnTo>
                <a:lnTo>
                  <a:pt x="6940295" y="9418319"/>
                </a:lnTo>
                <a:lnTo>
                  <a:pt x="6906768" y="9421367"/>
                </a:lnTo>
                <a:lnTo>
                  <a:pt x="170688" y="9421367"/>
                </a:lnTo>
                <a:lnTo>
                  <a:pt x="105156" y="9407651"/>
                </a:lnTo>
                <a:lnTo>
                  <a:pt x="50292" y="9371076"/>
                </a:lnTo>
                <a:lnTo>
                  <a:pt x="12192" y="9316212"/>
                </a:lnTo>
                <a:lnTo>
                  <a:pt x="0" y="9250680"/>
                </a:lnTo>
                <a:lnTo>
                  <a:pt x="0" y="170688"/>
                </a:lnTo>
                <a:lnTo>
                  <a:pt x="12192" y="105155"/>
                </a:lnTo>
                <a:lnTo>
                  <a:pt x="50292" y="50292"/>
                </a:lnTo>
                <a:lnTo>
                  <a:pt x="105156" y="13716"/>
                </a:lnTo>
                <a:lnTo>
                  <a:pt x="1706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69932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1893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MingLiU_HKSCS-ExtB</vt:lpstr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Kathir S</dc:creator>
  <cp:lastModifiedBy>Kathir S</cp:lastModifiedBy>
  <cp:revision>1</cp:revision>
  <dcterms:created xsi:type="dcterms:W3CDTF">2025-05-13T18:11:39Z</dcterms:created>
  <dcterms:modified xsi:type="dcterms:W3CDTF">2025-05-16T04:47:58Z</dcterms:modified>
</cp:coreProperties>
</file>