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571" r:id="rId6"/>
    <p:sldId id="572" r:id="rId7"/>
    <p:sldId id="573" r:id="rId8"/>
    <p:sldId id="574" r:id="rId9"/>
    <p:sldId id="575" r:id="rId10"/>
    <p:sldId id="57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DB822B-315D-4BA1-9D57-FB940D9F635D}">
          <p14:sldIdLst>
            <p14:sldId id="256"/>
          </p14:sldIdLst>
        </p14:section>
        <p14:section name="Untitled Section" id="{47E546A3-FC39-457A-AECA-F3C912285638}">
          <p14:sldIdLst>
            <p14:sldId id="571"/>
            <p14:sldId id="572"/>
            <p14:sldId id="573"/>
            <p14:sldId id="574"/>
            <p14:sldId id="575"/>
            <p14:sldId id="5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FF99"/>
    <a:srgbClr val="FFCCFF"/>
    <a:srgbClr val="FFCCCC"/>
    <a:srgbClr val="64AC6B"/>
    <a:srgbClr val="FF9966"/>
    <a:srgbClr val="C616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5" autoAdjust="0"/>
    <p:restoredTop sz="77978" autoAdjust="0"/>
  </p:normalViewPr>
  <p:slideViewPr>
    <p:cSldViewPr snapToObjects="1">
      <p:cViewPr varScale="1">
        <p:scale>
          <a:sx n="88" d="100"/>
          <a:sy n="88" d="100"/>
        </p:scale>
        <p:origin x="11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5" d="100"/>
          <a:sy n="75" d="100"/>
        </p:scale>
        <p:origin x="-2006" y="-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9790F-BF06-8A42-BBE2-5E000808A501}" type="datetimeFigureOut">
              <a:rPr lang="en-US" smtClean="0"/>
              <a:pPr/>
              <a:t>04-Mar-18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2A8B8-873E-3C40-B2CF-1096FB15FF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689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BF5C8-CDB2-C146-8D99-75E0A90BFEE3}" type="datetimeFigureOut">
              <a:rPr lang="en-US" smtClean="0"/>
              <a:pPr/>
              <a:t>04-Mar-18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E0B88-2B35-E14C-8E03-B22C3E2E37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317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CON2394</a:t>
            </a:r>
          </a:p>
          <a:p>
            <a:endParaRPr lang="en-US" dirty="0" smtClean="0"/>
          </a:p>
          <a:p>
            <a:r>
              <a:rPr lang="en-US" dirty="0" smtClean="0"/>
              <a:t>The functionality available to Oracle Database developers has evolved over all releases of Oracle Database. The improvements have allowed for faster development, richer functionality, and better-performing code as well as clearly establishing the role of the database in multitier applications and SOA architectures. Areas of recent improvement include core SQL (with inline PL/SQL), flashback, data pattern processing, zero-downtime application upgrades, XML manipulation, JSON support, inbound and outbound HTTP processing, data redaction, fine-grained auditing and authorization, and PL/SQL language extensions. This session demonstrates the most-useful 12</a:t>
            </a:r>
            <a:r>
              <a:rPr lang="en-US" i="1" dirty="0" smtClean="0"/>
              <a:t>c</a:t>
            </a:r>
            <a:r>
              <a:rPr lang="en-US" dirty="0" smtClean="0"/>
              <a:t> database features for application developers.</a:t>
            </a:r>
          </a:p>
          <a:p>
            <a:endParaRPr lang="nl-NL" dirty="0" smtClean="0"/>
          </a:p>
          <a:p>
            <a:r>
              <a:rPr lang="nl-NL" dirty="0" smtClean="0"/>
              <a:t>12.1.0.2</a:t>
            </a:r>
          </a:p>
          <a:p>
            <a:r>
              <a:rPr lang="en-US" dirty="0" smtClean="0"/>
              <a:t>In Memory, JSON, Approximate Count Distinct, PDB CONTAINERS Clause</a:t>
            </a:r>
          </a:p>
          <a:p>
            <a:r>
              <a:rPr lang="en-US" dirty="0" smtClean="0"/>
              <a:t>Flashback Database Archive Support for Multitenant Container Database</a:t>
            </a:r>
          </a:p>
          <a:p>
            <a:endParaRPr lang="nl-NL" dirty="0" smtClean="0"/>
          </a:p>
          <a:p>
            <a:r>
              <a:rPr lang="nl-NL" dirty="0" smtClean="0"/>
              <a:t>JSON in Oracle http://t.co/f2bEKQSpwz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E0B88-2B35-E14C-8E03-B22C3E2E373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84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301952"/>
            <a:ext cx="1460500" cy="7493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1665452" y="4485650"/>
            <a:ext cx="7021348" cy="124142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4000"/>
              </a:lnSpc>
              <a:defRPr sz="36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Titel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54504" y="5800792"/>
            <a:ext cx="7032296" cy="373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Subtitel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idx="13" hasCustomPrompt="1"/>
          </p:nvPr>
        </p:nvSpPr>
        <p:spPr>
          <a:xfrm>
            <a:off x="1654504" y="6292552"/>
            <a:ext cx="7032296" cy="304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algn="l">
              <a:buFontTx/>
              <a:buNone/>
              <a:defRPr sz="13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nl-NL" dirty="0" smtClean="0"/>
              <a:t>Naam, datum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Small Red Squar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35866" y="3"/>
            <a:ext cx="1608137" cy="734484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40" y="268101"/>
            <a:ext cx="6569039" cy="59478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038" y="1552221"/>
            <a:ext cx="8140700" cy="443381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88176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DCC402-94FB-4734-A65B-B885059006BD}" type="datetimeFigureOut">
              <a:rPr lang="en-US" smtClean="0"/>
              <a:t>04-Mar-18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81D5-589E-4E54-8886-8EBC21C6E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5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54504" y="5800792"/>
            <a:ext cx="7032296" cy="373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Subtitel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idx="13" hasCustomPrompt="1"/>
          </p:nvPr>
        </p:nvSpPr>
        <p:spPr>
          <a:xfrm>
            <a:off x="1654504" y="6292552"/>
            <a:ext cx="7032296" cy="304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algn="l">
              <a:buFontTx/>
              <a:buNone/>
              <a:defRPr sz="13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nl-NL" dirty="0" smtClean="0"/>
              <a:t>Naam, datum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1665452" y="4485650"/>
            <a:ext cx="7021348" cy="124142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4000"/>
              </a:lnSpc>
              <a:defRPr sz="36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31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32FA-E44F-1241-B9B5-7B8834E10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07352" y="548680"/>
            <a:ext cx="4813120" cy="990000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>
              <a:lnSpc>
                <a:spcPts val="2800"/>
              </a:lnSpc>
              <a:defRPr b="0" i="0">
                <a:latin typeface="Arial"/>
                <a:cs typeface="Arial"/>
              </a:defRPr>
            </a:lvl1pPr>
          </a:lstStyle>
          <a:p>
            <a:r>
              <a:rPr lang="nl-NL" smtClean="0"/>
              <a:t>Titel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772816"/>
            <a:ext cx="8211600" cy="4824536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69875" indent="-269875">
              <a:lnSpc>
                <a:spcPts val="2200"/>
              </a:lnSpc>
              <a:spcAft>
                <a:spcPts val="0"/>
              </a:spcAft>
              <a:defRPr sz="1900" b="0" i="0">
                <a:latin typeface="Arial" pitchFamily="34" charset="0"/>
                <a:cs typeface="Arial"/>
              </a:defRPr>
            </a:lvl1pPr>
            <a:lvl2pPr marL="541338" indent="-271463" algn="l">
              <a:buSzPct val="100000"/>
              <a:buFont typeface="Arial" pitchFamily="34" charset="0"/>
              <a:buChar char="–"/>
              <a:tabLst>
                <a:tab pos="985838" algn="l"/>
              </a:tabLst>
              <a:defRPr sz="1600" i="0" baseline="0">
                <a:latin typeface="Arial" pitchFamily="34" charset="0"/>
                <a:cs typeface="Arial" pitchFamily="34" charset="0"/>
              </a:defRPr>
            </a:lvl2pPr>
            <a:lvl3pPr marL="763588" indent="-211138">
              <a:buFont typeface="Arial" pitchFamily="34" charset="0"/>
              <a:buChar char="•"/>
              <a:defRPr sz="1200" baseline="0">
                <a:latin typeface="Arial" pitchFamily="34" charset="0"/>
              </a:defRPr>
            </a:lvl3pPr>
            <a:lvl4pPr marL="1001713" indent="-223838">
              <a:buFont typeface="Arial" pitchFamily="34" charset="0"/>
              <a:buChar char="–"/>
              <a:defRPr sz="1200" baseline="0">
                <a:latin typeface="Arial" pitchFamily="34" charset="0"/>
              </a:defRPr>
            </a:lvl4pPr>
            <a:lvl5pPr marL="660400" indent="-215900">
              <a:buFont typeface="Arial" pitchFamily="34" charset="0"/>
              <a:buChar char="•"/>
              <a:defRPr/>
            </a:lvl5pPr>
          </a:lstStyle>
          <a:p>
            <a:r>
              <a:rPr lang="nl-NL" smtClean="0"/>
              <a:t>Xxxx</a:t>
            </a:r>
          </a:p>
          <a:p>
            <a:pPr lvl="1"/>
            <a:r>
              <a:rPr lang="nl-NL" sz="1400" smtClean="0"/>
              <a:t>Xxxx</a:t>
            </a:r>
          </a:p>
          <a:p>
            <a:pPr lvl="2"/>
            <a:r>
              <a:rPr lang="nl-NL" sz="1400" smtClean="0"/>
              <a:t>Xxx</a:t>
            </a:r>
          </a:p>
          <a:p>
            <a:pPr lvl="3"/>
            <a:r>
              <a:rPr lang="nl-NL" sz="1400" smtClean="0"/>
              <a:t>Xxxxx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32FA-E44F-1241-B9B5-7B8834E10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07352" y="548680"/>
            <a:ext cx="4813120" cy="990000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>
              <a:lnSpc>
                <a:spcPts val="2800"/>
              </a:lnSpc>
              <a:defRPr b="0" i="0">
                <a:latin typeface="Arial"/>
                <a:cs typeface="Arial"/>
              </a:defRPr>
            </a:lvl1pPr>
          </a:lstStyle>
          <a:p>
            <a:r>
              <a:rPr lang="nl-NL" smtClean="0"/>
              <a:t>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46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32FA-E44F-1241-B9B5-7B8834E103E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Afbeelding 4" descr="86833-Amis-PPT_3-4-v43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1628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1524000" y="6400800"/>
            <a:ext cx="1066800" cy="365125"/>
          </a:xfrm>
          <a:prstGeom prst="rect">
            <a:avLst/>
          </a:prstGeom>
        </p:spPr>
        <p:txBody>
          <a:bodyPr/>
          <a:lstStyle/>
          <a:p>
            <a:fld id="{5A736288-F49D-024F-9BD7-A880C3C3967D}" type="datetimeFigureOut">
              <a:rPr lang="nl-NL" smtClean="0"/>
              <a:pPr/>
              <a:t>4-3-2018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58674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1C05-9E67-C04D-A762-4F923FEDFC09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911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328084"/>
            <a:ext cx="8229600" cy="54186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399" y="1600729"/>
            <a:ext cx="4066976" cy="4525699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9654" y="1600729"/>
            <a:ext cx="4066977" cy="4525699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37263" y="6388100"/>
            <a:ext cx="2895600" cy="36618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829E7E"/>
              </a:buClr>
              <a:defRPr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2794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347" y="327387"/>
            <a:ext cx="8229586" cy="541860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2029469"/>
            <a:ext cx="8229600" cy="408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864288"/>
            <a:ext cx="8229600" cy="4064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842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538B5A-88BA-47DB-9D58-CDE197616FBC}" type="datetimeFigureOut">
              <a:rPr lang="en-US" smtClean="0"/>
              <a:t>04-Mar-18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470D-3322-4186-AB13-ABBD6DE2E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2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3" descr="PPT_NEW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392" y="332656"/>
            <a:ext cx="925462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C32FA-E44F-1241-B9B5-7B8834E10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4" r:id="rId5"/>
    <p:sldLayoutId id="2147483658" r:id="rId6"/>
    <p:sldLayoutId id="2147483661" r:id="rId7"/>
    <p:sldLayoutId id="2147483662" r:id="rId8"/>
    <p:sldLayoutId id="2147483663" r:id="rId9"/>
    <p:sldLayoutId id="2147483665" r:id="rId10"/>
    <p:sldLayoutId id="214748366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700" kern="1200">
          <a:solidFill>
            <a:srgbClr val="E3182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15000"/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tiff"/><Relationship Id="rId5" Type="http://schemas.openxmlformats.org/officeDocument/2006/relationships/image" Target="../media/image10.png"/><Relationship Id="rId4" Type="http://schemas.openxmlformats.org/officeDocument/2006/relationships/image" Target="../media/image8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tiff"/><Relationship Id="rId5" Type="http://schemas.openxmlformats.org/officeDocument/2006/relationships/image" Target="../media/image10.png"/><Relationship Id="rId4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tiff"/><Relationship Id="rId5" Type="http://schemas.openxmlformats.org/officeDocument/2006/relationships/image" Target="../media/image10.png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tiff"/><Relationship Id="rId5" Type="http://schemas.openxmlformats.org/officeDocument/2006/relationships/image" Target="../media/image10.png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tiff"/><Relationship Id="rId5" Type="http://schemas.openxmlformats.org/officeDocument/2006/relationships/image" Target="../media/image10.png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tiff"/><Relationship Id="rId5" Type="http://schemas.openxmlformats.org/officeDocument/2006/relationships/image" Target="../media/image10.png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nl-NL" sz="1600" dirty="0" smtClean="0"/>
              <a:t>Lucas Jellema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3"/>
          </p:nvPr>
        </p:nvSpPr>
        <p:spPr>
          <a:xfrm>
            <a:off x="1654504" y="6508576"/>
            <a:ext cx="7032296" cy="304800"/>
          </a:xfrm>
        </p:spPr>
        <p:txBody>
          <a:bodyPr/>
          <a:lstStyle/>
          <a:p>
            <a:r>
              <a:rPr lang="nl-NL" dirty="0" err="1" smtClean="0"/>
              <a:t>March</a:t>
            </a:r>
            <a:r>
              <a:rPr lang="nl-NL" dirty="0" smtClean="0"/>
              <a:t> 2018</a:t>
            </a:r>
            <a:endParaRPr lang="nl-NL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665452" y="4485650"/>
            <a:ext cx="7227028" cy="12414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FN on remote Kubernetes</a:t>
            </a:r>
            <a:br>
              <a:rPr lang="en-US" dirty="0" smtClean="0"/>
            </a:br>
            <a:r>
              <a:rPr lang="en-US" dirty="0" smtClean="0"/>
              <a:t>from a Windows laptop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/>
              <a:t>VirtualBox</a:t>
            </a:r>
            <a:r>
              <a:rPr lang="en-US" dirty="0" smtClean="0"/>
              <a:t> and Vagrant</a:t>
            </a:r>
            <a:br>
              <a:rPr lang="en-US" dirty="0" smtClean="0"/>
            </a:br>
            <a:r>
              <a:rPr lang="en-US" dirty="0" smtClean="0"/>
              <a:t>to create </a:t>
            </a:r>
            <a:r>
              <a:rPr lang="en-US" dirty="0" err="1" smtClean="0"/>
              <a:t>Debian</a:t>
            </a:r>
            <a:r>
              <a:rPr lang="en-US" dirty="0" smtClean="0"/>
              <a:t> plus Docker plus Helm plus FN</a:t>
            </a:r>
            <a:endParaRPr lang="en-US" b="1" dirty="0"/>
          </a:p>
        </p:txBody>
      </p:sp>
      <p:sp>
        <p:nvSpPr>
          <p:cNvPr id="3" name="AutoShape 5" descr="data:image/jpeg;base64,/9j/4AAQSkZJRgABAQAAAQABAAD/2wCEAAkGBxQHEBUTEhASFRUWFxgYFhgVGB0ZFxwgFxwdHSIYFBUbHCohGRopGxUUITEhJSkrLi8uFx8zODMsOCgtLiwBCgoKDg0OGxAQGzQkICY0LDIuLyw0LSwwNCw3MiwsLC8sNCwyLCwvLDQsLDQsNCwsLCwsLCwsLCwsLCwsLCwsLP/AABEIAGYB7wMBEQACEQEDEQH/xAAcAAEAAgMBAQEAAAAAAAAAAAAABgcEBQgDAgH/xABHEAABAwEDBgkHCwMDBQAAAAABAAIDEQQFBgcSITFBYRciUVRxgZKh0RMUFlNykbEjMjM1QlJzk7LB0hViooKD8UNEY+Lw/8QAGwEBAAIDAQEAAAAAAAAAAAAAAAMEAgUGBwH/xAA5EQACAQEDCAcHBAIDAAAAAAAAAQIDBAUREhMhMUFRU5EGFmFxobHRFSIyUoHh8BQ0QsEzkiNi8f/aAAwDAQACEQMRAD8AvFAEAQBAEAQBAEAQBAEAQBAEAQBAEAQBAEAQBAEAQBAEAQBAEAQBAEAQBAEAQBAEAQBAEAQBAEAQBAEAQBAEAQBAEAQBAEAQBAEAQBAEAQBAEAQBAEAQBAEAQBAEAQBAEAQBAEAQBAEAQBAEAQBAEAQBAEAQBAEAQBAEAQBAEAQBAEAQBAEAQBAEAQBAEAQBAEAQBAEAQBAEAQBAEAQBAEAQBARvEWN7LcJLXvL5B/04+M4e0a0b1mqjnVjHQbOx3TabUsqKwjvehfTayHWnK64n5Oxtp/fISfcG6O9Quu9iN1DowsPeqaexfc8eFyXmkXbPgmfluM+rNPiPkhwuS80i7Z8Ez8tw6s0+I+SHC5LzSLtnwTPy3DqzT4j5IcLkvNIu2fBM/LcOrNPiPkjPu7K2x5pPZXNH3o3B3+JA+K+qvvRXrdGZpY0p496w9fIndy33BfbM+CVrxtGpw9pp0hTxmpajn7TZK1mlk1Y4eX0ZsVkVzRYzv12HLKZ2sa8h7W0caDjbwo6k3FYov3bY1a6+abw0MgPC5LzSLtnwUOfluOh6s0+I+SHC5LzSLtnwTPy3DqzT4j5IcLkvNIu2fBM/LcOrNPiPkhwuS80i7Z8Ez8tw6s0+I+SHC5LzSLtnwTPy3DqzT4j5I9rNlddnfKWNubtzHmvUC3T3Iq72own0YWHuVNPavuTvDmJ7PiNpML+MPnMdoe3pG0bxUKeFRS1HP2y769klhUWjY1qZulmUggCAICF45x23DbhFEwSTEVNTxWA6s6mkk8mjRprqrDUq5LwRu7rueVsWcm8I+L7vUj9w5VnyShtrhjDHEDPizhm12ua5xqOWhHWo413/ACNja+jcVByoSeK2PDTywLTa4OFQag6laOT1H6gCAIDytVpZY2F8j2sa0VLnGgHSSvjaSxZnCnKpJRgsW9iIJe+VWz2UlsET5yPtV8mzqJBceyoXXWxG/s/RyvNY1ZKPi/TxNKcrkvNI+2fBYZ+W4vdWafEfI/OFyXmkXbPgmfluHVmnxHyQ4XJeaRds+CZ+W4dWafEfJDhcl5pF2z4Jn5bh1Zp8R8kZty5SbTfM7IY7HFnPNK5zqAbXHRqAqV9VaTeGBBabhoWek6s6jwXYuRNMX307D9kdO1geWlooTQcZwH7qapPJjiaS77IrVXVJvDHHyIDDlZlkcB5rHpIHzzt6lBn5bjoJdGqai3nHyRbCtHIhAEAQBAEAQERv/KHZLnJYHGZ40FsVCB7Tyae6pUUq0Vo1m4slyWq0LKayVvfpr8iKy5XXk8WxsA3yEnuaFFn5bjbx6MQw01Hy+58cLkvNIu2fBM/LcferNPiPkhwuS80i7Z8Ez8tw6s0+I+SHC5LzSLtnwTPy3DqzT4j5IcLkvNIu27wTPy3DqzT4j5Isi77e8WQT2prYiGF72gkhgArpJ25uvfoU6k8nGWg5irRhn81QeUscE97/APSPuxTaHSUEMbNLAI5BIT8r8xskzQWRPdqpRwBIBKwzjNirvoKGLk3r0rDZrwi9LS34rRsJPdN4NvOISNBbUua5rvnNcwlrmu3hwIUkZZSxNXXoujNwent3p6U/qjMWRCEAQBAEAQBAEAQFbZS8bOsJNkszqPp8rINba/YYdjqazsry6q9Wp/FHT3JdMaqVorLRsW/tfZ592uqI43Whwa0Oc5x0AAlxJ5ANJKrnXSlGEcXoSJldmTC2WwBz/JQg7HuJd2WggdZUiozZpK/SGy03hHGXdq8fQ2PBJNzqLsuWWYlvK3Walw3zQ4JJudRdlyZiW8dZqXDfNDgkm51F2XJmJbx1mpcN80fjskk+y1Q+5yZiW8+rpNS2wfgR2/sD2u42l74w9g1viOc0e0KAgbyKKOUJR1o2Vkvey2l5MXg9z0fbxNNdd4yXVK2WF5Y9uoj4EbRuKxTweKLtehTrwdOosUy+cF4nZiaDPoGyNoJWch5R/adNOsbFcpzy0ef3ld8rHVyXpi9T/NqNXlc+rT+JH+6xr/CW+j37xdzKUs0PnD2sBpnODa9Jp+6qnczlkRctxYXBHNzqLsuU2YlvOb6zUuG+aHBJNzqLsuTMS3jrNS4b5ocEk3Oouy5MxLeOs1LhvmhwSTc6i7LkzEt46zUuG+aNPiDJ5arljMvElY3S4x1zmjlLSNXRVYypSjpLtkvyzWiag8Yt6sdXMjV2XhJdcrZYnFr2GoP7EbQdRCjTa0o2lehCvTdOosUzonD16tvuzRzt0Z7dI5CNDm9TgQr0JZSxPNrXZpWatKlLZ5bPA2KyKwQGrxLfTLgsz5n6aCjW/ecdTR/9qBWM5ZKxLViskrVWVKO3X2Lazne32x94SvlkdnPe4ucd55OQbANyot46Wek0qUaUFTgsEtB5zwus5zXtLTQGjhQ0cAQaHlBB60MozjNYxeK/EW7knxN59F5pK75SIVjJ+0wfZ6W/CnIVYoz/AIs42/7vzVT9RBaJa+x/fz7yw1YOcCAxrxtzLtifLK7NYwVcfAbTspvXxtJYsko0Z1pqnBYtlCYuxVLiWWriWxNPycddA3u5Xb/cqUpuTxZ6Fd1207HDBaZPW/zYYdx4etF/OpBEXAfOdqYPacdFd2tfIxctRNardQsqxqyw7NvIl8GSa0uHHtEDTyDOd30ClzEjTS6S0E/dg3yR6cEk3Oouy5MxLeY9ZqXDfNDgkm51F2XJmJbx1mpcN80OCSbnUXZcmYlvHWalw3zRL8CYLGGM973tklfoDgKAN5BXlOk9AUtOnk6Waa9b1dtyYxWEVs7RlV+q5faj/W1fK/wchcP72P18mUfZPpGe034qqd5U+B9zOnlsDysIAgCAIAgKgyj44da3ustmeWxtJbI9poXka2tP3Bq39GurVqNvBajsrluiMIqvWWMnqW7t7/Lv1QGxWOS3vEcTHPedTWip/wCN6hS2I6GrVhSi5zeC7Sa2DJXa7QKyPhirsJLnDpzRTvUqozZo6vSOzReEE5eC8dPgZfBJNzqLsuX3MS3kPWalw3zQ4JJudRdlyZiW8dZqXDfNDgkm51F2XJmJbx1mpcN80bTDWTE3baWSzzMkazjBrQdLhqzq7Br6QFlGi08WVLb0gz1F06UWm9vZtJ7e9hF5WeWEmnlGOZXkzgRXvU0o5UWjn7PWdGrGotjTIXNZZHTiaSzWjzlr4iGsjz4XeSaWmkucGBrq5wLs1zSBoNNMLTxxa0m7jUgqWbhOOQ1LS3hJYvHVhjitTSxTRLcO2F9ghpJTyj3ySvDfmh0ry8tadoGdSu2lVNBNLSai11o1amMNSSS7kksfrrNmsiqEAQBAEAQBAEBrsRXmLnsss5pxGEgHUXamjrcQOtYzlkxbLNks7tFeNJbX4bfA5vnldO5z3ElziXOJ1kk1JPWqJ6ZGKjFRjqRdmTbCjbmgbPI0GeVtanWxp1NHIaaT7titUqeCynrOFvq8pWiq6cX7kfF7/QmqmNIEAQBAEB+EVQFMZUcKtuaRtohaGxSmjmjU1+vi8gIBNNlDuCqVYZLxWo7e4rxlaIOjUeMo7d69UanJ3e5ui3xGtGSERvGyj9APU7NPvWNOWTJMuXxZVXsst8dK+mvwLKyufVp/Ej/dT1/hOY6PfvF3Mpm6vp4vxGfqCqnbWj/FLufkdNLYHloQBAEB+EVQHNuI7Oyy2ydkdMxsrw2moAOOgdGrqVBrBtHp1inKdnhKetpY8i1sjUhfYXg6mzOA62sNPeT71ZofCcj0kilaotbYrzZPVMc+NSAorKRib+vWnMY6sMRLWU1OO1/7DcN6p1J5T7Dvrlu/9LRypL3pa+xbF69vcfGTrDXpBac57awxUdJXU47GddKncDyhfKcMqXYfb5vD9LRwi/floXZvf5tJtlYwz59CLVG3jxCjwNrOXpbr6CeRTVofyRo7gvDNVMxN6Jau/wC/mVNdtufdkzJonUexwc0/seUEVBHISq2LWlHX16MK1N056mdE4evhl+2dk8epw0ja1w1tPQf2KvRllLE82tdlnZqzpT2eK2M2SyKxVmWe+CDFZWnRTysm/SQ0H3PNOhVq8tKidZ0asq96u+5eb/rxIPhO4jiK1MhBIb857h9lo1kb9IA3kKGMcp4G+vC2KyUHVevUl2/mk6Cu6wR3ZE2KJgYxooAPiTtJ1knSVeSSWCPOq1adabqVHi2ZK+kQQBAEAQERyq/VcvtR/raoa/wcjcXD+9j9fJlH2T6RntN+KqneVPgfczp5bA8rCAIAgCAjmUG+Dctgke00e+kbDtBftG8NDj1KOrLCOg2V0WVWi1RjLUtL+n30FARRmVwa0VJIAA1knQAFSPRJSUU29R0BgvDDMNwAUBlcAZX7Sfug/dGz3q7TpqC7Tzq8rwnbKuP8VqX995IlIa4IAgCAIAgCAIAgCAIAgCAIAgCAh2Vh5bdjwNr4we0D8QFDX+Dkbq4EnbY9z8ilrqiE88TXanSMaeguAKqncWiTjSlJa0n5HTQFFsDy0IAgCAIAgCAimVGMSXXOTTimMjp8o0fAkdairLGBt7jk1boYbcfJlERvMTg4awQR1Kod/KKkmmXZlZNbs/3I/wB1ar/AcL0f/e/RlN3V9PF+Iz9QVU7a0f4pdz8joy+L0ZdERlkDywfOLGl1BykDTTer0pKKxZ5pZ7PKvNU4YYvVi8COcJlg9ZJ+W5R5+Bs/YFt+Vc0OEywesk/LcmfgPYFt+Vc0OEywesk/LcmfgPYFt+Vc0ajEOVOJsZbZGvdIRQPeM1rd9Nbju0LGVdYe6XLJ0dquaddpLctLZUriZTU1JJ6SSfiVXOw0RXYdBYEuY3HYY43ijzV8g5HP00O8DNb1K5SjkxwPOr1tStNqlOOrUu5euskCkNcQTKnif+lQebxu+VmBqRrazUT0nSB18igrTwWSjf3Fd+fq56a92Pi/tr5FOWOyvtsjY42lz3uDWgcpVbsR2tWpGnBzm8EtZ0Pha42YeszIW0JGl7vvOOt37DcArsIZKwPN7dbJWqs6svoty2L82m2c0PFCKg6wVmU08NKKBx9hw4dtRa0fJSVdEd21nS0n3EKlOGS8D0O6bf8Aq6GL+JaH6/XzxM7Jnib+iWjyUjqQzEA11NdqDtw2HqOxfaU8l9jIL7u/9TRzkF70fFbV/a+5eKuHBlD5UpTJekwP2RGB0eTa74uKp1fjZ6BcUUrDBrbj5tf0SLIlEC+1O2hsQHQS8n9I9yzoLS2a3pPJ5NNd/wDRaysnIhAEAQBAEBEcqv1XL7Uf62qGv8HI3Fw/vY/XyZR9k+kZ7Tfiqp3lT4H3M6eWwPKwgCAIAgK3y1yEWezt2GRx9zf/AGKr2jYdN0ZSzs32LzKljkMTg5pIcCCCDQgjaDsKrnYSipLB6jY+kNr55afzX/yWWVLeVv0Nm4cf9V6D0htfPLT+a/8AkmVLeP0Nm4cf9V6D0htfPLT+a/8AkvmVLeP0Nm4cf9V6D0htfPLT+a/+SZUt4/Q2bhx/1XoPSG188tP5r/5L7lS3j9DZuHH/AFXoSzJ1Fa8QWnOfa7V5GKjn/Kvo47GfO27dwPKFnTypS1mnvmVmstHCNOOXLVoWje9XLtLlVs4oIAgCAIAgCAIAgCAICO5QbAbxu2drRVwaHj/bIcQBykAjrUVZYwZsrorKjbISerHDnoOf43mMhwNCCCDvCqHojSawZ0hhy9235Zo5mH5w4w5HDW09Bqr0JZSxPMrZZpWatKlLZ5bGbJZFYIAgCAIAgK7yxX02CztsrSM+UhzxyMYaivS8CnslV68tGSdJ0csjlWdd6o6F3v7eaKww7YDedrhiArnyNB6Aak9kEqBLFpHVW2sqNnnUexPns8S3srn1afxI/wB1Zr/Ccb0e/eLuZTV1fTxfiM/UFVO2tH+KXc/I6ZIzta2B5aVVjzJ35LOtFiZo0l8I2cpiHJ/b7uQVqlLDTE626r8xwo2l90vX157ysVAdUZFhsMl4PzIo3PfQnNaKnRyBEsdRHVrQpRyqjwW9m5suCbfajQWSQb30YPe4hZKEnsKVS97HBYuovpp8ixcF5Om3O9s9pc2SVuljR9Gw/e0/OcNh1DpoVPTpYaWc1eV+ytEXSorJi9b2v0Xn4E+U5zxhXzebLngfPIeKwV3k7GjeTQdaxlJRWLJ7NZ52irGlDW/zE51vm833xO+eQ8Z5ruA2NG4Cg6lSbbeLPSbNZ4WelGlDUvzEnOArEzDtnN52mKRzSc2PMaCWg6DIQSNBPFB8VJTwistmgvatK11lYqMktrx2vd9Nf/hJeFSxfdtHYb/NS5+JrOrlr3x5v0HCpYvu2jsN/mmfiOrlr3x5v0NFjLGdgxJZXRZs4eONE4sGhw5TnfNOo9NdiwqVIyWBfu26rZZK6qYrDU1js5a9pWKgOqLtyX4m/rNn8jI6s0IA0nS5moO3kaj1HarVGeKwes4S/Lv/AE9XOQXuy8HtX9r7EPyxWA2e2slpxZYxp/uZoP8AiWe9RVlhPE3XRyspWZ09sX4P74mPkpvoXXbfJvIDJwGVOoOBq2vTVzelwXylLJlp2kt/2R1rNlx1x0/Tb6/Qu9XDhAgCAIAgCAiOVX6rl9qP9bVDX+Dkbi4f3sfr5Mo+yfSM9pvxVU7yp8D7mdPLYHlYQBAEAQEHyvWA2qwB4H0UjXHodVp73N9yhrrGOO433R6soWrJf8k19df9FMWZzWPaXtzmhwLm1pUV0io1VCqnbzUnFqLwex9pddiwFdlujbJHCXMe0OafKyaj/qVlUabWK82cLUvm8Kc3CcsGteheh78G93+od+bJ/JfcxD8bMPb1u+fwXoODe7/UO/Nk/kmYh+Nj29bvn8F6Dg3u/wBQ782T+SZiH42Pb1u+fwXoODe7/UO/Nk/kmYh+Nj29bvn8F6G+ua54bki8lAzMZUnWSSTtJOknUOoKSMVFYI19ptVW0zy6rxZnrIrhAEAQBAEAQBAEAQBAfhFUBQuP8MOw7aCWtPkJCTGdgrpMZ5CNnKKb1SnDIfYeg3ReKtdHCT99a/X82mLhLFc2GJCWceN3z4ydB3g/Zdv96+Qm4vFEt4XbStkcJaJLU/zWi1rsyj2G2tGdKYnbWyNP6hUH3qyq0XrORrXFbKb0RylvX5iZ/prYOeRd/gvudhvIPZNs4bHprYOeRd/gmdhvHsm2cNj01sHPIu/wTOw3j2TbOGwcbWAf95F3+CZ2G8eybZw2R6/8qMFmaW2VpmfscQWxjea8Z3QB1rCVdfxNjZOjtabxrvJXN+i/NBU15W+S85XSyvLnuNST8ANgHIqzbelnYUKEKMFTprBItHJNhc2RptkraOe2kQOsNOt56dFN1eVWKMP5M5PpBeKqP9PTehfF37vp59xtcrn1afxI/wB1lX+Eq9Hv3i7mUzdX08X4jP1BVTtrR/il3PyOmlsDy0ICv8e4AbemdPZWhs2tzNTZOjYH9x28qgqUsdMTobpvp0MKVbTHY9q+3kVDx7FJ9uORh3tc0jvBCrHZ+5Uhsaf1TRbWBcobbwzYLW4Nl0Bsmpr9ztjX9x3alZp1cdEjjr1uN0satBYx2ravVeRYinOcCApfKpib+qT+bxu+ShPGpqc/UT0N0jpruVSrPKeCO3uG78zSz0170tXYvvr5GhwXh44jtTY9IjbxpXcjRsB5TqHv2LCEcp4GwvO3KyUHP+T0Lv8AsX8+xRyRGEsb5MtzM2mjNpSlOSiu4LDA88VWannE/exxx7Skb5wBa7JO9kMD5YweI8U0g6RXTrGo7wqcqck8Eju7NfdmqUoyqSUZbV2mD6E2/mcn+PivmRPcT+17FxF4j0Jt/M5P8fFMie4e17FxF4njbcKWywRukkssjWN0ucaUG80K+OMlpaM6V5WWrNQhNNsxbivZ9yWhk8eth0jY4HW07iETaeKJrXZoWmk6U9T8HsZdGIrujxzdzXQkZxHlISdjhoLHcm1p5D0K1NKpDFHD2OvO7bW1UXZLu3rzRRlogdZXuY9pa5pIcDoII2FVDvoTjOKlF4pljYSynGysEVsDngaGyt0up/5G/a9oadx1qaFZrRI5m8Oj+XJzs2j/AKvV9PQm0WOrBKKi1sHtBwPuIU2dhvNFK57bF4Zt+B9+mtg55F3+CZ2G8+eybZw2PTWwc8i7/BM7DePZNs4bHprYOeRd/gmdhvHsm2cNj01sHPIu/wAEzsN49k2zhs12VCQTXTI5pqCYiNmgvbsKxr/ByLNxxcbfFP8A7eTKRszs17SdQcCfeqp3dRYxaW4v/wBNbBzyLv8ABXM7Deed+ybZw2PTWwc8i7/BM7DePZNs4bHprYOeRd/gmdhvHsm2cNj01sHPIu/wTOw3j2TbOGx6a2DnkXf4JnYbx7JtnDZ9NxBYb8rZxaI5DKHNzBWpBBrs5KplwloxPjsVrs3/ADODjk6cSkcU3BJh20OieCW6TG/Y5uw9OwjYepVJRcXgzurBbYWuiqkde1bn+ajaYLxvLhriOHlICallaFpOsxnZ0ajuWUKjh3FW87op2z317s9+/v8AUs+w5QrBa21No8mfuyNII66Ee4qwq0GcrVuS203hkY935iZPprYOeRd/gvudhvIvZNs4bHprYOeRd/gmdhvHsm2cNj01sHPIu/wTOw3j2TbOGx6a2DnkXf4JnYbx7JtnDZtLsvSK9mF8EgkaDSorSvJUjeFlGSlpRUr2epQlk1FgzMWRCEAQBAEAQBAEAQBAEBi3nd0d6xOimYHsdrB+IOw7wvkoqSwZLRr1KM1UpvBoqbEWS+eyEush8szY1xDZB76Nd06DuVWVGS1aTr7H0iozWTXWS9+teq/NJDbTctospo+zTt6Y3Dvoo2mtaN3C10JrGM0/qjw8xl9VJ2T4L4SZ6n8y5oeYy+qk7J8EGep/MuaHmMvqpOyfBBnqfzLmh5jL6qTsnwQZ6n8y5o2F34Xtl4mkdlmO9zSxvadQd6+qMnqRWrXjZaSxnUX0ePgsSxsJZMm2JwltjmyOGkRt0xg8ryfn7NFAOlTwo7ZHNXh0glVTp2dZK37fpu8+4sYaFYOaIblYjMt3ENaSfKM0AVO3YFDX+E3VwSUbWm3hoZT92WKRs8RMUn0jPsn7w3KrtOzr1qbpS95ant7DpJbA8yCAICJY3wTHiNpkZSO0AaHbHU+zJ/LWN+pRVKWVpWs3F13tOyPJlphu3dq9NpS1sueexPdHJBIHNNCM0n3EaCN4VRprQ0dvTtdGpFTjJYPtLAwLjWaw5sFsjldHqZKWuLmbn6OM3frG8apqdVrQznb1umlUxq2dpS2rFYPu3PwfnK8f4gddNlpAHOlmFGFgzs0HW+o3HRvI5FLVnkx0bTUXTYo16/8Ay6Ix147Xu9SjxYJXH6GUk/2O8FUO8z9JfyXNF74Ew4MOWUNcB5V/GlO/Y0HkaNHTU7VcpQyVp1nn96292uu5L4VoXr9fREkUhrQgCAIDznhbaGuY8BzXAhwOog6CChlGTi1KOho5/wAV4ZkuO1Piax7mfOjcATVp1VI2jSD0KjKLi8D0SwXhTtNBTbSeprt/NJJsld8yXZKbNKyQRSmrCWmjX+7QHaB0gcpWdGWDw3mqv6y061PP02sqOvtX28ia4wwTDiUZ9fJzAaJAK13SN+0N+sdymqUlLTtNHd17VbH7vxR3em7yKovfA1tusmtndI370PHB6gM4dYCrunJbDr7PfFkrLRPB7paPt4mldd0rDQwyg72O8FgXlXpPSpLmj58xl9VJ2T4Ifc9T+Zc0PMZfVSdk+CDPU/mXNDzGX1UnZPggz1P5lzRLcnOE3XtafKTRuEUNHEOBGc7Y3TrGip6KbVJThlPTqNPfN5RoUcim/elu2La/T7FnY9ut973fLFEKv4rmjlzHA0G+gNFYqxco4I5W6rRCz2qM56tPisChn3dNGSDBKCNYLHA9YoqZ6CrRSaxUlzR8+Yy+qk7J8EPuep/MuaHmMvqpOyfBBnqfzLmh5jL6qTsnwQZ6n8y5oeYy+qk7J8EGep/MuaHmMvqpOyfBBnqfzLmi3slWF/6ZCbTK2kso4oI0tZ+xdoPQBvVmjDBZTONv68M9UzMH7sdfa/t6ksv+44b/AIjFOyo1tI0OafvMOw93KpZQUlgzT2S11bLUzlN+j7ypL/yaWq7iTABPHszdDx7TCdP+mvQFVlRku07GyX/Z6qwq+4+3Vz9SKTXTPAaPs8zT/dG4fEKPSbaNpoy0xmn9UefmMvqpOyfBDPPU/mXNDzGX1UnZPggz1P5lzQ8xl9VJ2T4IM9T+Zc0Zl0XDPek7IWxvBe6lXNIDRtcTyAVK+pNvBEFottGhSlUclo7fA6Eui7WXRAyGIUawUHKeVx3k1J6VdjFRWCPObRXnXqyqT1szFkQh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7" descr="data:image/jpeg;base64,/9j/4AAQSkZJRgABAQAAAQABAAD/2wCEAAkGBxQHEBUTEhASFRUWFxgYFhgVGB0ZFxwgFxwdHSIYFBUbHCohGRopGxUUITEhJSkrLi8uFx8zODMsOCgtLiwBCgoKDg0OGxAQGzQkICY0LDIuLyw0LSwwNCw3MiwsLC8sNCwyLCwvLDQsLDQsNCwsLCwsLCwsLCwsLCwsLCwsLP/AABEIAGYB7wMBEQACEQEDEQH/xAAcAAEAAgMBAQEAAAAAAAAAAAAABgcEBQgDAgH/xABHEAABAwEDBgkHCwMDBQAAAAABAAIDEQQFBgcSITFBYRciUVRxgZKh0RMUFlNykbEjMjM1QlJzk7LB0hViooKD8UNEY+Lw/8QAGwEBAAIDAQEAAAAAAAAAAAAAAAMEAgUGBwH/xAA5EQACAQEDCAcHBAIDAAAAAAAAAQIDBAUREhMhMUFRU5EGFmFxobHRFSIyUoHh8BQ0QsEzkiNi8f/aAAwDAQACEQMRAD8AvFAEAQBAEAQBAEAQBAEAQBAEAQBAEAQBAEAQBAEAQBAEAQBAEAQBAEAQBAEAQBAEAQBAEAQBAEAQBAEAQBAEAQBAEAQBAEAQBAEAQBAEAQBAEAQBAEAQBAEAQBAEAQBAEAQBAEAQBAEAQBAEAQBAEAQBAEAQBAEAQBAEAQBAEAQBAEAQBAEAQBAEAQBAEAQBAEAQBAEAQBAEAQBAEAQBAEAQBARvEWN7LcJLXvL5B/04+M4e0a0b1mqjnVjHQbOx3TabUsqKwjvehfTayHWnK64n5Oxtp/fISfcG6O9Quu9iN1DowsPeqaexfc8eFyXmkXbPgmfluM+rNPiPkhwuS80i7Z8Ez8tw6s0+I+SHC5LzSLtnwTPy3DqzT4j5IcLkvNIu2fBM/LcOrNPiPkjPu7K2x5pPZXNH3o3B3+JA+K+qvvRXrdGZpY0p496w9fIndy33BfbM+CVrxtGpw9pp0hTxmpajn7TZK1mlk1Y4eX0ZsVkVzRYzv12HLKZ2sa8h7W0caDjbwo6k3FYov3bY1a6+abw0MgPC5LzSLtnwUOfluOh6s0+I+SHC5LzSLtnwTPy3DqzT4j5IcLkvNIu2fBM/LcOrNPiPkhwuS80i7Z8Ez8tw6s0+I+SHC5LzSLtnwTPy3DqzT4j5I9rNlddnfKWNubtzHmvUC3T3Iq72own0YWHuVNPavuTvDmJ7PiNpML+MPnMdoe3pG0bxUKeFRS1HP2y769klhUWjY1qZulmUggCAICF45x23DbhFEwSTEVNTxWA6s6mkk8mjRprqrDUq5LwRu7rueVsWcm8I+L7vUj9w5VnyShtrhjDHEDPizhm12ua5xqOWhHWo413/ACNja+jcVByoSeK2PDTywLTa4OFQag6laOT1H6gCAIDytVpZY2F8j2sa0VLnGgHSSvjaSxZnCnKpJRgsW9iIJe+VWz2UlsET5yPtV8mzqJBceyoXXWxG/s/RyvNY1ZKPi/TxNKcrkvNI+2fBYZ+W4vdWafEfI/OFyXmkXbPgmfluHVmnxHyQ4XJeaRds+CZ+W4dWafEfJDhcl5pF2z4Jn5bh1Zp8R8kZty5SbTfM7IY7HFnPNK5zqAbXHRqAqV9VaTeGBBabhoWek6s6jwXYuRNMX307D9kdO1geWlooTQcZwH7qapPJjiaS77IrVXVJvDHHyIDDlZlkcB5rHpIHzzt6lBn5bjoJdGqai3nHyRbCtHIhAEAQBAEAQERv/KHZLnJYHGZ40FsVCB7Tyae6pUUq0Vo1m4slyWq0LKayVvfpr8iKy5XXk8WxsA3yEnuaFFn5bjbx6MQw01Hy+58cLkvNIu2fBM/LcferNPiPkhwuS80i7Z8Ez8tw6s0+I+SHC5LzSLtnwTPy3DqzT4j5IcLkvNIu27wTPy3DqzT4j5Isi77e8WQT2prYiGF72gkhgArpJ25uvfoU6k8nGWg5irRhn81QeUscE97/APSPuxTaHSUEMbNLAI5BIT8r8xskzQWRPdqpRwBIBKwzjNirvoKGLk3r0rDZrwi9LS34rRsJPdN4NvOISNBbUua5rvnNcwlrmu3hwIUkZZSxNXXoujNwent3p6U/qjMWRCEAQBAEAQBAEAQFbZS8bOsJNkszqPp8rINba/YYdjqazsry6q9Wp/FHT3JdMaqVorLRsW/tfZ592uqI43Whwa0Oc5x0AAlxJ5ANJKrnXSlGEcXoSJldmTC2WwBz/JQg7HuJd2WggdZUiozZpK/SGy03hHGXdq8fQ2PBJNzqLsuWWYlvK3Walw3zQ4JJudRdlyZiW8dZqXDfNDgkm51F2XJmJbx1mpcN80fjskk+y1Q+5yZiW8+rpNS2wfgR2/sD2u42l74w9g1viOc0e0KAgbyKKOUJR1o2Vkvey2l5MXg9z0fbxNNdd4yXVK2WF5Y9uoj4EbRuKxTweKLtehTrwdOosUy+cF4nZiaDPoGyNoJWch5R/adNOsbFcpzy0ef3ld8rHVyXpi9T/NqNXlc+rT+JH+6xr/CW+j37xdzKUs0PnD2sBpnODa9Jp+6qnczlkRctxYXBHNzqLsuU2YlvOb6zUuG+aHBJNzqLsuTMS3jrNS4b5ocEk3Oouy5MxLeOs1LhvmhwSTc6i7LkzEt46zUuG+aNPiDJ5arljMvElY3S4x1zmjlLSNXRVYypSjpLtkvyzWiag8Yt6sdXMjV2XhJdcrZYnFr2GoP7EbQdRCjTa0o2lehCvTdOosUzonD16tvuzRzt0Z7dI5CNDm9TgQr0JZSxPNrXZpWatKlLZ5bPA2KyKwQGrxLfTLgsz5n6aCjW/ecdTR/9qBWM5ZKxLViskrVWVKO3X2Lazne32x94SvlkdnPe4ucd55OQbANyot46Wek0qUaUFTgsEtB5zwus5zXtLTQGjhQ0cAQaHlBB60MozjNYxeK/EW7knxN59F5pK75SIVjJ+0wfZ6W/CnIVYoz/AIs42/7vzVT9RBaJa+x/fz7yw1YOcCAxrxtzLtifLK7NYwVcfAbTspvXxtJYsko0Z1pqnBYtlCYuxVLiWWriWxNPycddA3u5Xb/cqUpuTxZ6Fd1207HDBaZPW/zYYdx4etF/OpBEXAfOdqYPacdFd2tfIxctRNardQsqxqyw7NvIl8GSa0uHHtEDTyDOd30ClzEjTS6S0E/dg3yR6cEk3Oouy5MxLeY9ZqXDfNDgkm51F2XJmJbx1mpcN80OCSbnUXZcmYlvHWalw3zRL8CYLGGM973tklfoDgKAN5BXlOk9AUtOnk6Waa9b1dtyYxWEVs7RlV+q5faj/W1fK/wchcP72P18mUfZPpGe034qqd5U+B9zOnlsDysIAgCAIAgKgyj44da3ustmeWxtJbI9poXka2tP3Bq39GurVqNvBajsrluiMIqvWWMnqW7t7/Lv1QGxWOS3vEcTHPedTWip/wCN6hS2I6GrVhSi5zeC7Sa2DJXa7QKyPhirsJLnDpzRTvUqozZo6vSOzReEE5eC8dPgZfBJNzqLsuX3MS3kPWalw3zQ4JJudRdlyZiW8dZqXDfNDgkm51F2XJmJbx1mpcN80bTDWTE3baWSzzMkazjBrQdLhqzq7Br6QFlGi08WVLb0gz1F06UWm9vZtJ7e9hF5WeWEmnlGOZXkzgRXvU0o5UWjn7PWdGrGotjTIXNZZHTiaSzWjzlr4iGsjz4XeSaWmkucGBrq5wLs1zSBoNNMLTxxa0m7jUgqWbhOOQ1LS3hJYvHVhjitTSxTRLcO2F9ghpJTyj3ySvDfmh0ry8tadoGdSu2lVNBNLSai11o1amMNSSS7kksfrrNmsiqEAQBAEAQBAEBrsRXmLnsss5pxGEgHUXamjrcQOtYzlkxbLNks7tFeNJbX4bfA5vnldO5z3ElziXOJ1kk1JPWqJ6ZGKjFRjqRdmTbCjbmgbPI0GeVtanWxp1NHIaaT7titUqeCynrOFvq8pWiq6cX7kfF7/QmqmNIEAQBAEB+EVQFMZUcKtuaRtohaGxSmjmjU1+vi8gIBNNlDuCqVYZLxWo7e4rxlaIOjUeMo7d69UanJ3e5ui3xGtGSERvGyj9APU7NPvWNOWTJMuXxZVXsst8dK+mvwLKyufVp/Ej/dT1/hOY6PfvF3Mpm6vp4vxGfqCqnbWj/FLufkdNLYHloQBAEB+EVQHNuI7Oyy2ydkdMxsrw2moAOOgdGrqVBrBtHp1inKdnhKetpY8i1sjUhfYXg6mzOA62sNPeT71ZofCcj0kilaotbYrzZPVMc+NSAorKRib+vWnMY6sMRLWU1OO1/7DcN6p1J5T7Dvrlu/9LRypL3pa+xbF69vcfGTrDXpBac57awxUdJXU47GddKncDyhfKcMqXYfb5vD9LRwi/floXZvf5tJtlYwz59CLVG3jxCjwNrOXpbr6CeRTVofyRo7gvDNVMxN6Jau/wC/mVNdtufdkzJonUexwc0/seUEVBHISq2LWlHX16MK1N056mdE4evhl+2dk8epw0ja1w1tPQf2KvRllLE82tdlnZqzpT2eK2M2SyKxVmWe+CDFZWnRTysm/SQ0H3PNOhVq8tKidZ0asq96u+5eb/rxIPhO4jiK1MhBIb857h9lo1kb9IA3kKGMcp4G+vC2KyUHVevUl2/mk6Cu6wR3ZE2KJgYxooAPiTtJ1knSVeSSWCPOq1adabqVHi2ZK+kQQBAEAQERyq/VcvtR/raoa/wcjcXD+9j9fJlH2T6RntN+KqneVPgfczp5bA8rCAIAgCAjmUG+Dctgke00e+kbDtBftG8NDj1KOrLCOg2V0WVWi1RjLUtL+n30FARRmVwa0VJIAA1knQAFSPRJSUU29R0BgvDDMNwAUBlcAZX7Sfug/dGz3q7TpqC7Tzq8rwnbKuP8VqX995IlIa4IAgCAIAgCAIAgCAIAgCAIAgCAh2Vh5bdjwNr4we0D8QFDX+Dkbq4EnbY9z8ilrqiE88TXanSMaeguAKqncWiTjSlJa0n5HTQFFsDy0IAgCAIAgCAimVGMSXXOTTimMjp8o0fAkdairLGBt7jk1boYbcfJlERvMTg4awQR1Kod/KKkmmXZlZNbs/3I/wB1ar/AcL0f/e/RlN3V9PF+Iz9QVU7a0f4pdz8joy+L0ZdERlkDywfOLGl1BykDTTer0pKKxZ5pZ7PKvNU4YYvVi8COcJlg9ZJ+W5R5+Bs/YFt+Vc0OEywesk/LcmfgPYFt+Vc0OEywesk/LcmfgPYFt+Vc0ajEOVOJsZbZGvdIRQPeM1rd9Nbju0LGVdYe6XLJ0dquaddpLctLZUriZTU1JJ6SSfiVXOw0RXYdBYEuY3HYY43ijzV8g5HP00O8DNb1K5SjkxwPOr1tStNqlOOrUu5euskCkNcQTKnif+lQebxu+VmBqRrazUT0nSB18igrTwWSjf3Fd+fq56a92Pi/tr5FOWOyvtsjY42lz3uDWgcpVbsR2tWpGnBzm8EtZ0Pha42YeszIW0JGl7vvOOt37DcArsIZKwPN7dbJWqs6svoty2L82m2c0PFCKg6wVmU08NKKBx9hw4dtRa0fJSVdEd21nS0n3EKlOGS8D0O6bf8Aq6GL+JaH6/XzxM7Jnib+iWjyUjqQzEA11NdqDtw2HqOxfaU8l9jIL7u/9TRzkF70fFbV/a+5eKuHBlD5UpTJekwP2RGB0eTa74uKp1fjZ6BcUUrDBrbj5tf0SLIlEC+1O2hsQHQS8n9I9yzoLS2a3pPJ5NNd/wDRaysnIhAEAQBAEBEcqv1XL7Uf62qGv8HI3Fw/vY/XyZR9k+kZ7Tfiqp3lT4H3M6eWwPKwgCAIAgK3y1yEWezt2GRx9zf/AGKr2jYdN0ZSzs32LzKljkMTg5pIcCCCDQgjaDsKrnYSipLB6jY+kNr55afzX/yWWVLeVv0Nm4cf9V6D0htfPLT+a/8AkmVLeP0Nm4cf9V6D0htfPLT+a/8AkvmVLeP0Nm4cf9V6D0htfPLT+a/+SZUt4/Q2bhx/1XoPSG188tP5r/5L7lS3j9DZuHH/AFXoSzJ1Fa8QWnOfa7V5GKjn/Kvo47GfO27dwPKFnTypS1mnvmVmstHCNOOXLVoWje9XLtLlVs4oIAgCAIAgCAIAgCAICO5QbAbxu2drRVwaHj/bIcQBykAjrUVZYwZsrorKjbISerHDnoOf43mMhwNCCCDvCqHojSawZ0hhy9235Zo5mH5w4w5HDW09Bqr0JZSxPMrZZpWatKlLZ5bGbJZFYIAgCAIAgK7yxX02CztsrSM+UhzxyMYaivS8CnslV68tGSdJ0csjlWdd6o6F3v7eaKww7YDedrhiArnyNB6Aak9kEqBLFpHVW2sqNnnUexPns8S3srn1afxI/wB1Zr/Ccb0e/eLuZTV1fTxfiM/UFVO2tH+KXc/I6ZIzta2B5aVVjzJ35LOtFiZo0l8I2cpiHJ/b7uQVqlLDTE626r8xwo2l90vX157ysVAdUZFhsMl4PzIo3PfQnNaKnRyBEsdRHVrQpRyqjwW9m5suCbfajQWSQb30YPe4hZKEnsKVS97HBYuovpp8ixcF5Om3O9s9pc2SVuljR9Gw/e0/OcNh1DpoVPTpYaWc1eV+ytEXSorJi9b2v0Xn4E+U5zxhXzebLngfPIeKwV3k7GjeTQdaxlJRWLJ7NZ52irGlDW/zE51vm833xO+eQ8Z5ruA2NG4Cg6lSbbeLPSbNZ4WelGlDUvzEnOArEzDtnN52mKRzSc2PMaCWg6DIQSNBPFB8VJTwistmgvatK11lYqMktrx2vd9Nf/hJeFSxfdtHYb/NS5+JrOrlr3x5v0HCpYvu2jsN/mmfiOrlr3x5v0NFjLGdgxJZXRZs4eONE4sGhw5TnfNOo9NdiwqVIyWBfu26rZZK6qYrDU1js5a9pWKgOqLtyX4m/rNn8jI6s0IA0nS5moO3kaj1HarVGeKwes4S/Lv/AE9XOQXuy8HtX9r7EPyxWA2e2slpxZYxp/uZoP8AiWe9RVlhPE3XRyspWZ09sX4P74mPkpvoXXbfJvIDJwGVOoOBq2vTVzelwXylLJlp2kt/2R1rNlx1x0/Tb6/Qu9XDhAgCAIAgCAiOVX6rl9qP9bVDX+Dkbi4f3sfr5Mo+yfSM9pvxVU7yp8D7mdPLYHlYQBAEAQEHyvWA2qwB4H0UjXHodVp73N9yhrrGOO433R6soWrJf8k19df9FMWZzWPaXtzmhwLm1pUV0io1VCqnbzUnFqLwex9pddiwFdlujbJHCXMe0OafKyaj/qVlUabWK82cLUvm8Kc3CcsGteheh78G93+od+bJ/JfcxD8bMPb1u+fwXoODe7/UO/Nk/kmYh+Nj29bvn8F6Dg3u/wBQ782T+SZiH42Pb1u+fwXoODe7/UO/Nk/kmYh+Nj29bvn8F6G+ua54bki8lAzMZUnWSSTtJOknUOoKSMVFYI19ptVW0zy6rxZnrIrhAEAQBAEAQBAEAQBAfhFUBQuP8MOw7aCWtPkJCTGdgrpMZ5CNnKKb1SnDIfYeg3ReKtdHCT99a/X82mLhLFc2GJCWceN3z4ydB3g/Zdv96+Qm4vFEt4XbStkcJaJLU/zWi1rsyj2G2tGdKYnbWyNP6hUH3qyq0XrORrXFbKb0RylvX5iZ/prYOeRd/gvudhvIPZNs4bHprYOeRd/gmdhvHsm2cNj01sHPIu/wTOw3j2TbOGwcbWAf95F3+CZ2G8eybZw2R6/8qMFmaW2VpmfscQWxjea8Z3QB1rCVdfxNjZOjtabxrvJXN+i/NBU15W+S85XSyvLnuNST8ANgHIqzbelnYUKEKMFTprBItHJNhc2RptkraOe2kQOsNOt56dFN1eVWKMP5M5PpBeKqP9PTehfF37vp59xtcrn1afxI/wB1lX+Eq9Hv3i7mUzdX08X4jP1BVTtrR/il3PyOmlsDy0ICv8e4AbemdPZWhs2tzNTZOjYH9x28qgqUsdMTobpvp0MKVbTHY9q+3kVDx7FJ9uORh3tc0jvBCrHZ+5Uhsaf1TRbWBcobbwzYLW4Nl0Bsmpr9ztjX9x3alZp1cdEjjr1uN0satBYx2ravVeRYinOcCApfKpib+qT+bxu+ShPGpqc/UT0N0jpruVSrPKeCO3uG78zSz0170tXYvvr5GhwXh44jtTY9IjbxpXcjRsB5TqHv2LCEcp4GwvO3KyUHP+T0Lv8AsX8+xRyRGEsb5MtzM2mjNpSlOSiu4LDA88VWannE/exxx7Skb5wBa7JO9kMD5YweI8U0g6RXTrGo7wqcqck8Eju7NfdmqUoyqSUZbV2mD6E2/mcn+PivmRPcT+17FxF4j0Jt/M5P8fFMie4e17FxF4njbcKWywRukkssjWN0ucaUG80K+OMlpaM6V5WWrNQhNNsxbivZ9yWhk8eth0jY4HW07iETaeKJrXZoWmk6U9T8HsZdGIrujxzdzXQkZxHlISdjhoLHcm1p5D0K1NKpDFHD2OvO7bW1UXZLu3rzRRlogdZXuY9pa5pIcDoII2FVDvoTjOKlF4pljYSynGysEVsDngaGyt0up/5G/a9oadx1qaFZrRI5m8Oj+XJzs2j/AKvV9PQm0WOrBKKi1sHtBwPuIU2dhvNFK57bF4Zt+B9+mtg55F3+CZ2G8+eybZw2PTWwc8i7/BM7DePZNs4bHprYOeRd/gmdhvHsm2cNj01sHPIu/wAEzsN49k2zhs12VCQTXTI5pqCYiNmgvbsKxr/ByLNxxcbfFP8A7eTKRszs17SdQcCfeqp3dRYxaW4v/wBNbBzyLv8ABXM7Deed+ybZw2PTWwc8i7/BM7DePZNs4bHprYOeRd/gmdhvHsm2cNj01sHPIu/wTOw3j2TbOGx6a2DnkXf4JnYbx7JtnDZ9NxBYb8rZxaI5DKHNzBWpBBrs5KplwloxPjsVrs3/ADODjk6cSkcU3BJh20OieCW6TG/Y5uw9OwjYepVJRcXgzurBbYWuiqkde1bn+ajaYLxvLhriOHlICallaFpOsxnZ0ajuWUKjh3FW87op2z317s9+/v8AUs+w5QrBa21No8mfuyNII66Ee4qwq0GcrVuS203hkY935iZPprYOeRd/gvudhvIvZNs4bHprYOeRd/gmdhvHsm2cNj01sHPIu/wTOw3j2TbOGx6a2DnkXf4JnYbx7JtnDZtLsvSK9mF8EgkaDSorSvJUjeFlGSlpRUr2epQlk1FgzMWRCEAQBAEAQBAEAQBAEBi3nd0d6xOimYHsdrB+IOw7wvkoqSwZLRr1KM1UpvBoqbEWS+eyEush8szY1xDZB76Nd06DuVWVGS1aTr7H0iozWTXWS9+teq/NJDbTctospo+zTt6Y3Dvoo2mtaN3C10JrGM0/qjw8xl9VJ2T4L4SZ6n8y5oeYy+qk7J8EGep/MuaHmMvqpOyfBBnqfzLmh5jL6qTsnwQZ6n8y5o2F34Xtl4mkdlmO9zSxvadQd6+qMnqRWrXjZaSxnUX0ePgsSxsJZMm2JwltjmyOGkRt0xg8ryfn7NFAOlTwo7ZHNXh0glVTp2dZK37fpu8+4sYaFYOaIblYjMt3ENaSfKM0AVO3YFDX+E3VwSUbWm3hoZT92WKRs8RMUn0jPsn7w3KrtOzr1qbpS95ant7DpJbA8yCAICJY3wTHiNpkZSO0AaHbHU+zJ/LWN+pRVKWVpWs3F13tOyPJlphu3dq9NpS1sueexPdHJBIHNNCM0n3EaCN4VRprQ0dvTtdGpFTjJYPtLAwLjWaw5sFsjldHqZKWuLmbn6OM3frG8apqdVrQznb1umlUxq2dpS2rFYPu3PwfnK8f4gddNlpAHOlmFGFgzs0HW+o3HRvI5FLVnkx0bTUXTYo16/8Ay6Ix147Xu9SjxYJXH6GUk/2O8FUO8z9JfyXNF74Ew4MOWUNcB5V/GlO/Y0HkaNHTU7VcpQyVp1nn96292uu5L4VoXr9fREkUhrQgCAIDznhbaGuY8BzXAhwOog6CChlGTi1KOho5/wAV4ZkuO1Piax7mfOjcATVp1VI2jSD0KjKLi8D0SwXhTtNBTbSeprt/NJJsld8yXZKbNKyQRSmrCWmjX+7QHaB0gcpWdGWDw3mqv6y061PP02sqOvtX28ia4wwTDiUZ9fJzAaJAK13SN+0N+sdymqUlLTtNHd17VbH7vxR3em7yKovfA1tusmtndI370PHB6gM4dYCrunJbDr7PfFkrLRPB7paPt4mldd0rDQwyg72O8FgXlXpPSpLmj58xl9VJ2T4Ifc9T+Zc0PMZfVSdk+CDPU/mXNDzGX1UnZPggz1P5lzRLcnOE3XtafKTRuEUNHEOBGc7Y3TrGip6KbVJThlPTqNPfN5RoUcim/elu2La/T7FnY9ut973fLFEKv4rmjlzHA0G+gNFYqxco4I5W6rRCz2qM56tPisChn3dNGSDBKCNYLHA9YoqZ6CrRSaxUlzR8+Yy+qk7J8EPuep/MuaHmMvqpOyfBBnqfzLmh5jL6qTsnwQZ6n8y5oeYy+qk7J8EGep/MuaHmMvqpOyfBBnqfzLmi3slWF/6ZCbTK2kso4oI0tZ+xdoPQBvVmjDBZTONv68M9UzMH7sdfa/t6ksv+44b/AIjFOyo1tI0OafvMOw93KpZQUlgzT2S11bLUzlN+j7ypL/yaWq7iTABPHszdDx7TCdP+mvQFVlRku07GyX/Z6qwq+4+3Vz9SKTXTPAaPs8zT/dG4fEKPSbaNpoy0xmn9UefmMvqpOyfBDPPU/mXNDzGX1UnZPggz1P5lzQ8xl9VJ2T4IM9T+Zc0Zl0XDPek7IWxvBe6lXNIDRtcTyAVK+pNvBEFottGhSlUclo7fA6Eui7WXRAyGIUawUHKeVx3k1J6VdjFRWCPObRXnXqyqT1szFkQh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f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http://www.arkena.com/assets/uploads/2014/06/homepage-docker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-18504"/>
            <a:ext cx="2019404" cy="167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upload.wikimedia.org/wikipedia/commons/8/87/Vagra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9097"/>
            <a:ext cx="741090" cy="90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Oracle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87"/>
          <a:stretch/>
        </p:blipFill>
        <p:spPr bwMode="auto">
          <a:xfrm>
            <a:off x="8360924" y="102649"/>
            <a:ext cx="651751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91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43125" y="1988840"/>
            <a:ext cx="3744416" cy="42484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/>
          <p:cNvSpPr/>
          <p:nvPr/>
        </p:nvSpPr>
        <p:spPr>
          <a:xfrm>
            <a:off x="5150492" y="2348880"/>
            <a:ext cx="3744416" cy="28083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470D-3322-4186-AB13-ABBD6DE2E5D5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Overview</a:t>
            </a:r>
            <a:endParaRPr lang="en-US" dirty="0"/>
          </a:p>
        </p:txBody>
      </p:sp>
      <p:pic>
        <p:nvPicPr>
          <p:cNvPr id="15" name="Picture 6" descr="http://blog.vtc.com/wp-content/uploads/2012/09/windows-mac-os-linux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 bwMode="auto">
          <a:xfrm>
            <a:off x="539552" y="5434448"/>
            <a:ext cx="685630" cy="66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upload.wikimedia.org/wikipedia/commons/8/87/Vagra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774" y="5434448"/>
            <a:ext cx="558578" cy="68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Oracle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87"/>
          <a:stretch/>
        </p:blipFill>
        <p:spPr bwMode="auto">
          <a:xfrm>
            <a:off x="2648990" y="5434448"/>
            <a:ext cx="651751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8661" y="1869966"/>
            <a:ext cx="597796" cy="3985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6437" y="4452072"/>
            <a:ext cx="884447" cy="670705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4716016" y="1628800"/>
            <a:ext cx="0" cy="504056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29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43125" y="2251730"/>
            <a:ext cx="3744416" cy="42484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/>
          <p:cNvSpPr/>
          <p:nvPr/>
        </p:nvSpPr>
        <p:spPr>
          <a:xfrm>
            <a:off x="5150492" y="2611770"/>
            <a:ext cx="3744416" cy="28083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470D-3322-4186-AB13-ABBD6DE2E5D5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Overview</a:t>
            </a:r>
            <a:endParaRPr lang="en-US" dirty="0"/>
          </a:p>
        </p:txBody>
      </p:sp>
      <p:pic>
        <p:nvPicPr>
          <p:cNvPr id="15" name="Picture 6" descr="http://blog.vtc.com/wp-content/uploads/2012/09/windows-mac-os-linux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 bwMode="auto">
          <a:xfrm>
            <a:off x="539552" y="5697338"/>
            <a:ext cx="685630" cy="66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upload.wikimedia.org/wikipedia/commons/8/87/Vagra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774" y="5697338"/>
            <a:ext cx="558578" cy="68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Oracle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87"/>
          <a:stretch/>
        </p:blipFill>
        <p:spPr bwMode="auto">
          <a:xfrm>
            <a:off x="2648990" y="5697338"/>
            <a:ext cx="651751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8661" y="2132856"/>
            <a:ext cx="597796" cy="3985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6437" y="4714962"/>
            <a:ext cx="884447" cy="670705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769302" y="2531387"/>
            <a:ext cx="3150338" cy="26090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Picture 6" descr="http://blog.vtc.com/wp-content/uploads/2012/09/windows-mac-os-linux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5" t="50001" r="29121" b="-1"/>
          <a:stretch/>
        </p:blipFill>
        <p:spPr bwMode="auto">
          <a:xfrm>
            <a:off x="897058" y="4599592"/>
            <a:ext cx="439353" cy="50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ogo helm kubernetes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703" y="2420888"/>
            <a:ext cx="1002649" cy="100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logo helm kubernetes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981" y="2552347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97626" y="3059668"/>
            <a:ext cx="67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Tiller</a:t>
            </a:r>
            <a:endParaRPr lang="nl-NL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/>
          <a:srcRect b="27833"/>
          <a:stretch/>
        </p:blipFill>
        <p:spPr>
          <a:xfrm>
            <a:off x="3086146" y="3379327"/>
            <a:ext cx="822383" cy="4500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50675" y="373408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kubectl</a:t>
            </a:r>
            <a:endParaRPr lang="nl-NL" dirty="0">
              <a:solidFill>
                <a:schemeClr val="tx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716016" y="1628800"/>
            <a:ext cx="0" cy="504056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56061" y="5234219"/>
            <a:ext cx="127041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Vagrantfile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7986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50492" y="2611770"/>
            <a:ext cx="3744416" cy="28083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/>
          <p:cNvSpPr/>
          <p:nvPr/>
        </p:nvSpPr>
        <p:spPr>
          <a:xfrm>
            <a:off x="5645945" y="2708920"/>
            <a:ext cx="2598464" cy="25202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tangle 28"/>
          <p:cNvSpPr/>
          <p:nvPr/>
        </p:nvSpPr>
        <p:spPr>
          <a:xfrm>
            <a:off x="443125" y="2251730"/>
            <a:ext cx="3744416" cy="42484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470D-3322-4186-AB13-ABBD6DE2E5D5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Overview</a:t>
            </a:r>
            <a:endParaRPr lang="en-US" dirty="0"/>
          </a:p>
        </p:txBody>
      </p:sp>
      <p:pic>
        <p:nvPicPr>
          <p:cNvPr id="15" name="Picture 6" descr="http://blog.vtc.com/wp-content/uploads/2012/09/windows-mac-os-linux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 bwMode="auto">
          <a:xfrm>
            <a:off x="539552" y="5697338"/>
            <a:ext cx="685630" cy="66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upload.wikimedia.org/wikipedia/commons/8/87/Vagra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774" y="5697338"/>
            <a:ext cx="558578" cy="68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Oracle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87"/>
          <a:stretch/>
        </p:blipFill>
        <p:spPr bwMode="auto">
          <a:xfrm>
            <a:off x="2648990" y="5697338"/>
            <a:ext cx="651751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8661" y="2132856"/>
            <a:ext cx="597796" cy="3985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6437" y="4714962"/>
            <a:ext cx="884447" cy="670705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769302" y="2531387"/>
            <a:ext cx="3150338" cy="26090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Picture 6" descr="http://blog.vtc.com/wp-content/uploads/2012/09/windows-mac-os-linux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5" t="50001" r="29121" b="-1"/>
          <a:stretch/>
        </p:blipFill>
        <p:spPr bwMode="auto">
          <a:xfrm>
            <a:off x="897058" y="4599592"/>
            <a:ext cx="439353" cy="50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ogo helm kubernetes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703" y="2420888"/>
            <a:ext cx="1002649" cy="100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logo helm kubernetes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981" y="2552347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97626" y="3059668"/>
            <a:ext cx="67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Tiller</a:t>
            </a:r>
            <a:endParaRPr lang="nl-NL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/>
          <a:srcRect b="27833"/>
          <a:stretch/>
        </p:blipFill>
        <p:spPr>
          <a:xfrm>
            <a:off x="3086146" y="3379327"/>
            <a:ext cx="822383" cy="4500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50675" y="373408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kubectl</a:t>
            </a:r>
            <a:endParaRPr lang="nl-NL" dirty="0">
              <a:solidFill>
                <a:schemeClr val="tx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716016" y="1628800"/>
            <a:ext cx="0" cy="504056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Image result for project fn oracle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516" y="4213920"/>
            <a:ext cx="587021" cy="26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project fn oracle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207" y="3488423"/>
            <a:ext cx="587021" cy="26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0"/>
          <p:cNvSpPr/>
          <p:nvPr/>
        </p:nvSpPr>
        <p:spPr>
          <a:xfrm>
            <a:off x="5998776" y="3059669"/>
            <a:ext cx="1237520" cy="369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</a:t>
            </a:r>
            <a:r>
              <a:rPr lang="en-US" dirty="0" err="1" smtClean="0"/>
              <a:t>n</a:t>
            </a:r>
            <a:r>
              <a:rPr lang="en-US" dirty="0" smtClean="0"/>
              <a:t>-flow</a:t>
            </a:r>
            <a:endParaRPr lang="nl-NL" dirty="0"/>
          </a:p>
        </p:txBody>
      </p:sp>
      <p:sp>
        <p:nvSpPr>
          <p:cNvPr id="22" name="Rounded Rectangle 21"/>
          <p:cNvSpPr/>
          <p:nvPr/>
        </p:nvSpPr>
        <p:spPr>
          <a:xfrm>
            <a:off x="6291336" y="3379327"/>
            <a:ext cx="1237520" cy="369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fn-api</a:t>
            </a:r>
            <a:endParaRPr lang="nl-NL" dirty="0"/>
          </a:p>
        </p:txBody>
      </p:sp>
      <p:sp>
        <p:nvSpPr>
          <p:cNvPr id="23" name="Rounded Rectangle 22"/>
          <p:cNvSpPr/>
          <p:nvPr/>
        </p:nvSpPr>
        <p:spPr>
          <a:xfrm>
            <a:off x="6606610" y="3716393"/>
            <a:ext cx="1237520" cy="369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fn-ui</a:t>
            </a:r>
            <a:endParaRPr lang="nl-NL" dirty="0"/>
          </a:p>
        </p:txBody>
      </p:sp>
      <p:sp>
        <p:nvSpPr>
          <p:cNvPr id="26" name="Rounded Rectangle 25"/>
          <p:cNvSpPr/>
          <p:nvPr/>
        </p:nvSpPr>
        <p:spPr>
          <a:xfrm>
            <a:off x="6921884" y="4053459"/>
            <a:ext cx="1237520" cy="369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fn-fnlb</a:t>
            </a:r>
            <a:endParaRPr lang="nl-NL" dirty="0"/>
          </a:p>
        </p:txBody>
      </p:sp>
      <p:sp>
        <p:nvSpPr>
          <p:cNvPr id="31" name="Rounded Rectangle 30"/>
          <p:cNvSpPr/>
          <p:nvPr/>
        </p:nvSpPr>
        <p:spPr>
          <a:xfrm>
            <a:off x="6085887" y="4390041"/>
            <a:ext cx="1237520" cy="369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redis</a:t>
            </a:r>
            <a:endParaRPr lang="nl-NL" dirty="0"/>
          </a:p>
        </p:txBody>
      </p:sp>
      <p:sp>
        <p:nvSpPr>
          <p:cNvPr id="32" name="Rounded Rectangle 31"/>
          <p:cNvSpPr/>
          <p:nvPr/>
        </p:nvSpPr>
        <p:spPr>
          <a:xfrm>
            <a:off x="6085887" y="4744554"/>
            <a:ext cx="1237520" cy="369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nl-NL" dirty="0"/>
          </a:p>
        </p:txBody>
      </p:sp>
      <p:sp>
        <p:nvSpPr>
          <p:cNvPr id="5" name="Freeform 4"/>
          <p:cNvSpPr/>
          <p:nvPr/>
        </p:nvSpPr>
        <p:spPr>
          <a:xfrm>
            <a:off x="3756263" y="2800537"/>
            <a:ext cx="1793966" cy="655099"/>
          </a:xfrm>
          <a:custGeom>
            <a:avLst/>
            <a:gdLst>
              <a:gd name="connsiteX0" fmla="*/ 0 w 1793966"/>
              <a:gd name="connsiteY0" fmla="*/ 54208 h 655099"/>
              <a:gd name="connsiteX1" fmla="*/ 1480457 w 1793966"/>
              <a:gd name="connsiteY1" fmla="*/ 1956 h 655099"/>
              <a:gd name="connsiteX2" fmla="*/ 1724297 w 1793966"/>
              <a:gd name="connsiteY2" fmla="*/ 115168 h 655099"/>
              <a:gd name="connsiteX3" fmla="*/ 1793966 w 1793966"/>
              <a:gd name="connsiteY3" fmla="*/ 655099 h 65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3966" h="655099">
                <a:moveTo>
                  <a:pt x="0" y="54208"/>
                </a:moveTo>
                <a:cubicBezTo>
                  <a:pt x="596537" y="23002"/>
                  <a:pt x="1193074" y="-8204"/>
                  <a:pt x="1480457" y="1956"/>
                </a:cubicBezTo>
                <a:cubicBezTo>
                  <a:pt x="1767840" y="12116"/>
                  <a:pt x="1672045" y="6311"/>
                  <a:pt x="1724297" y="115168"/>
                </a:cubicBezTo>
                <a:cubicBezTo>
                  <a:pt x="1776549" y="224025"/>
                  <a:pt x="1785257" y="439562"/>
                  <a:pt x="1793966" y="655099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245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43125" y="2251730"/>
            <a:ext cx="3744416" cy="42484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/>
          <p:cNvSpPr/>
          <p:nvPr/>
        </p:nvSpPr>
        <p:spPr>
          <a:xfrm>
            <a:off x="5150492" y="2611770"/>
            <a:ext cx="3744416" cy="28083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470D-3322-4186-AB13-ABBD6DE2E5D5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Overview</a:t>
            </a:r>
            <a:endParaRPr lang="en-US" dirty="0"/>
          </a:p>
        </p:txBody>
      </p:sp>
      <p:pic>
        <p:nvPicPr>
          <p:cNvPr id="15" name="Picture 6" descr="http://blog.vtc.com/wp-content/uploads/2012/09/windows-mac-os-linux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 bwMode="auto">
          <a:xfrm>
            <a:off x="539552" y="5697338"/>
            <a:ext cx="685630" cy="66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upload.wikimedia.org/wikipedia/commons/8/87/Vagra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774" y="5697338"/>
            <a:ext cx="558578" cy="68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Oracle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87"/>
          <a:stretch/>
        </p:blipFill>
        <p:spPr bwMode="auto">
          <a:xfrm>
            <a:off x="2648990" y="5697338"/>
            <a:ext cx="651751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8661" y="2132856"/>
            <a:ext cx="597796" cy="3985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6437" y="4714962"/>
            <a:ext cx="884447" cy="670705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769302" y="2531387"/>
            <a:ext cx="3150338" cy="26090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Picture 6" descr="http://blog.vtc.com/wp-content/uploads/2012/09/windows-mac-os-linux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5" t="50001" r="29121" b="-1"/>
          <a:stretch/>
        </p:blipFill>
        <p:spPr bwMode="auto">
          <a:xfrm>
            <a:off x="897058" y="4599592"/>
            <a:ext cx="439353" cy="50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ogo helm kubernetes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703" y="2420888"/>
            <a:ext cx="1002649" cy="100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logo helm kubernetes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981" y="2552347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97626" y="3059668"/>
            <a:ext cx="67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Tiller</a:t>
            </a:r>
            <a:endParaRPr lang="nl-NL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/>
          <a:srcRect b="27833"/>
          <a:stretch/>
        </p:blipFill>
        <p:spPr>
          <a:xfrm>
            <a:off x="3086146" y="3379327"/>
            <a:ext cx="822383" cy="4500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50675" y="373408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kubectl</a:t>
            </a:r>
            <a:endParaRPr lang="nl-NL" dirty="0">
              <a:solidFill>
                <a:schemeClr val="tx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716016" y="1628800"/>
            <a:ext cx="0" cy="504056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Image result for project fn oracle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516" y="4213920"/>
            <a:ext cx="587021" cy="26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project fn oracle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207" y="3488423"/>
            <a:ext cx="587021" cy="26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020533" y="3429000"/>
            <a:ext cx="1801375" cy="69055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Function </a:t>
            </a:r>
            <a:r>
              <a:rPr lang="en-US" i="1" dirty="0" smtClean="0">
                <a:solidFill>
                  <a:schemeClr val="tx2"/>
                </a:solidFill>
              </a:rPr>
              <a:t>shipping-costs</a:t>
            </a:r>
            <a:endParaRPr lang="nl-NL" i="1" dirty="0">
              <a:solidFill>
                <a:schemeClr val="tx2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987850" y="2727721"/>
            <a:ext cx="1237520" cy="369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</a:t>
            </a:r>
            <a:r>
              <a:rPr lang="en-US" dirty="0" err="1" smtClean="0"/>
              <a:t>n</a:t>
            </a:r>
            <a:r>
              <a:rPr lang="en-US" dirty="0" smtClean="0"/>
              <a:t>-flow</a:t>
            </a:r>
            <a:endParaRPr lang="nl-NL" dirty="0"/>
          </a:p>
        </p:txBody>
      </p:sp>
      <p:sp>
        <p:nvSpPr>
          <p:cNvPr id="26" name="Rounded Rectangle 25"/>
          <p:cNvSpPr/>
          <p:nvPr/>
        </p:nvSpPr>
        <p:spPr>
          <a:xfrm>
            <a:off x="6350348" y="3005819"/>
            <a:ext cx="1809056" cy="8087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fn-api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nl-NL" dirty="0"/>
          </a:p>
        </p:txBody>
      </p:sp>
      <p:sp>
        <p:nvSpPr>
          <p:cNvPr id="31" name="Rounded Rectangle 30"/>
          <p:cNvSpPr/>
          <p:nvPr/>
        </p:nvSpPr>
        <p:spPr>
          <a:xfrm>
            <a:off x="6606610" y="3716393"/>
            <a:ext cx="1237520" cy="369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fn-ui</a:t>
            </a:r>
            <a:endParaRPr lang="nl-NL" dirty="0"/>
          </a:p>
        </p:txBody>
      </p:sp>
      <p:sp>
        <p:nvSpPr>
          <p:cNvPr id="32" name="Rounded Rectangle 31"/>
          <p:cNvSpPr/>
          <p:nvPr/>
        </p:nvSpPr>
        <p:spPr>
          <a:xfrm>
            <a:off x="6921884" y="4053459"/>
            <a:ext cx="1237520" cy="369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fn-fnlb</a:t>
            </a:r>
            <a:endParaRPr lang="nl-NL" dirty="0"/>
          </a:p>
        </p:txBody>
      </p:sp>
      <p:sp>
        <p:nvSpPr>
          <p:cNvPr id="33" name="Rounded Rectangle 32"/>
          <p:cNvSpPr/>
          <p:nvPr/>
        </p:nvSpPr>
        <p:spPr>
          <a:xfrm>
            <a:off x="6085887" y="4390041"/>
            <a:ext cx="1237520" cy="369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redis</a:t>
            </a:r>
            <a:endParaRPr lang="nl-NL" dirty="0"/>
          </a:p>
        </p:txBody>
      </p:sp>
      <p:sp>
        <p:nvSpPr>
          <p:cNvPr id="34" name="Rounded Rectangle 33"/>
          <p:cNvSpPr/>
          <p:nvPr/>
        </p:nvSpPr>
        <p:spPr>
          <a:xfrm>
            <a:off x="6085887" y="4744554"/>
            <a:ext cx="1237520" cy="369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nl-NL" dirty="0"/>
          </a:p>
        </p:txBody>
      </p:sp>
      <p:sp>
        <p:nvSpPr>
          <p:cNvPr id="35" name="Rounded Rectangle 34"/>
          <p:cNvSpPr/>
          <p:nvPr/>
        </p:nvSpPr>
        <p:spPr>
          <a:xfrm>
            <a:off x="6481219" y="3445242"/>
            <a:ext cx="323030" cy="22727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>
                <a:solidFill>
                  <a:schemeClr val="tx2"/>
                </a:solidFill>
              </a:rPr>
              <a:t>λ</a:t>
            </a:r>
            <a:endParaRPr lang="nl-NL" sz="1200" i="1" dirty="0">
              <a:solidFill>
                <a:schemeClr val="tx2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749119" y="3301892"/>
            <a:ext cx="323030" cy="22727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>
                <a:solidFill>
                  <a:schemeClr val="tx2"/>
                </a:solidFill>
              </a:rPr>
              <a:t>λ</a:t>
            </a:r>
            <a:endParaRPr lang="nl-NL" sz="1200" i="1" dirty="0">
              <a:solidFill>
                <a:schemeClr val="tx2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955356" y="3428970"/>
            <a:ext cx="323030" cy="22727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>
                <a:solidFill>
                  <a:schemeClr val="tx2"/>
                </a:solidFill>
              </a:rPr>
              <a:t>λ</a:t>
            </a:r>
            <a:endParaRPr lang="nl-NL" sz="12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14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43125" y="2251730"/>
            <a:ext cx="3744416" cy="42484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/>
          <p:cNvSpPr/>
          <p:nvPr/>
        </p:nvSpPr>
        <p:spPr>
          <a:xfrm>
            <a:off x="5150492" y="2611770"/>
            <a:ext cx="3744416" cy="28083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470D-3322-4186-AB13-ABBD6DE2E5D5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Overview</a:t>
            </a:r>
            <a:endParaRPr lang="en-US" dirty="0"/>
          </a:p>
        </p:txBody>
      </p:sp>
      <p:pic>
        <p:nvPicPr>
          <p:cNvPr id="15" name="Picture 6" descr="http://blog.vtc.com/wp-content/uploads/2012/09/windows-mac-os-linux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 bwMode="auto">
          <a:xfrm>
            <a:off x="539552" y="5697338"/>
            <a:ext cx="685630" cy="66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upload.wikimedia.org/wikipedia/commons/8/87/Vagra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774" y="5697338"/>
            <a:ext cx="558578" cy="68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Oracle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87"/>
          <a:stretch/>
        </p:blipFill>
        <p:spPr bwMode="auto">
          <a:xfrm>
            <a:off x="2648990" y="5697338"/>
            <a:ext cx="651751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8661" y="2132856"/>
            <a:ext cx="597796" cy="3985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6437" y="4714962"/>
            <a:ext cx="884447" cy="670705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769302" y="2531387"/>
            <a:ext cx="3150338" cy="26090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Picture 6" descr="http://blog.vtc.com/wp-content/uploads/2012/09/windows-mac-os-linux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5" t="50001" r="29121" b="-1"/>
          <a:stretch/>
        </p:blipFill>
        <p:spPr bwMode="auto">
          <a:xfrm>
            <a:off x="897058" y="4599592"/>
            <a:ext cx="439353" cy="50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ogo helm kubernetes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703" y="2420888"/>
            <a:ext cx="1002649" cy="100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logo helm kubernetes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981" y="2552347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97626" y="3059668"/>
            <a:ext cx="67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Tiller</a:t>
            </a:r>
            <a:endParaRPr lang="nl-NL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/>
          <a:srcRect b="27833"/>
          <a:stretch/>
        </p:blipFill>
        <p:spPr>
          <a:xfrm>
            <a:off x="3086146" y="3379327"/>
            <a:ext cx="822383" cy="4500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50675" y="373408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kubectl</a:t>
            </a:r>
            <a:endParaRPr lang="nl-NL" dirty="0">
              <a:solidFill>
                <a:schemeClr val="tx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716016" y="1628800"/>
            <a:ext cx="0" cy="504056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Image result for project fn oracle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516" y="4213920"/>
            <a:ext cx="587021" cy="26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project fn oracle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207" y="3488423"/>
            <a:ext cx="587021" cy="26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020533" y="3429000"/>
            <a:ext cx="1801375" cy="69055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Function </a:t>
            </a:r>
            <a:r>
              <a:rPr lang="en-US" i="1" dirty="0" smtClean="0">
                <a:solidFill>
                  <a:schemeClr val="tx2"/>
                </a:solidFill>
              </a:rPr>
              <a:t>shipping-costs</a:t>
            </a:r>
            <a:endParaRPr lang="nl-NL" i="1" dirty="0">
              <a:solidFill>
                <a:schemeClr val="tx2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987850" y="2727721"/>
            <a:ext cx="1237520" cy="369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</a:t>
            </a:r>
            <a:r>
              <a:rPr lang="en-US" dirty="0" err="1" smtClean="0"/>
              <a:t>n</a:t>
            </a:r>
            <a:r>
              <a:rPr lang="en-US" dirty="0" smtClean="0"/>
              <a:t>-flow</a:t>
            </a:r>
            <a:endParaRPr lang="nl-NL" dirty="0"/>
          </a:p>
        </p:txBody>
      </p:sp>
      <p:sp>
        <p:nvSpPr>
          <p:cNvPr id="26" name="Rounded Rectangle 25"/>
          <p:cNvSpPr/>
          <p:nvPr/>
        </p:nvSpPr>
        <p:spPr>
          <a:xfrm>
            <a:off x="6350348" y="3005819"/>
            <a:ext cx="1809056" cy="8087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fn-api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nl-NL" dirty="0"/>
          </a:p>
        </p:txBody>
      </p:sp>
      <p:sp>
        <p:nvSpPr>
          <p:cNvPr id="31" name="Rounded Rectangle 30"/>
          <p:cNvSpPr/>
          <p:nvPr/>
        </p:nvSpPr>
        <p:spPr>
          <a:xfrm>
            <a:off x="6606610" y="3716393"/>
            <a:ext cx="1237520" cy="369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fn-ui</a:t>
            </a:r>
            <a:endParaRPr lang="nl-NL" dirty="0"/>
          </a:p>
        </p:txBody>
      </p:sp>
      <p:sp>
        <p:nvSpPr>
          <p:cNvPr id="32" name="Rounded Rectangle 31"/>
          <p:cNvSpPr/>
          <p:nvPr/>
        </p:nvSpPr>
        <p:spPr>
          <a:xfrm>
            <a:off x="6921884" y="4053459"/>
            <a:ext cx="1237520" cy="369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fn-fnlb</a:t>
            </a:r>
            <a:endParaRPr lang="nl-NL" dirty="0"/>
          </a:p>
        </p:txBody>
      </p:sp>
      <p:sp>
        <p:nvSpPr>
          <p:cNvPr id="33" name="Rounded Rectangle 32"/>
          <p:cNvSpPr/>
          <p:nvPr/>
        </p:nvSpPr>
        <p:spPr>
          <a:xfrm>
            <a:off x="6085887" y="4390041"/>
            <a:ext cx="1237520" cy="369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redis</a:t>
            </a:r>
            <a:endParaRPr lang="nl-NL" dirty="0"/>
          </a:p>
        </p:txBody>
      </p:sp>
      <p:sp>
        <p:nvSpPr>
          <p:cNvPr id="34" name="Rounded Rectangle 33"/>
          <p:cNvSpPr/>
          <p:nvPr/>
        </p:nvSpPr>
        <p:spPr>
          <a:xfrm>
            <a:off x="6085887" y="4744554"/>
            <a:ext cx="1237520" cy="369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nl-NL" dirty="0"/>
          </a:p>
        </p:txBody>
      </p:sp>
      <p:sp>
        <p:nvSpPr>
          <p:cNvPr id="35" name="Rounded Rectangle 34"/>
          <p:cNvSpPr/>
          <p:nvPr/>
        </p:nvSpPr>
        <p:spPr>
          <a:xfrm>
            <a:off x="6481218" y="3277805"/>
            <a:ext cx="842189" cy="39471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tx2"/>
                </a:solidFill>
              </a:rPr>
              <a:t>shipping-costs</a:t>
            </a:r>
            <a:endParaRPr lang="nl-NL" sz="1200" i="1" dirty="0">
              <a:solidFill>
                <a:schemeClr val="tx2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325781" y="3391850"/>
            <a:ext cx="323030" cy="22727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>
                <a:solidFill>
                  <a:schemeClr val="tx2"/>
                </a:solidFill>
              </a:rPr>
              <a:t>λ</a:t>
            </a:r>
            <a:endParaRPr lang="nl-NL" sz="1200" i="1" dirty="0">
              <a:solidFill>
                <a:schemeClr val="tx2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593681" y="3248500"/>
            <a:ext cx="323030" cy="22727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>
                <a:solidFill>
                  <a:schemeClr val="tx2"/>
                </a:solidFill>
              </a:rPr>
              <a:t>λ</a:t>
            </a:r>
            <a:endParaRPr lang="nl-NL" sz="1200" i="1" dirty="0">
              <a:solidFill>
                <a:schemeClr val="tx2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799918" y="3375578"/>
            <a:ext cx="323030" cy="22727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>
                <a:solidFill>
                  <a:schemeClr val="tx2"/>
                </a:solidFill>
              </a:rPr>
              <a:t>λ</a:t>
            </a:r>
            <a:endParaRPr lang="nl-NL" sz="1200" i="1" dirty="0">
              <a:solidFill>
                <a:schemeClr val="tx2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647406" y="3513959"/>
            <a:ext cx="3840480" cy="881665"/>
          </a:xfrm>
          <a:custGeom>
            <a:avLst/>
            <a:gdLst>
              <a:gd name="connsiteX0" fmla="*/ 0 w 3840480"/>
              <a:gd name="connsiteY0" fmla="*/ 222018 h 881665"/>
              <a:gd name="connsiteX1" fmla="*/ 592183 w 3840480"/>
              <a:gd name="connsiteY1" fmla="*/ 788075 h 881665"/>
              <a:gd name="connsiteX2" fmla="*/ 1471748 w 3840480"/>
              <a:gd name="connsiteY2" fmla="*/ 805492 h 881665"/>
              <a:gd name="connsiteX3" fmla="*/ 2577737 w 3840480"/>
              <a:gd name="connsiteY3" fmla="*/ 39138 h 881665"/>
              <a:gd name="connsiteX4" fmla="*/ 3561805 w 3840480"/>
              <a:gd name="connsiteY4" fmla="*/ 108807 h 881665"/>
              <a:gd name="connsiteX5" fmla="*/ 3840480 w 3840480"/>
              <a:gd name="connsiteY5" fmla="*/ 82681 h 88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0480" h="881665">
                <a:moveTo>
                  <a:pt x="0" y="222018"/>
                </a:moveTo>
                <a:cubicBezTo>
                  <a:pt x="173446" y="456423"/>
                  <a:pt x="346892" y="690829"/>
                  <a:pt x="592183" y="788075"/>
                </a:cubicBezTo>
                <a:cubicBezTo>
                  <a:pt x="837474" y="885321"/>
                  <a:pt x="1140822" y="930315"/>
                  <a:pt x="1471748" y="805492"/>
                </a:cubicBezTo>
                <a:cubicBezTo>
                  <a:pt x="1802674" y="680669"/>
                  <a:pt x="2229394" y="155252"/>
                  <a:pt x="2577737" y="39138"/>
                </a:cubicBezTo>
                <a:cubicBezTo>
                  <a:pt x="2926080" y="-76976"/>
                  <a:pt x="3351348" y="101550"/>
                  <a:pt x="3561805" y="108807"/>
                </a:cubicBezTo>
                <a:cubicBezTo>
                  <a:pt x="3772262" y="116064"/>
                  <a:pt x="3806371" y="99372"/>
                  <a:pt x="3840480" y="82681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486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43125" y="2251730"/>
            <a:ext cx="3744416" cy="42484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/>
          <p:cNvSpPr/>
          <p:nvPr/>
        </p:nvSpPr>
        <p:spPr>
          <a:xfrm>
            <a:off x="5150492" y="2611770"/>
            <a:ext cx="3744416" cy="28083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470D-3322-4186-AB13-ABBD6DE2E5D5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Overview</a:t>
            </a:r>
            <a:endParaRPr lang="en-US" dirty="0"/>
          </a:p>
        </p:txBody>
      </p:sp>
      <p:pic>
        <p:nvPicPr>
          <p:cNvPr id="15" name="Picture 6" descr="http://blog.vtc.com/wp-content/uploads/2012/09/windows-mac-os-linux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 bwMode="auto">
          <a:xfrm>
            <a:off x="539552" y="5697338"/>
            <a:ext cx="685630" cy="66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upload.wikimedia.org/wikipedia/commons/8/87/Vagra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774" y="5697338"/>
            <a:ext cx="558578" cy="68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Oracle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87"/>
          <a:stretch/>
        </p:blipFill>
        <p:spPr bwMode="auto">
          <a:xfrm>
            <a:off x="2648990" y="5697338"/>
            <a:ext cx="651751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8661" y="2132856"/>
            <a:ext cx="597796" cy="3985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6437" y="4714962"/>
            <a:ext cx="884447" cy="670705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769302" y="2531387"/>
            <a:ext cx="3150338" cy="26090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Picture 6" descr="http://blog.vtc.com/wp-content/uploads/2012/09/windows-mac-os-linux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5" t="50001" r="29121" b="-1"/>
          <a:stretch/>
        </p:blipFill>
        <p:spPr bwMode="auto">
          <a:xfrm>
            <a:off x="897058" y="4599592"/>
            <a:ext cx="439353" cy="50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ogo helm kubernetes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703" y="2420888"/>
            <a:ext cx="1002649" cy="100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logo helm kubernetes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981" y="2552347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97626" y="3059668"/>
            <a:ext cx="67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Tiller</a:t>
            </a:r>
            <a:endParaRPr lang="nl-NL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/>
          <a:srcRect b="27833"/>
          <a:stretch/>
        </p:blipFill>
        <p:spPr>
          <a:xfrm>
            <a:off x="3086146" y="3379327"/>
            <a:ext cx="822383" cy="4500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50675" y="373408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kubectl</a:t>
            </a:r>
            <a:endParaRPr lang="nl-NL" dirty="0">
              <a:solidFill>
                <a:schemeClr val="tx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716016" y="1628800"/>
            <a:ext cx="0" cy="504056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Image result for project fn oracle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516" y="4213920"/>
            <a:ext cx="587021" cy="26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project fn oracle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207" y="3488423"/>
            <a:ext cx="587021" cy="26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020533" y="3429000"/>
            <a:ext cx="1801375" cy="69055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Function </a:t>
            </a:r>
            <a:r>
              <a:rPr lang="en-US" i="1" dirty="0" smtClean="0">
                <a:solidFill>
                  <a:schemeClr val="tx2"/>
                </a:solidFill>
              </a:rPr>
              <a:t>shipping-costs</a:t>
            </a:r>
            <a:endParaRPr lang="nl-NL" i="1" dirty="0">
              <a:solidFill>
                <a:schemeClr val="tx2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987850" y="2727721"/>
            <a:ext cx="1237520" cy="369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</a:t>
            </a:r>
            <a:r>
              <a:rPr lang="en-US" dirty="0" err="1" smtClean="0"/>
              <a:t>n</a:t>
            </a:r>
            <a:r>
              <a:rPr lang="en-US" dirty="0" smtClean="0"/>
              <a:t>-flow</a:t>
            </a:r>
            <a:endParaRPr lang="nl-NL" dirty="0"/>
          </a:p>
        </p:txBody>
      </p:sp>
      <p:sp>
        <p:nvSpPr>
          <p:cNvPr id="26" name="Rounded Rectangle 25"/>
          <p:cNvSpPr/>
          <p:nvPr/>
        </p:nvSpPr>
        <p:spPr>
          <a:xfrm>
            <a:off x="6350348" y="3005819"/>
            <a:ext cx="1809056" cy="8087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fn-api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nl-NL" dirty="0"/>
          </a:p>
        </p:txBody>
      </p:sp>
      <p:sp>
        <p:nvSpPr>
          <p:cNvPr id="31" name="Rounded Rectangle 30"/>
          <p:cNvSpPr/>
          <p:nvPr/>
        </p:nvSpPr>
        <p:spPr>
          <a:xfrm>
            <a:off x="6606610" y="3716393"/>
            <a:ext cx="1237520" cy="369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fn-ui</a:t>
            </a:r>
            <a:endParaRPr lang="nl-NL" dirty="0"/>
          </a:p>
        </p:txBody>
      </p:sp>
      <p:sp>
        <p:nvSpPr>
          <p:cNvPr id="32" name="Rounded Rectangle 31"/>
          <p:cNvSpPr/>
          <p:nvPr/>
        </p:nvSpPr>
        <p:spPr>
          <a:xfrm>
            <a:off x="6921884" y="4053459"/>
            <a:ext cx="1237520" cy="369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fn-fnlb</a:t>
            </a:r>
            <a:endParaRPr lang="nl-NL" dirty="0"/>
          </a:p>
        </p:txBody>
      </p:sp>
      <p:sp>
        <p:nvSpPr>
          <p:cNvPr id="33" name="Rounded Rectangle 32"/>
          <p:cNvSpPr/>
          <p:nvPr/>
        </p:nvSpPr>
        <p:spPr>
          <a:xfrm>
            <a:off x="6085887" y="4390041"/>
            <a:ext cx="1237520" cy="369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redis</a:t>
            </a:r>
            <a:endParaRPr lang="nl-NL" dirty="0"/>
          </a:p>
        </p:txBody>
      </p:sp>
      <p:sp>
        <p:nvSpPr>
          <p:cNvPr id="34" name="Rounded Rectangle 33"/>
          <p:cNvSpPr/>
          <p:nvPr/>
        </p:nvSpPr>
        <p:spPr>
          <a:xfrm>
            <a:off x="6085887" y="4744554"/>
            <a:ext cx="1237520" cy="3693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nl-NL" dirty="0"/>
          </a:p>
        </p:txBody>
      </p:sp>
      <p:sp>
        <p:nvSpPr>
          <p:cNvPr id="35" name="Rounded Rectangle 34"/>
          <p:cNvSpPr/>
          <p:nvPr/>
        </p:nvSpPr>
        <p:spPr>
          <a:xfrm>
            <a:off x="6481218" y="3277805"/>
            <a:ext cx="842189" cy="39471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tx2"/>
                </a:solidFill>
              </a:rPr>
              <a:t>shipping-costs</a:t>
            </a:r>
            <a:endParaRPr lang="nl-NL" sz="1200" i="1" dirty="0">
              <a:solidFill>
                <a:schemeClr val="tx2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325781" y="3391850"/>
            <a:ext cx="323030" cy="22727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>
                <a:solidFill>
                  <a:schemeClr val="tx2"/>
                </a:solidFill>
              </a:rPr>
              <a:t>λ</a:t>
            </a:r>
            <a:endParaRPr lang="nl-NL" sz="1200" i="1" dirty="0">
              <a:solidFill>
                <a:schemeClr val="tx2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593681" y="3248500"/>
            <a:ext cx="323030" cy="22727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>
                <a:solidFill>
                  <a:schemeClr val="tx2"/>
                </a:solidFill>
              </a:rPr>
              <a:t>λ</a:t>
            </a:r>
            <a:endParaRPr lang="nl-NL" sz="1200" i="1" dirty="0">
              <a:solidFill>
                <a:schemeClr val="tx2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799918" y="3375578"/>
            <a:ext cx="323030" cy="22727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>
                <a:solidFill>
                  <a:schemeClr val="tx2"/>
                </a:solidFill>
              </a:rPr>
              <a:t>λ</a:t>
            </a:r>
            <a:endParaRPr lang="nl-NL" sz="1200" i="1" dirty="0">
              <a:solidFill>
                <a:schemeClr val="tx2"/>
              </a:solidFill>
            </a:endParaRPr>
          </a:p>
        </p:txBody>
      </p:sp>
      <p:cxnSp>
        <p:nvCxnSpPr>
          <p:cNvPr id="11" name="Straight Arrow Connector 10"/>
          <p:cNvCxnSpPr>
            <a:endCxn id="35" idx="1"/>
          </p:cNvCxnSpPr>
          <p:nvPr/>
        </p:nvCxnSpPr>
        <p:spPr>
          <a:xfrm flipV="1">
            <a:off x="3300741" y="3475163"/>
            <a:ext cx="3180477" cy="146600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301318" y="3645600"/>
            <a:ext cx="3268125" cy="189104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293304" y="3650537"/>
            <a:ext cx="1402509" cy="288901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26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mis PPT nieuw (03-06-2013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mis them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BB16BB707F6D46B9645CA99004B4CC" ma:contentTypeVersion="0" ma:contentTypeDescription="Create a new document." ma:contentTypeScope="" ma:versionID="a09bd994abc5ee31c7179569fa34f12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200447-0037-45A1-8A3A-2034E67511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B94D01-AA2A-4ED4-92F8-13223D5E0B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B9EA9B6-1E9D-48F4-8FE2-6C4860E55CA6}">
  <ds:schemaRefs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Amis PPT nieuw (03-06-2013)</Template>
  <TotalTime>24173</TotalTime>
  <Words>207</Words>
  <Application>Microsoft Office PowerPoint</Application>
  <PresentationFormat>On-screen Show (4:3)</PresentationFormat>
  <Paragraphs>74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Amis PPT nieuw (03-06-2013)</vt:lpstr>
      <vt:lpstr>FN on remote Kubernetes from a Windows laptop using VirtualBox and Vagrant to create Debian plus Docker plus Helm plus FN</vt:lpstr>
      <vt:lpstr>Overview</vt:lpstr>
      <vt:lpstr>Overview</vt:lpstr>
      <vt:lpstr>Overview</vt:lpstr>
      <vt:lpstr>Overview</vt:lpstr>
      <vt:lpstr>Overview</vt:lpstr>
      <vt:lpstr>Overview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Developer Intro to Environment Management with Docker, Puppet and Vagrant - JavaOne 2015</dc:title>
  <dc:creator>Lucas.Jellema@amis.nl</dc:creator>
  <cp:keywords>docker,vagrant,containers,puppet,virtual box</cp:keywords>
  <cp:lastModifiedBy>Lucas Jellema</cp:lastModifiedBy>
  <cp:revision>638</cp:revision>
  <cp:lastPrinted>2013-03-13T15:49:11Z</cp:lastPrinted>
  <dcterms:created xsi:type="dcterms:W3CDTF">2013-06-19T12:21:41Z</dcterms:created>
  <dcterms:modified xsi:type="dcterms:W3CDTF">2018-03-04T20:00:36Z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0x01010099BB16BB707F6D46B9645CA99004B4CC</vt:lpwstr>
  </property>
</Properties>
</file>