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74" r:id="rId5"/>
    <p:sldId id="276" r:id="rId6"/>
    <p:sldId id="273" r:id="rId7"/>
    <p:sldId id="275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09AC-0DE6-4038-83E1-354482D63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FA717-DE29-441F-8237-C1277B462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8A318-935B-4A15-B9D7-6A1A86AF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6F3B-01A7-4D6F-AF26-FCDB48A4CE29}" type="datetimeFigureOut">
              <a:rPr lang="en-PH" smtClean="0"/>
              <a:t>25/06/2020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23F49-D43A-4EE6-82AE-536EC27C5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04FF1-E0CC-41DF-87CA-04A9708D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97A5-CAF9-4887-86A9-FEF6EB13FF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748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606E-6B79-4A5F-966D-09E171B6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7984B-5738-4CBB-B8DA-A88A58E29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A40FE-B1DE-461D-B12C-2FA64296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6F3B-01A7-4D6F-AF26-FCDB48A4CE29}" type="datetimeFigureOut">
              <a:rPr lang="en-PH" smtClean="0"/>
              <a:t>25/06/2020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A711E-FD7C-4428-B2EC-B5284D27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D3B1F-0F26-4567-ABD6-E8F37588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97A5-CAF9-4887-86A9-FEF6EB13FF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339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0F7E2A-4626-4403-AC5D-FC0668002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43CA5-D0C2-49F6-9BE2-ED054CA71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2E52F-6333-4C75-BE3D-FD5B6EF4B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6F3B-01A7-4D6F-AF26-FCDB48A4CE29}" type="datetimeFigureOut">
              <a:rPr lang="en-PH" smtClean="0"/>
              <a:t>25/06/2020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616CD-9AD1-4CAF-9955-0FE13E1D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12514-E804-4E12-BF7C-6A5A65BC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97A5-CAF9-4887-86A9-FEF6EB13FF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0870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00E5-050C-44EE-90AA-1888E897D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F0B6-2BBE-415C-8251-E7664A602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BEDA9-C70E-4F0B-8307-B9A535CA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6F3B-01A7-4D6F-AF26-FCDB48A4CE29}" type="datetimeFigureOut">
              <a:rPr lang="en-PH" smtClean="0"/>
              <a:t>25/06/2020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07F8C-0284-4D29-B241-8DC3A4CD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16A69-E321-4EE4-961F-680E2E3B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97A5-CAF9-4887-86A9-FEF6EB13FF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285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6313-4987-40E3-A2F3-F3DF5A4BB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E8A32-4AF6-4424-9A33-27ACB2185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C6480-0D47-407A-89D9-0DA09B8FC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6F3B-01A7-4D6F-AF26-FCDB48A4CE29}" type="datetimeFigureOut">
              <a:rPr lang="en-PH" smtClean="0"/>
              <a:t>25/06/2020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732C3-59B0-4369-8A17-86D5ABF1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865AA-AFAB-490E-978D-15BA7E49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97A5-CAF9-4887-86A9-FEF6EB13FF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352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6A70-2AAB-4DB0-A26C-9833C1561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870C3-4588-402F-A7B3-BD39BDB4D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E1701-A4D7-47C3-ACCC-411235D22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A23A5-26AF-41AE-ACEC-3F319712C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6F3B-01A7-4D6F-AF26-FCDB48A4CE29}" type="datetimeFigureOut">
              <a:rPr lang="en-PH" smtClean="0"/>
              <a:t>25/06/2020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8353B-61C8-4D55-A86F-5402E7AC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7623D-59EE-4AA2-A6A5-A07BB623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97A5-CAF9-4887-86A9-FEF6EB13FF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217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BB87E-4FCD-4E86-A335-2C9439A48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BDDD6-9300-47FC-BD8C-9475F7E04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AFC5E-E839-4314-97A8-528D14BED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716E79-FC10-436C-AC2A-83005DC91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4B691-25A4-48AF-AE3C-AB0770CB3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6AF3C4-4234-4B5A-BAFC-6908F60C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6F3B-01A7-4D6F-AF26-FCDB48A4CE29}" type="datetimeFigureOut">
              <a:rPr lang="en-PH" smtClean="0"/>
              <a:t>25/06/2020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F3FEF6-A720-4933-8B2C-F469A6519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090AA2-B38C-417C-B438-03FC5408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97A5-CAF9-4887-86A9-FEF6EB13FF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8118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444DA-87BA-4EFE-AD44-78A9F153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B32D2-0B38-460A-A33E-047A966A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6F3B-01A7-4D6F-AF26-FCDB48A4CE29}" type="datetimeFigureOut">
              <a:rPr lang="en-PH" smtClean="0"/>
              <a:t>25/06/2020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EAF574-BE2A-44CE-A8CD-FF69D1257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47359-8BE2-4287-9B16-1260957F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97A5-CAF9-4887-86A9-FEF6EB13FF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870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A6E3EE-A8F1-4939-9919-73C611B8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6F3B-01A7-4D6F-AF26-FCDB48A4CE29}" type="datetimeFigureOut">
              <a:rPr lang="en-PH" smtClean="0"/>
              <a:t>25/06/2020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79BE2-8B5C-4AE4-8929-2BBEB1A2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B4458-AA0A-4E2A-ACD6-827C7D4A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97A5-CAF9-4887-86A9-FEF6EB13FF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8020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D78E-960A-4DFA-9C8C-96063BEBB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6B8FB-86E1-48C9-A6EF-C908D0421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3530D-C3A2-44D5-B04F-7C7132A7D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691E4-2337-4ACF-B9C3-45D51D01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6F3B-01A7-4D6F-AF26-FCDB48A4CE29}" type="datetimeFigureOut">
              <a:rPr lang="en-PH" smtClean="0"/>
              <a:t>25/06/2020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7C6EE-FD9B-4A6B-9C4F-7C07FBCB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EF85F-0E03-4592-A9BB-037F1E31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97A5-CAF9-4887-86A9-FEF6EB13FF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321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D623-9010-4248-A14E-B0CC2B57D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AD7108-83E7-46DB-93E2-D8D6F9643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14D79-1183-4826-BD70-E3D916F29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73728-C636-4F8F-821D-5CB64B63C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6F3B-01A7-4D6F-AF26-FCDB48A4CE29}" type="datetimeFigureOut">
              <a:rPr lang="en-PH" smtClean="0"/>
              <a:t>25/06/2020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DC06E-0517-4A16-AAF6-55580914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81B3B-1CDF-42BA-84FB-FB498001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97A5-CAF9-4887-86A9-FEF6EB13FF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1534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DABF2A-B25E-4E85-96E4-15EC75B56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E209B-C458-452C-ACD9-858C8E345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77009-1293-4689-8195-206ADF39D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06F3B-01A7-4D6F-AF26-FCDB48A4CE29}" type="datetimeFigureOut">
              <a:rPr lang="en-PH" smtClean="0"/>
              <a:t>25/06/2020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BBBFC-E345-4026-A49D-187125D46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9FC08-F9CA-48D7-8CB8-86A6C5F44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697A5-CAF9-4887-86A9-FEF6EB13FF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2071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sv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2.png"/><Relationship Id="rId9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26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DBAA28-2B14-4DBA-B160-4DA827D4477C}"/>
              </a:ext>
            </a:extLst>
          </p:cNvPr>
          <p:cNvSpPr txBox="1"/>
          <p:nvPr/>
        </p:nvSpPr>
        <p:spPr>
          <a:xfrm>
            <a:off x="258418" y="443889"/>
            <a:ext cx="10527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Lounge" panose="02000000000000000000" pitchFamily="50" charset="0"/>
                <a:cs typeface="Lounge" panose="02000000000000000000" pitchFamily="50" charset="0"/>
              </a:rPr>
              <a:t>Overview of safety ratings across Victoria, majority of respondents or 79.26% scored their suburbs with a high  and moderately-high safety ratings between 10 to 7. The remaining 20.74% are suburbs considered unsafe with the lowest safety ratings between 6 to 1.</a:t>
            </a:r>
          </a:p>
          <a:p>
            <a:endParaRPr lang="en-PH" b="1" dirty="0">
              <a:latin typeface="Lounge" panose="02000000000000000000" pitchFamily="50" charset="0"/>
              <a:cs typeface="Lounge" panose="02000000000000000000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CCB109-F487-41D5-AB65-B1000976580E}"/>
              </a:ext>
            </a:extLst>
          </p:cNvPr>
          <p:cNvSpPr/>
          <p:nvPr/>
        </p:nvSpPr>
        <p:spPr>
          <a:xfrm>
            <a:off x="258419" y="148302"/>
            <a:ext cx="36776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1400" b="1" dirty="0">
                <a:latin typeface="Lounge" panose="02000000000000000000" pitchFamily="50" charset="0"/>
                <a:cs typeface="Lounge" panose="02000000000000000000" pitchFamily="50" charset="0"/>
              </a:rPr>
              <a:t>VICTORIA, AUSTRALIA – Nov 2019 – May 2020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6C599-3C1A-4D44-AFCD-EEB7632D52CF}"/>
              </a:ext>
            </a:extLst>
          </p:cNvPr>
          <p:cNvSpPr txBox="1"/>
          <p:nvPr/>
        </p:nvSpPr>
        <p:spPr>
          <a:xfrm>
            <a:off x="9361089" y="1517144"/>
            <a:ext cx="23670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rgbClr val="009999"/>
                </a:solidFill>
                <a:latin typeface="Lounge" panose="02000000000000000000" pitchFamily="50" charset="0"/>
                <a:cs typeface="Lounge" panose="02000000000000000000" pitchFamily="50" charset="0"/>
              </a:rPr>
              <a:t>There are 1,080 respondents distributed across different safety ratings with 10 as the highest rating possible and 1 as the lowest.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E88C8D-35DA-4B6C-9CF7-455452882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92" y="2300031"/>
            <a:ext cx="5468798" cy="31353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376667-9B3D-4E3C-A97E-02578F3B6298}"/>
              </a:ext>
            </a:extLst>
          </p:cNvPr>
          <p:cNvSpPr txBox="1"/>
          <p:nvPr/>
        </p:nvSpPr>
        <p:spPr>
          <a:xfrm>
            <a:off x="258418" y="6347713"/>
            <a:ext cx="82163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50" b="1" dirty="0">
                <a:latin typeface="Lounge" panose="02000000000000000000" pitchFamily="50" charset="0"/>
                <a:cs typeface="Lounge" panose="02000000000000000000" pitchFamily="50" charset="0"/>
              </a:rPr>
              <a:t>Note:</a:t>
            </a:r>
            <a:r>
              <a:rPr lang="en-PH" sz="1050" dirty="0">
                <a:latin typeface="Lounge" panose="02000000000000000000" pitchFamily="50" charset="0"/>
                <a:cs typeface="Lounge" panose="02000000000000000000" pitchFamily="50" charset="0"/>
              </a:rPr>
              <a:t> There are originally 1,126 respondents, but 46 were excluded due to incorrect postcodes.</a:t>
            </a:r>
          </a:p>
          <a:p>
            <a:r>
              <a:rPr lang="en-PH" sz="1050" dirty="0">
                <a:latin typeface="Lounge" panose="02000000000000000000" pitchFamily="50" charset="0"/>
                <a:cs typeface="Lounge" panose="02000000000000000000" pitchFamily="50" charset="0"/>
              </a:rPr>
              <a:t>0.0 in safety rating means no response/blank response.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CCB6E7-25D6-46F0-9521-E4996745C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298" y="3712619"/>
            <a:ext cx="2838861" cy="21402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7BC734-903A-4D98-B83A-6AB974855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089" y="1457664"/>
            <a:ext cx="2860805" cy="186567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499465-77B2-4D85-8B92-BFE77733DBC0}"/>
              </a:ext>
            </a:extLst>
          </p:cNvPr>
          <p:cNvCxnSpPr/>
          <p:nvPr/>
        </p:nvCxnSpPr>
        <p:spPr>
          <a:xfrm>
            <a:off x="6084139" y="1404028"/>
            <a:ext cx="0" cy="5154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146708-C37B-497C-93D7-0473A384B8C5}"/>
              </a:ext>
            </a:extLst>
          </p:cNvPr>
          <p:cNvSpPr txBox="1"/>
          <p:nvPr/>
        </p:nvSpPr>
        <p:spPr>
          <a:xfrm>
            <a:off x="231840" y="1358401"/>
            <a:ext cx="54687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rgbClr val="009999"/>
                </a:solidFill>
                <a:latin typeface="Lounge" panose="02000000000000000000" pitchFamily="50" charset="0"/>
                <a:cs typeface="Lounge" panose="02000000000000000000" pitchFamily="50" charset="0"/>
              </a:rPr>
              <a:t>There are a total of 293 participating suburbs of howsafeismyplace.com.au survey. Most of which are from the inner-suburbs of Victoria and some from regional areas.</a:t>
            </a:r>
          </a:p>
          <a:p>
            <a:endParaRPr lang="en-PH" sz="1400" dirty="0">
              <a:solidFill>
                <a:srgbClr val="009999"/>
              </a:solidFill>
              <a:latin typeface="Lounge" panose="02000000000000000000" pitchFamily="50" charset="0"/>
              <a:cs typeface="Lounge" panose="02000000000000000000" pitchFamily="50" charset="0"/>
            </a:endParaRPr>
          </a:p>
        </p:txBody>
      </p:sp>
      <p:pic>
        <p:nvPicPr>
          <p:cNvPr id="17" name="Picture 2" descr="Neighbourhood Watch Victoria">
            <a:extLst>
              <a:ext uri="{FF2B5EF4-FFF2-40B4-BE49-F238E27FC236}">
                <a16:creationId xmlns:a16="http://schemas.microsoft.com/office/drawing/2014/main" id="{A2B40F32-7073-4484-BC39-992237194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1"/>
            <a:ext cx="838200" cy="73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D17640-A8EE-4C11-B779-735AB916C2F0}"/>
              </a:ext>
            </a:extLst>
          </p:cNvPr>
          <p:cNvSpPr/>
          <p:nvPr/>
        </p:nvSpPr>
        <p:spPr>
          <a:xfrm>
            <a:off x="9339611" y="3959513"/>
            <a:ext cx="254699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400" dirty="0">
                <a:solidFill>
                  <a:srgbClr val="009999"/>
                </a:solidFill>
                <a:latin typeface="Lounge" panose="02000000000000000000" pitchFamily="50" charset="0"/>
                <a:cs typeface="Lounge" panose="02000000000000000000" pitchFamily="50" charset="0"/>
              </a:rPr>
              <a:t>The safety ratings were grouped into three categories: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>
                <a:solidFill>
                  <a:srgbClr val="009999"/>
                </a:solidFill>
                <a:latin typeface="Lounge" panose="02000000000000000000" pitchFamily="50" charset="0"/>
                <a:cs typeface="Lounge" panose="02000000000000000000" pitchFamily="50" charset="0"/>
              </a:rPr>
              <a:t>10: highest-rated very safe suburbs or 17.69%.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>
                <a:solidFill>
                  <a:srgbClr val="009999"/>
                </a:solidFill>
                <a:latin typeface="Lounge" panose="02000000000000000000" pitchFamily="50" charset="0"/>
                <a:cs typeface="Lounge" panose="02000000000000000000" pitchFamily="50" charset="0"/>
              </a:rPr>
              <a:t>9 to 7: moderately safe suburbs or 61.57%.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>
                <a:solidFill>
                  <a:srgbClr val="009999"/>
                </a:solidFill>
                <a:latin typeface="Lounge" panose="02000000000000000000" pitchFamily="50" charset="0"/>
                <a:cs typeface="Lounge" panose="02000000000000000000" pitchFamily="50" charset="0"/>
              </a:rPr>
              <a:t>6 to 1: unsafe/least safe suburbs or 20.74%.</a:t>
            </a:r>
          </a:p>
        </p:txBody>
      </p:sp>
    </p:spTree>
    <p:extLst>
      <p:ext uri="{BB962C8B-B14F-4D97-AF65-F5344CB8AC3E}">
        <p14:creationId xmlns:p14="http://schemas.microsoft.com/office/powerpoint/2010/main" val="355175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ighbourhood Watch Victoria">
            <a:extLst>
              <a:ext uri="{FF2B5EF4-FFF2-40B4-BE49-F238E27FC236}">
                <a16:creationId xmlns:a16="http://schemas.microsoft.com/office/drawing/2014/main" id="{32DB770A-7285-4E17-89D3-695212745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1"/>
            <a:ext cx="838200" cy="73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A87DE2-9D52-4554-9578-D890B1978D26}"/>
              </a:ext>
            </a:extLst>
          </p:cNvPr>
          <p:cNvSpPr/>
          <p:nvPr/>
        </p:nvSpPr>
        <p:spPr>
          <a:xfrm>
            <a:off x="258419" y="148302"/>
            <a:ext cx="36776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1400" b="1" dirty="0">
                <a:latin typeface="Lounge" panose="02000000000000000000" pitchFamily="50" charset="0"/>
                <a:cs typeface="Lounge" panose="02000000000000000000" pitchFamily="50" charset="0"/>
              </a:rPr>
              <a:t>VICTORIA, AUSTRALIA – Nov 2019 – May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044F27-9B44-42BE-83BD-F99243DA58D0}"/>
              </a:ext>
            </a:extLst>
          </p:cNvPr>
          <p:cNvSpPr txBox="1"/>
          <p:nvPr/>
        </p:nvSpPr>
        <p:spPr>
          <a:xfrm>
            <a:off x="258418" y="443889"/>
            <a:ext cx="10358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Lounge" panose="02000000000000000000" pitchFamily="50" charset="0"/>
                <a:cs typeface="Lounge" panose="02000000000000000000" pitchFamily="50" charset="0"/>
              </a:rPr>
              <a:t>Zooming in to the </a:t>
            </a:r>
            <a:r>
              <a:rPr lang="en-PH" b="1" u="sng" dirty="0">
                <a:latin typeface="Lounge" panose="02000000000000000000" pitchFamily="50" charset="0"/>
                <a:cs typeface="Lounge" panose="02000000000000000000" pitchFamily="50" charset="0"/>
              </a:rPr>
              <a:t>very safe suburbs</a:t>
            </a:r>
            <a:r>
              <a:rPr lang="en-PH" b="1" dirty="0">
                <a:latin typeface="Lounge" panose="02000000000000000000" pitchFamily="50" charset="0"/>
                <a:cs typeface="Lounge" panose="02000000000000000000" pitchFamily="50" charset="0"/>
              </a:rPr>
              <a:t> with the perfect safety rating of 10; a total of 127 out of 292 participating suburbs in Victoria are deemed as the safest.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84114A-722E-4306-B706-1E6A0399D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18" y="2499603"/>
            <a:ext cx="4745281" cy="2839972"/>
          </a:xfrm>
          <a:prstGeom prst="rect">
            <a:avLst/>
          </a:prstGeom>
        </p:spPr>
      </p:pic>
      <p:pic>
        <p:nvPicPr>
          <p:cNvPr id="11" name="Graphic 10" descr="Circle with left arrow">
            <a:extLst>
              <a:ext uri="{FF2B5EF4-FFF2-40B4-BE49-F238E27FC236}">
                <a16:creationId xmlns:a16="http://schemas.microsoft.com/office/drawing/2014/main" id="{941015E1-A9B1-4978-9BFE-D4420DE1C3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7981" y="3161512"/>
            <a:ext cx="369332" cy="3693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4F07A4-EA02-40C3-9C6C-2DA9C7208E3C}"/>
              </a:ext>
            </a:extLst>
          </p:cNvPr>
          <p:cNvSpPr txBox="1"/>
          <p:nvPr/>
        </p:nvSpPr>
        <p:spPr>
          <a:xfrm>
            <a:off x="320713" y="6455782"/>
            <a:ext cx="82163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50" b="1" dirty="0">
                <a:latin typeface="Lounge" panose="02000000000000000000" pitchFamily="50" charset="0"/>
                <a:cs typeface="Lounge" panose="02000000000000000000" pitchFamily="50" charset="0"/>
              </a:rPr>
              <a:t>Note</a:t>
            </a:r>
            <a:r>
              <a:rPr lang="en-PH" sz="1050" dirty="0">
                <a:latin typeface="Lounge" panose="02000000000000000000" pitchFamily="50" charset="0"/>
                <a:cs typeface="Lounge" panose="02000000000000000000" pitchFamily="50" charset="0"/>
              </a:rPr>
              <a:t>: Only 102 out of 127 suburbs are displayed in the table.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5A139E-92A6-49CE-891F-62576DCCD001}"/>
              </a:ext>
            </a:extLst>
          </p:cNvPr>
          <p:cNvSpPr txBox="1"/>
          <p:nvPr/>
        </p:nvSpPr>
        <p:spPr>
          <a:xfrm>
            <a:off x="258418" y="5424632"/>
            <a:ext cx="5165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rgbClr val="009999"/>
                </a:solidFill>
                <a:latin typeface="Lounge" panose="02000000000000000000" pitchFamily="50" charset="0"/>
                <a:cs typeface="Lounge" panose="02000000000000000000" pitchFamily="50" charset="0"/>
              </a:rPr>
              <a:t>A portion of these highest-rated very safe suburbs are in the south-east of Melbourne, and regional areas of Northern Victoria.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4B6FDA-DF56-4410-82E0-D9A269129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0729" y="1010468"/>
            <a:ext cx="2019300" cy="5676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FF5056-D2CD-469D-8AB5-DE39D73D42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7108" y="1000573"/>
            <a:ext cx="1981200" cy="56673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6CD72A6-0EFA-4431-B7EE-02B9E8A3D3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4021" y="1013273"/>
            <a:ext cx="2009775" cy="56388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35603F4-B2E8-4B9E-839F-ADEC14CDA5CC}"/>
              </a:ext>
            </a:extLst>
          </p:cNvPr>
          <p:cNvSpPr/>
          <p:nvPr/>
        </p:nvSpPr>
        <p:spPr>
          <a:xfrm>
            <a:off x="312075" y="1171758"/>
            <a:ext cx="48110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600" dirty="0">
                <a:solidFill>
                  <a:srgbClr val="009999"/>
                </a:solidFill>
                <a:latin typeface="Lounge" panose="02000000000000000000" pitchFamily="50" charset="0"/>
                <a:cs typeface="Lounge" panose="02000000000000000000" pitchFamily="50" charset="0"/>
              </a:rPr>
              <a:t>The safety ratings were grouped into three categories: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b="1" dirty="0">
                <a:solidFill>
                  <a:srgbClr val="009999"/>
                </a:solidFill>
                <a:latin typeface="Lounge" panose="02000000000000000000" pitchFamily="50" charset="0"/>
                <a:cs typeface="Lounge" panose="02000000000000000000" pitchFamily="50" charset="0"/>
              </a:rPr>
              <a:t>10: highest-rated very safe suburbs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dirty="0">
                <a:solidFill>
                  <a:srgbClr val="009999"/>
                </a:solidFill>
                <a:latin typeface="Lounge" panose="02000000000000000000" pitchFamily="50" charset="0"/>
                <a:cs typeface="Lounge" panose="02000000000000000000" pitchFamily="50" charset="0"/>
              </a:rPr>
              <a:t>9 to 7: moderately safe suburbs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dirty="0">
                <a:solidFill>
                  <a:srgbClr val="009999"/>
                </a:solidFill>
                <a:latin typeface="Lounge" panose="02000000000000000000" pitchFamily="50" charset="0"/>
                <a:cs typeface="Lounge" panose="02000000000000000000" pitchFamily="50" charset="0"/>
              </a:rPr>
              <a:t>6 to 1: unsafe/least safe suburbs</a:t>
            </a:r>
          </a:p>
        </p:txBody>
      </p:sp>
    </p:spTree>
    <p:extLst>
      <p:ext uri="{BB962C8B-B14F-4D97-AF65-F5344CB8AC3E}">
        <p14:creationId xmlns:p14="http://schemas.microsoft.com/office/powerpoint/2010/main" val="348408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A87DE2-9D52-4554-9578-D890B1978D26}"/>
              </a:ext>
            </a:extLst>
          </p:cNvPr>
          <p:cNvSpPr/>
          <p:nvPr/>
        </p:nvSpPr>
        <p:spPr>
          <a:xfrm>
            <a:off x="258419" y="148302"/>
            <a:ext cx="36776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1400" b="1" dirty="0">
                <a:latin typeface="Lounge" panose="02000000000000000000" pitchFamily="50" charset="0"/>
                <a:cs typeface="Lounge" panose="02000000000000000000" pitchFamily="50" charset="0"/>
              </a:rPr>
              <a:t>VICTORIA, AUSTRALIA – Nov 2019 – May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044F27-9B44-42BE-83BD-F99243DA58D0}"/>
              </a:ext>
            </a:extLst>
          </p:cNvPr>
          <p:cNvSpPr txBox="1"/>
          <p:nvPr/>
        </p:nvSpPr>
        <p:spPr>
          <a:xfrm>
            <a:off x="258417" y="443889"/>
            <a:ext cx="10523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Lounge" panose="02000000000000000000" pitchFamily="50" charset="0"/>
                <a:cs typeface="Lounge" panose="02000000000000000000" pitchFamily="50" charset="0"/>
              </a:rPr>
              <a:t>78.01% of the very safe suburbs are composed of houses, most of these houses have a complete front, rear and side doors with rear and side fences only. However, half of them with 54.97% do not have any security systems at home.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C6A0F0-784A-4EC6-AFE2-E18AB7344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305" y="1457992"/>
            <a:ext cx="3290266" cy="18585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F4BB19-CB01-4A7C-A758-49415F12F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53" y="1468555"/>
            <a:ext cx="2523506" cy="1863209"/>
          </a:xfrm>
          <a:prstGeom prst="rect">
            <a:avLst/>
          </a:prstGeom>
        </p:spPr>
      </p:pic>
      <p:pic>
        <p:nvPicPr>
          <p:cNvPr id="12" name="Graphic 11" descr="Circle with left arrow">
            <a:extLst>
              <a:ext uri="{FF2B5EF4-FFF2-40B4-BE49-F238E27FC236}">
                <a16:creationId xmlns:a16="http://schemas.microsoft.com/office/drawing/2014/main" id="{5B4D54FE-A1BF-4EA1-8D5E-DF095D551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5657839" y="3131899"/>
            <a:ext cx="369332" cy="3693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406583-AC65-4C40-87A5-E2B6656659F4}"/>
              </a:ext>
            </a:extLst>
          </p:cNvPr>
          <p:cNvSpPr txBox="1"/>
          <p:nvPr/>
        </p:nvSpPr>
        <p:spPr>
          <a:xfrm>
            <a:off x="1921563" y="3607250"/>
            <a:ext cx="7472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009999"/>
                </a:solidFill>
                <a:latin typeface="Lounge" panose="02000000000000000000" pitchFamily="50" charset="0"/>
                <a:cs typeface="Lounge" panose="02000000000000000000" pitchFamily="50" charset="0"/>
              </a:rPr>
              <a:t>As part of their best practices, the majority or 60% lock their doors, more than 70% said that electronics are out of sight, gardens are kept short and neat, sensor lighting is available. (in %)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04E553-2FDF-4762-B398-76B4DC1595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3431" y="1515308"/>
            <a:ext cx="3456311" cy="1816456"/>
          </a:xfrm>
          <a:prstGeom prst="rect">
            <a:avLst/>
          </a:prstGeom>
        </p:spPr>
      </p:pic>
      <p:sp>
        <p:nvSpPr>
          <p:cNvPr id="21" name="Right Brace 20">
            <a:extLst>
              <a:ext uri="{FF2B5EF4-FFF2-40B4-BE49-F238E27FC236}">
                <a16:creationId xmlns:a16="http://schemas.microsoft.com/office/drawing/2014/main" id="{0B094ECF-B84E-457A-9736-0DAD83486E9B}"/>
              </a:ext>
            </a:extLst>
          </p:cNvPr>
          <p:cNvSpPr/>
          <p:nvPr/>
        </p:nvSpPr>
        <p:spPr>
          <a:xfrm>
            <a:off x="9260372" y="5936974"/>
            <a:ext cx="95664" cy="422617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C68A16-1491-4106-A590-7F21A0FC4A17}"/>
              </a:ext>
            </a:extLst>
          </p:cNvPr>
          <p:cNvSpPr txBox="1"/>
          <p:nvPr/>
        </p:nvSpPr>
        <p:spPr>
          <a:xfrm>
            <a:off x="9394115" y="5706269"/>
            <a:ext cx="2251785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00999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200" b="1" dirty="0">
                <a:latin typeface="Lounge" panose="02000000000000000000" pitchFamily="50" charset="0"/>
                <a:cs typeface="Lounge" panose="02000000000000000000" pitchFamily="50" charset="0"/>
              </a:rPr>
              <a:t>Security cameras, pet dogs and locked safes are NOT a popular source of safety precautions in the very safe suburbs.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3013ABC-FEB9-4E5B-B8E4-B403DD5E0F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2764" y="4460760"/>
            <a:ext cx="7547608" cy="23398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93767E5-B5B8-4E0B-9CBA-0D5ADB9411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59742" y="1528691"/>
            <a:ext cx="2369226" cy="1803073"/>
          </a:xfrm>
          <a:prstGeom prst="rect">
            <a:avLst/>
          </a:prstGeom>
        </p:spPr>
      </p:pic>
      <p:pic>
        <p:nvPicPr>
          <p:cNvPr id="27" name="Picture 2" descr="Neighbourhood Watch Victoria">
            <a:extLst>
              <a:ext uri="{FF2B5EF4-FFF2-40B4-BE49-F238E27FC236}">
                <a16:creationId xmlns:a16="http://schemas.microsoft.com/office/drawing/2014/main" id="{D2E244E6-8B2E-4943-BE25-D7DD653A0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1"/>
            <a:ext cx="838200" cy="73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37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A87DE2-9D52-4554-9578-D890B1978D26}"/>
              </a:ext>
            </a:extLst>
          </p:cNvPr>
          <p:cNvSpPr/>
          <p:nvPr/>
        </p:nvSpPr>
        <p:spPr>
          <a:xfrm>
            <a:off x="258419" y="148302"/>
            <a:ext cx="36776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1400" b="1" dirty="0">
                <a:latin typeface="Lounge" panose="02000000000000000000" pitchFamily="50" charset="0"/>
                <a:cs typeface="Lounge" panose="02000000000000000000" pitchFamily="50" charset="0"/>
              </a:rPr>
              <a:t>VICTORIA, AUSTRALIA – Nov 2019 – May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044F27-9B44-42BE-83BD-F99243DA58D0}"/>
              </a:ext>
            </a:extLst>
          </p:cNvPr>
          <p:cNvSpPr txBox="1"/>
          <p:nvPr/>
        </p:nvSpPr>
        <p:spPr>
          <a:xfrm>
            <a:off x="258418" y="443889"/>
            <a:ext cx="10358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Lounge" panose="02000000000000000000" pitchFamily="50" charset="0"/>
                <a:cs typeface="Lounge" panose="02000000000000000000" pitchFamily="50" charset="0"/>
              </a:rPr>
              <a:t>Zooming in to the </a:t>
            </a:r>
            <a:r>
              <a:rPr lang="en-PH" b="1" u="sng" dirty="0">
                <a:latin typeface="Lounge" panose="02000000000000000000" pitchFamily="50" charset="0"/>
                <a:cs typeface="Lounge" panose="02000000000000000000" pitchFamily="50" charset="0"/>
              </a:rPr>
              <a:t>moderately safe suburbs </a:t>
            </a:r>
            <a:r>
              <a:rPr lang="en-PH" b="1" dirty="0">
                <a:latin typeface="Lounge" panose="02000000000000000000" pitchFamily="50" charset="0"/>
                <a:cs typeface="Lounge" panose="02000000000000000000" pitchFamily="50" charset="0"/>
              </a:rPr>
              <a:t>with safety ratings between 9 to 7; a total of 247 out of 292 participating suburbs in Victoria are deemed as moderately safe.</a:t>
            </a:r>
          </a:p>
        </p:txBody>
      </p:sp>
      <p:pic>
        <p:nvPicPr>
          <p:cNvPr id="11" name="Graphic 10" descr="Circle with left arrow">
            <a:extLst>
              <a:ext uri="{FF2B5EF4-FFF2-40B4-BE49-F238E27FC236}">
                <a16:creationId xmlns:a16="http://schemas.microsoft.com/office/drawing/2014/main" id="{941015E1-A9B1-4978-9BFE-D4420DE1C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7226" y="3161232"/>
            <a:ext cx="369332" cy="3693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5A139E-92A6-49CE-891F-62576DCCD001}"/>
              </a:ext>
            </a:extLst>
          </p:cNvPr>
          <p:cNvSpPr txBox="1"/>
          <p:nvPr/>
        </p:nvSpPr>
        <p:spPr>
          <a:xfrm>
            <a:off x="270565" y="5425826"/>
            <a:ext cx="5165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rgbClr val="009999"/>
                </a:solidFill>
                <a:latin typeface="Lounge" panose="02000000000000000000" pitchFamily="50" charset="0"/>
                <a:cs typeface="Lounge" panose="02000000000000000000" pitchFamily="50" charset="0"/>
              </a:rPr>
              <a:t>Most of the participating suburbs are considered moderately safe, thus it is spread out across Victoria.</a:t>
            </a:r>
          </a:p>
        </p:txBody>
      </p:sp>
      <p:pic>
        <p:nvPicPr>
          <p:cNvPr id="12" name="Picture 2" descr="Neighbourhood Watch Victoria">
            <a:extLst>
              <a:ext uri="{FF2B5EF4-FFF2-40B4-BE49-F238E27FC236}">
                <a16:creationId xmlns:a16="http://schemas.microsoft.com/office/drawing/2014/main" id="{BDA61CC3-0FE2-4121-8A3E-50A18B39F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1"/>
            <a:ext cx="838200" cy="73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5299EF0-F030-43B5-83DC-4D0467F43109}"/>
              </a:ext>
            </a:extLst>
          </p:cNvPr>
          <p:cNvSpPr/>
          <p:nvPr/>
        </p:nvSpPr>
        <p:spPr>
          <a:xfrm>
            <a:off x="312075" y="1171758"/>
            <a:ext cx="48110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600" dirty="0">
                <a:solidFill>
                  <a:srgbClr val="009999"/>
                </a:solidFill>
                <a:latin typeface="Lounge" panose="02000000000000000000" pitchFamily="50" charset="0"/>
                <a:cs typeface="Lounge" panose="02000000000000000000" pitchFamily="50" charset="0"/>
              </a:rPr>
              <a:t>The safety ratings were grouped into three categories: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dirty="0">
                <a:solidFill>
                  <a:srgbClr val="009999"/>
                </a:solidFill>
                <a:latin typeface="Lounge" panose="02000000000000000000" pitchFamily="50" charset="0"/>
                <a:cs typeface="Lounge" panose="02000000000000000000" pitchFamily="50" charset="0"/>
              </a:rPr>
              <a:t>10: highest-rated very safe suburbs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b="1" dirty="0">
                <a:solidFill>
                  <a:srgbClr val="009999"/>
                </a:solidFill>
                <a:latin typeface="Lounge" panose="02000000000000000000" pitchFamily="50" charset="0"/>
                <a:cs typeface="Lounge" panose="02000000000000000000" pitchFamily="50" charset="0"/>
              </a:rPr>
              <a:t>9 to 7: moderately safe suburbs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dirty="0">
                <a:solidFill>
                  <a:srgbClr val="009999"/>
                </a:solidFill>
                <a:latin typeface="Lounge" panose="02000000000000000000" pitchFamily="50" charset="0"/>
                <a:cs typeface="Lounge" panose="02000000000000000000" pitchFamily="50" charset="0"/>
              </a:rPr>
              <a:t>6 to 1: unsafe/least safe suburbs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B8579E-5A4C-4368-9906-6A73BF71E3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1491" y="1032563"/>
            <a:ext cx="2019300" cy="5667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A166F6-1AA9-4616-BD92-10901A7022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0274" y="1032563"/>
            <a:ext cx="2009775" cy="567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4AD00E-2998-456D-A499-860006C5CA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2650" y="1043377"/>
            <a:ext cx="2000250" cy="5676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DE8F880-096A-4C0A-9451-75587EF3FB52}"/>
              </a:ext>
            </a:extLst>
          </p:cNvPr>
          <p:cNvSpPr txBox="1"/>
          <p:nvPr/>
        </p:nvSpPr>
        <p:spPr>
          <a:xfrm>
            <a:off x="312075" y="6253275"/>
            <a:ext cx="527170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50" b="1" dirty="0">
                <a:latin typeface="Lounge" panose="02000000000000000000" pitchFamily="50" charset="0"/>
                <a:cs typeface="Lounge" panose="02000000000000000000" pitchFamily="50" charset="0"/>
              </a:rPr>
              <a:t>Note</a:t>
            </a:r>
            <a:r>
              <a:rPr lang="en-PH" sz="1050" dirty="0">
                <a:latin typeface="Lounge" panose="02000000000000000000" pitchFamily="50" charset="0"/>
                <a:cs typeface="Lounge" panose="02000000000000000000" pitchFamily="50" charset="0"/>
              </a:rPr>
              <a:t>: Only 102 out of 247 suburbs are displayed in the table.</a:t>
            </a:r>
          </a:p>
          <a:p>
            <a:r>
              <a:rPr lang="en-PH" sz="1050" dirty="0">
                <a:latin typeface="Lounge" panose="02000000000000000000" pitchFamily="50" charset="0"/>
                <a:cs typeface="Lounge" panose="02000000000000000000" pitchFamily="50" charset="0"/>
              </a:rPr>
              <a:t>Some suburbs can be included in all, both or either very safe, moderately safe or unsafe rating depending on the respondent.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BC3948-29F4-40AC-8FF6-1042BBCF85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130" y="2380066"/>
            <a:ext cx="4234231" cy="286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9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349319A-6ED0-40D1-B295-EA08A809F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045" y="4563765"/>
            <a:ext cx="7327784" cy="22850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4BE806-9AA8-41D8-8BB2-6B542358D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071" y="1522150"/>
            <a:ext cx="3576102" cy="1948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F90F94-EB47-4C42-AB8A-A3B3A2B44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707" y="1569149"/>
            <a:ext cx="3537233" cy="19077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A87DE2-9D52-4554-9578-D890B1978D26}"/>
              </a:ext>
            </a:extLst>
          </p:cNvPr>
          <p:cNvSpPr/>
          <p:nvPr/>
        </p:nvSpPr>
        <p:spPr>
          <a:xfrm>
            <a:off x="258419" y="148302"/>
            <a:ext cx="36776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1400" b="1" dirty="0">
                <a:latin typeface="Lounge" panose="02000000000000000000" pitchFamily="50" charset="0"/>
                <a:cs typeface="Lounge" panose="02000000000000000000" pitchFamily="50" charset="0"/>
              </a:rPr>
              <a:t>VICTORIA, AUSTRALIA – Nov 2019 – May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044F27-9B44-42BE-83BD-F99243DA58D0}"/>
              </a:ext>
            </a:extLst>
          </p:cNvPr>
          <p:cNvSpPr txBox="1"/>
          <p:nvPr/>
        </p:nvSpPr>
        <p:spPr>
          <a:xfrm>
            <a:off x="258418" y="443889"/>
            <a:ext cx="1035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Lounge" panose="02000000000000000000" pitchFamily="50" charset="0"/>
                <a:cs typeface="Lounge" panose="02000000000000000000" pitchFamily="50" charset="0"/>
              </a:rPr>
              <a:t>82.56% of the moderately safe suburbs are also composed of houses, most of these houses have a complete front, rear and side doors with rear and side fences only. However, a higher percentage of 71.13% do not have any security systems at home.</a:t>
            </a:r>
          </a:p>
        </p:txBody>
      </p:sp>
      <p:pic>
        <p:nvPicPr>
          <p:cNvPr id="12" name="Graphic 11" descr="Circle with left arrow">
            <a:extLst>
              <a:ext uri="{FF2B5EF4-FFF2-40B4-BE49-F238E27FC236}">
                <a16:creationId xmlns:a16="http://schemas.microsoft.com/office/drawing/2014/main" id="{5B4D54FE-A1BF-4EA1-8D5E-DF095D5512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5911334" y="3362569"/>
            <a:ext cx="369332" cy="3693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406583-AC65-4C40-87A5-E2B6656659F4}"/>
              </a:ext>
            </a:extLst>
          </p:cNvPr>
          <p:cNvSpPr txBox="1"/>
          <p:nvPr/>
        </p:nvSpPr>
        <p:spPr>
          <a:xfrm>
            <a:off x="1776435" y="4001869"/>
            <a:ext cx="863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009999"/>
                </a:solidFill>
                <a:latin typeface="Lounge" panose="02000000000000000000" pitchFamily="50" charset="0"/>
                <a:cs typeface="Lounge" panose="02000000000000000000" pitchFamily="50" charset="0"/>
              </a:rPr>
              <a:t>The same results show that 62% or majority lock their doors, electronics are out of sight, gardens are kept short and neat, sensor lighting is available. (in %)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0B094ECF-B84E-457A-9736-0DAD83486E9B}"/>
              </a:ext>
            </a:extLst>
          </p:cNvPr>
          <p:cNvSpPr/>
          <p:nvPr/>
        </p:nvSpPr>
        <p:spPr>
          <a:xfrm>
            <a:off x="9162476" y="5991494"/>
            <a:ext cx="95664" cy="422617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C68A16-1491-4106-A590-7F21A0FC4A17}"/>
              </a:ext>
            </a:extLst>
          </p:cNvPr>
          <p:cNvSpPr txBox="1"/>
          <p:nvPr/>
        </p:nvSpPr>
        <p:spPr>
          <a:xfrm>
            <a:off x="9301544" y="5706269"/>
            <a:ext cx="2255456" cy="1015663"/>
          </a:xfrm>
          <a:prstGeom prst="rect">
            <a:avLst/>
          </a:prstGeom>
          <a:solidFill>
            <a:schemeClr val="bg1"/>
          </a:solidFill>
          <a:ln w="28575">
            <a:solidFill>
              <a:srgbClr val="00999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200" b="1" dirty="0">
                <a:latin typeface="Lounge" panose="02000000000000000000" pitchFamily="50" charset="0"/>
                <a:cs typeface="Lounge" panose="02000000000000000000" pitchFamily="50" charset="0"/>
              </a:rPr>
              <a:t>Security cameras, pet dogs and locked safes are STILL NOT a popular source of safety precautions in the moderately safe suburbs.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32ED4F-3F70-4033-B652-3985B772F4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872" y="1493616"/>
            <a:ext cx="2789582" cy="19683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A73B91-078A-4541-AB13-3B9A68D78E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04211" y="1569150"/>
            <a:ext cx="2300024" cy="1901176"/>
          </a:xfrm>
          <a:prstGeom prst="rect">
            <a:avLst/>
          </a:prstGeom>
        </p:spPr>
      </p:pic>
      <p:pic>
        <p:nvPicPr>
          <p:cNvPr id="20" name="Picture 2" descr="Neighbourhood Watch Victoria">
            <a:extLst>
              <a:ext uri="{FF2B5EF4-FFF2-40B4-BE49-F238E27FC236}">
                <a16:creationId xmlns:a16="http://schemas.microsoft.com/office/drawing/2014/main" id="{3FA055FA-912A-4733-B01A-ED7E5E0F7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1"/>
            <a:ext cx="838200" cy="73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31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F4FA2B4-CB12-47FC-AD2A-18381BF42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560" y="1071169"/>
            <a:ext cx="2009775" cy="56864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A87DE2-9D52-4554-9578-D890B1978D26}"/>
              </a:ext>
            </a:extLst>
          </p:cNvPr>
          <p:cNvSpPr/>
          <p:nvPr/>
        </p:nvSpPr>
        <p:spPr>
          <a:xfrm>
            <a:off x="258419" y="148302"/>
            <a:ext cx="36776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1400" b="1" dirty="0">
                <a:latin typeface="Lounge" panose="02000000000000000000" pitchFamily="50" charset="0"/>
                <a:cs typeface="Lounge" panose="02000000000000000000" pitchFamily="50" charset="0"/>
              </a:rPr>
              <a:t>VICTORIA, AUSTRALIA – Nov 2019 – May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044F27-9B44-42BE-83BD-F99243DA58D0}"/>
              </a:ext>
            </a:extLst>
          </p:cNvPr>
          <p:cNvSpPr txBox="1"/>
          <p:nvPr/>
        </p:nvSpPr>
        <p:spPr>
          <a:xfrm>
            <a:off x="258418" y="443889"/>
            <a:ext cx="10358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Lounge" panose="02000000000000000000" pitchFamily="50" charset="0"/>
                <a:cs typeface="Lounge" panose="02000000000000000000" pitchFamily="50" charset="0"/>
              </a:rPr>
              <a:t>Zooming in to the </a:t>
            </a:r>
            <a:r>
              <a:rPr lang="en-PH" b="1" u="sng" dirty="0">
                <a:latin typeface="Lounge" panose="02000000000000000000" pitchFamily="50" charset="0"/>
                <a:cs typeface="Lounge" panose="02000000000000000000" pitchFamily="50" charset="0"/>
              </a:rPr>
              <a:t>unsafe/least safe suburbs</a:t>
            </a:r>
            <a:r>
              <a:rPr lang="en-PH" b="1" dirty="0">
                <a:latin typeface="Lounge" panose="02000000000000000000" pitchFamily="50" charset="0"/>
                <a:cs typeface="Lounge" panose="02000000000000000000" pitchFamily="50" charset="0"/>
              </a:rPr>
              <a:t> with the lowest safety ratings between 6 to 1; a total of 126 out of 292 suburbs in Victoria are deemed as the least safe/unsafe.</a:t>
            </a:r>
          </a:p>
        </p:txBody>
      </p:sp>
      <p:pic>
        <p:nvPicPr>
          <p:cNvPr id="11" name="Graphic 10" descr="Circle with left arrow">
            <a:extLst>
              <a:ext uri="{FF2B5EF4-FFF2-40B4-BE49-F238E27FC236}">
                <a16:creationId xmlns:a16="http://schemas.microsoft.com/office/drawing/2014/main" id="{941015E1-A9B1-4978-9BFE-D4420DE1C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78012" y="3244334"/>
            <a:ext cx="369332" cy="3693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5A139E-92A6-49CE-891F-62576DCCD001}"/>
              </a:ext>
            </a:extLst>
          </p:cNvPr>
          <p:cNvSpPr txBox="1"/>
          <p:nvPr/>
        </p:nvSpPr>
        <p:spPr>
          <a:xfrm>
            <a:off x="281477" y="5092365"/>
            <a:ext cx="5077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rgbClr val="009999"/>
                </a:solidFill>
                <a:latin typeface="Lounge" panose="02000000000000000000" pitchFamily="50" charset="0"/>
                <a:cs typeface="Lounge" panose="02000000000000000000" pitchFamily="50" charset="0"/>
              </a:rPr>
              <a:t>A portion of the unsafe suburbs are in the inner-suburbs with a bigger concentration on the West side.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84688E-BE13-4362-94DD-8B7345801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4562" y="1076968"/>
            <a:ext cx="2000250" cy="564832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9BB4148-6210-4488-A3B9-DB40428FC253}"/>
              </a:ext>
            </a:extLst>
          </p:cNvPr>
          <p:cNvSpPr/>
          <p:nvPr/>
        </p:nvSpPr>
        <p:spPr>
          <a:xfrm>
            <a:off x="312075" y="1171758"/>
            <a:ext cx="48110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600" dirty="0">
                <a:solidFill>
                  <a:srgbClr val="009999"/>
                </a:solidFill>
                <a:latin typeface="Lounge" panose="02000000000000000000" pitchFamily="50" charset="0"/>
                <a:cs typeface="Lounge" panose="02000000000000000000" pitchFamily="50" charset="0"/>
              </a:rPr>
              <a:t>The safety ratings were grouped into three categories: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dirty="0">
                <a:solidFill>
                  <a:srgbClr val="009999"/>
                </a:solidFill>
                <a:latin typeface="Lounge" panose="02000000000000000000" pitchFamily="50" charset="0"/>
                <a:cs typeface="Lounge" panose="02000000000000000000" pitchFamily="50" charset="0"/>
              </a:rPr>
              <a:t>10: highly-rated safest suburbs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dirty="0">
                <a:solidFill>
                  <a:srgbClr val="009999"/>
                </a:solidFill>
                <a:latin typeface="Lounge" panose="02000000000000000000" pitchFamily="50" charset="0"/>
                <a:cs typeface="Lounge" panose="02000000000000000000" pitchFamily="50" charset="0"/>
              </a:rPr>
              <a:t>9 to 7: moderately safe suburbs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b="1" dirty="0">
                <a:solidFill>
                  <a:srgbClr val="009999"/>
                </a:solidFill>
                <a:latin typeface="Lounge" panose="02000000000000000000" pitchFamily="50" charset="0"/>
                <a:cs typeface="Lounge" panose="02000000000000000000" pitchFamily="50" charset="0"/>
              </a:rPr>
              <a:t>6 to 1: unsafe/least safe suburbs</a:t>
            </a:r>
          </a:p>
        </p:txBody>
      </p:sp>
      <p:pic>
        <p:nvPicPr>
          <p:cNvPr id="16" name="Picture 2" descr="Neighbourhood Watch Victoria">
            <a:extLst>
              <a:ext uri="{FF2B5EF4-FFF2-40B4-BE49-F238E27FC236}">
                <a16:creationId xmlns:a16="http://schemas.microsoft.com/office/drawing/2014/main" id="{00FF3985-7A4A-4B8B-A2E0-D92A5B94B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1"/>
            <a:ext cx="838200" cy="73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CBA5A8-A355-4C0B-A6FE-2C92573438BA}"/>
              </a:ext>
            </a:extLst>
          </p:cNvPr>
          <p:cNvSpPr txBox="1"/>
          <p:nvPr/>
        </p:nvSpPr>
        <p:spPr>
          <a:xfrm>
            <a:off x="324853" y="6259081"/>
            <a:ext cx="82163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50" b="1" dirty="0">
                <a:latin typeface="Lounge" panose="02000000000000000000" pitchFamily="50" charset="0"/>
                <a:cs typeface="Lounge" panose="02000000000000000000" pitchFamily="50" charset="0"/>
              </a:rPr>
              <a:t>Note</a:t>
            </a:r>
            <a:r>
              <a:rPr lang="en-PH" sz="1050" dirty="0">
                <a:latin typeface="Lounge" panose="02000000000000000000" pitchFamily="50" charset="0"/>
                <a:cs typeface="Lounge" panose="02000000000000000000" pitchFamily="50" charset="0"/>
              </a:rPr>
              <a:t>: Only 102 out of 126 suburbs are displayed in the table.</a:t>
            </a:r>
          </a:p>
          <a:p>
            <a:r>
              <a:rPr lang="en-PH" sz="1050" dirty="0">
                <a:latin typeface="Lounge" panose="02000000000000000000" pitchFamily="50" charset="0"/>
                <a:cs typeface="Lounge" panose="02000000000000000000" pitchFamily="50" charset="0"/>
              </a:rPr>
              <a:t>Some suburbs can be included in all, both or either very safe, moderately safe or unsafe rating </a:t>
            </a:r>
          </a:p>
          <a:p>
            <a:r>
              <a:rPr lang="en-PH" sz="1050" dirty="0">
                <a:latin typeface="Lounge" panose="02000000000000000000" pitchFamily="50" charset="0"/>
                <a:cs typeface="Lounge" panose="02000000000000000000" pitchFamily="50" charset="0"/>
              </a:rPr>
              <a:t>depending on the respondent.</a:t>
            </a:r>
          </a:p>
          <a:p>
            <a:endParaRPr lang="en-PH" sz="1050" dirty="0">
              <a:latin typeface="Lounge" panose="02000000000000000000" pitchFamily="50" charset="0"/>
              <a:cs typeface="Lounge" panose="02000000000000000000" pitchFamily="50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1F3FC7-EEAF-4830-B682-C53759D17F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8083" y="1067443"/>
            <a:ext cx="2009775" cy="5657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B8DBCF-CF62-4C4C-894A-CEA7468C20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817" y="2246245"/>
            <a:ext cx="4701725" cy="284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3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EEC250-CB96-444B-85C5-C09899156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859" y="1577503"/>
            <a:ext cx="3380093" cy="19454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59D710-7C41-4DDE-A4BF-D704FAC47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904" y="1565514"/>
            <a:ext cx="3875543" cy="19454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A87DE2-9D52-4554-9578-D890B1978D26}"/>
              </a:ext>
            </a:extLst>
          </p:cNvPr>
          <p:cNvSpPr/>
          <p:nvPr/>
        </p:nvSpPr>
        <p:spPr>
          <a:xfrm>
            <a:off x="258419" y="148302"/>
            <a:ext cx="36776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1400" b="1" dirty="0">
                <a:latin typeface="Lounge" panose="02000000000000000000" pitchFamily="50" charset="0"/>
                <a:cs typeface="Lounge" panose="02000000000000000000" pitchFamily="50" charset="0"/>
              </a:rPr>
              <a:t>VICTORIA, AUSTRALIA – Nov 2019 – May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044F27-9B44-42BE-83BD-F99243DA58D0}"/>
              </a:ext>
            </a:extLst>
          </p:cNvPr>
          <p:cNvSpPr txBox="1"/>
          <p:nvPr/>
        </p:nvSpPr>
        <p:spPr>
          <a:xfrm>
            <a:off x="258417" y="443889"/>
            <a:ext cx="10754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ounge" panose="02000000000000000000" pitchFamily="50" charset="0"/>
                <a:cs typeface="Lounge" panose="02000000000000000000" pitchFamily="50" charset="0"/>
              </a:rPr>
              <a:t>78.97% of the unsafe/ least safe suburbs are also composed of houses, with a complete front, rear, and side doors. Apart from the usual rear and side fences, the majority also has front fences. Also, 74.3% do not have any security systems at home, which is the highest percentage compared to the very safe and moderately safe suburbs.</a:t>
            </a:r>
            <a:endParaRPr lang="en-PH" b="1" dirty="0">
              <a:latin typeface="Lounge" panose="02000000000000000000" pitchFamily="50" charset="0"/>
              <a:cs typeface="Lounge" panose="02000000000000000000" pitchFamily="50" charset="0"/>
            </a:endParaRPr>
          </a:p>
        </p:txBody>
      </p:sp>
      <p:pic>
        <p:nvPicPr>
          <p:cNvPr id="12" name="Graphic 11" descr="Circle with left arrow">
            <a:extLst>
              <a:ext uri="{FF2B5EF4-FFF2-40B4-BE49-F238E27FC236}">
                <a16:creationId xmlns:a16="http://schemas.microsoft.com/office/drawing/2014/main" id="{5B4D54FE-A1BF-4EA1-8D5E-DF095D551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5358296" y="3374548"/>
            <a:ext cx="369332" cy="3693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406583-AC65-4C40-87A5-E2B6656659F4}"/>
              </a:ext>
            </a:extLst>
          </p:cNvPr>
          <p:cNvSpPr txBox="1"/>
          <p:nvPr/>
        </p:nvSpPr>
        <p:spPr>
          <a:xfrm>
            <a:off x="1562100" y="3707503"/>
            <a:ext cx="889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009999"/>
                </a:solidFill>
                <a:latin typeface="Lounge" panose="02000000000000000000" pitchFamily="50" charset="0"/>
                <a:cs typeface="Lounge" panose="02000000000000000000" pitchFamily="50" charset="0"/>
              </a:rPr>
              <a:t>The same results show that the unsafe/least safe suburbs apply the same practices of the highly- rated suburbs. Wherein majority or 61% lock their doors, electronics are out of sight. gardens are kept short and neat, sensor lighting is available (in %)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0B094ECF-B84E-457A-9736-0DAD83486E9B}"/>
              </a:ext>
            </a:extLst>
          </p:cNvPr>
          <p:cNvSpPr/>
          <p:nvPr/>
        </p:nvSpPr>
        <p:spPr>
          <a:xfrm>
            <a:off x="9255114" y="5975275"/>
            <a:ext cx="95664" cy="422617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C68A16-1491-4106-A590-7F21A0FC4A17}"/>
              </a:ext>
            </a:extLst>
          </p:cNvPr>
          <p:cNvSpPr txBox="1"/>
          <p:nvPr/>
        </p:nvSpPr>
        <p:spPr>
          <a:xfrm>
            <a:off x="9488862" y="5681287"/>
            <a:ext cx="2228041" cy="1015663"/>
          </a:xfrm>
          <a:prstGeom prst="rect">
            <a:avLst/>
          </a:prstGeom>
          <a:solidFill>
            <a:schemeClr val="bg1"/>
          </a:solidFill>
          <a:ln w="28575">
            <a:solidFill>
              <a:srgbClr val="00999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200" b="1" dirty="0">
                <a:latin typeface="Lounge" panose="02000000000000000000" pitchFamily="50" charset="0"/>
                <a:cs typeface="Lounge" panose="02000000000000000000" pitchFamily="50" charset="0"/>
              </a:rPr>
              <a:t>Security cameras, pet dogs and locked safes are STILL NOT a popular source of safety precautions in the unsafe/least safe suburbs.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2B77D-AF81-44D3-8C3E-9037F0DE17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7092" y="1651949"/>
            <a:ext cx="2051582" cy="18709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AD1683-F487-4740-A41D-73D7AD02B9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4328" y="4557337"/>
            <a:ext cx="7086600" cy="22479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42596B2-58EB-4EF8-ADC0-F5F0BFB8BB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22" y="1636915"/>
            <a:ext cx="2586094" cy="1772903"/>
          </a:xfrm>
          <a:prstGeom prst="rect">
            <a:avLst/>
          </a:prstGeom>
        </p:spPr>
      </p:pic>
      <p:pic>
        <p:nvPicPr>
          <p:cNvPr id="19" name="Picture 2" descr="Neighbourhood Watch Victoria">
            <a:extLst>
              <a:ext uri="{FF2B5EF4-FFF2-40B4-BE49-F238E27FC236}">
                <a16:creationId xmlns:a16="http://schemas.microsoft.com/office/drawing/2014/main" id="{08A83036-E35F-4547-ACFA-D70E90D48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1"/>
            <a:ext cx="838200" cy="73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820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A87DE2-9D52-4554-9578-D890B1978D26}"/>
              </a:ext>
            </a:extLst>
          </p:cNvPr>
          <p:cNvSpPr/>
          <p:nvPr/>
        </p:nvSpPr>
        <p:spPr>
          <a:xfrm>
            <a:off x="258419" y="148302"/>
            <a:ext cx="36776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1400" b="1" dirty="0">
                <a:latin typeface="Lounge" panose="02000000000000000000" pitchFamily="50" charset="0"/>
                <a:cs typeface="Lounge" panose="02000000000000000000" pitchFamily="50" charset="0"/>
              </a:rPr>
              <a:t>VICTORIA, AUSTRALIA – Nov 2019 – May 2020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2302BC-D5E8-4533-AB99-D4DF3A540FDF}"/>
              </a:ext>
            </a:extLst>
          </p:cNvPr>
          <p:cNvSpPr/>
          <p:nvPr/>
        </p:nvSpPr>
        <p:spPr>
          <a:xfrm>
            <a:off x="258418" y="4795897"/>
            <a:ext cx="569843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dirty="0">
                <a:latin typeface="Lounge" panose="02000000000000000000" pitchFamily="50" charset="0"/>
                <a:cs typeface="Lounge" panose="02000000000000000000" pitchFamily="50" charset="0"/>
              </a:rPr>
              <a:t>All of the suburbs showed the same safety practices where majority lock their doors, electronics are out of sight, gardens are kept short and neat, sensor lighting is available.</a:t>
            </a:r>
          </a:p>
          <a:p>
            <a:endParaRPr lang="en-PH" sz="1600" dirty="0">
              <a:latin typeface="Lounge" panose="02000000000000000000" pitchFamily="50" charset="0"/>
              <a:cs typeface="Lounge" panose="020000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dirty="0">
                <a:latin typeface="Lounge" panose="02000000000000000000" pitchFamily="50" charset="0"/>
                <a:cs typeface="Lounge" panose="02000000000000000000" pitchFamily="50" charset="0"/>
              </a:rPr>
              <a:t>Surprisingly, security cameras, pet dogs and locked safes are not a popular source of safety precautions across the participating suburbs in Victoria.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600" dirty="0">
              <a:latin typeface="Lounge" panose="02000000000000000000" pitchFamily="50" charset="0"/>
              <a:cs typeface="Lounge" panose="02000000000000000000" pitchFamily="50" charset="0"/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D627ECB4-6429-4706-A571-6DC3D1CD3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775243"/>
              </p:ext>
            </p:extLst>
          </p:nvPr>
        </p:nvGraphicFramePr>
        <p:xfrm>
          <a:off x="6096000" y="2424361"/>
          <a:ext cx="5698436" cy="25187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24609">
                  <a:extLst>
                    <a:ext uri="{9D8B030D-6E8A-4147-A177-3AD203B41FA5}">
                      <a16:colId xmlns:a16="http://schemas.microsoft.com/office/drawing/2014/main" val="2178468259"/>
                    </a:ext>
                  </a:extLst>
                </a:gridCol>
                <a:gridCol w="1424609">
                  <a:extLst>
                    <a:ext uri="{9D8B030D-6E8A-4147-A177-3AD203B41FA5}">
                      <a16:colId xmlns:a16="http://schemas.microsoft.com/office/drawing/2014/main" val="3925452679"/>
                    </a:ext>
                  </a:extLst>
                </a:gridCol>
                <a:gridCol w="1424609">
                  <a:extLst>
                    <a:ext uri="{9D8B030D-6E8A-4147-A177-3AD203B41FA5}">
                      <a16:colId xmlns:a16="http://schemas.microsoft.com/office/drawing/2014/main" val="1609973802"/>
                    </a:ext>
                  </a:extLst>
                </a:gridCol>
                <a:gridCol w="1424609">
                  <a:extLst>
                    <a:ext uri="{9D8B030D-6E8A-4147-A177-3AD203B41FA5}">
                      <a16:colId xmlns:a16="http://schemas.microsoft.com/office/drawing/2014/main" val="1522163237"/>
                    </a:ext>
                  </a:extLst>
                </a:gridCol>
              </a:tblGrid>
              <a:tr h="641124">
                <a:tc>
                  <a:txBody>
                    <a:bodyPr/>
                    <a:lstStyle/>
                    <a:p>
                      <a:endParaRPr lang="en-PH" sz="1100" dirty="0"/>
                    </a:p>
                  </a:txBody>
                  <a:tcP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200" b="0" dirty="0">
                          <a:solidFill>
                            <a:schemeClr val="bg1"/>
                          </a:solidFill>
                          <a:latin typeface="Lounge" panose="02000000000000000000" pitchFamily="50" charset="0"/>
                          <a:cs typeface="Lounge" panose="02000000000000000000" pitchFamily="50" charset="0"/>
                        </a:rPr>
                        <a:t>10: highly-rated very safe suburbs</a:t>
                      </a:r>
                    </a:p>
                    <a:p>
                      <a:endParaRPr lang="en-PH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200" b="0" dirty="0">
                          <a:solidFill>
                            <a:schemeClr val="bg1"/>
                          </a:solidFill>
                          <a:latin typeface="Lounge" panose="02000000000000000000" pitchFamily="50" charset="0"/>
                          <a:cs typeface="Lounge" panose="02000000000000000000" pitchFamily="50" charset="0"/>
                        </a:rPr>
                        <a:t>9-7: moderately safe suburbs</a:t>
                      </a:r>
                    </a:p>
                    <a:p>
                      <a:endParaRPr lang="en-PH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200" b="0" dirty="0">
                          <a:solidFill>
                            <a:schemeClr val="bg1"/>
                          </a:solidFill>
                          <a:latin typeface="Lounge" panose="02000000000000000000" pitchFamily="50" charset="0"/>
                          <a:cs typeface="Lounge" panose="02000000000000000000" pitchFamily="50" charset="0"/>
                        </a:rPr>
                        <a:t>6-1: unsafe/least safe suburbs</a:t>
                      </a:r>
                    </a:p>
                    <a:p>
                      <a:endParaRPr lang="en-PH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263220"/>
                  </a:ext>
                </a:extLst>
              </a:tr>
              <a:tr h="259502">
                <a:tc>
                  <a:txBody>
                    <a:bodyPr/>
                    <a:lstStyle/>
                    <a:p>
                      <a:r>
                        <a:rPr lang="en-PH" sz="1100" dirty="0"/>
                        <a:t>Type of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1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1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100" dirty="0"/>
                        <a:t>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110679"/>
                  </a:ext>
                </a:extLst>
              </a:tr>
              <a:tr h="595329">
                <a:tc>
                  <a:txBody>
                    <a:bodyPr/>
                    <a:lstStyle/>
                    <a:p>
                      <a:r>
                        <a:rPr lang="en-PH" sz="1100" dirty="0"/>
                        <a:t>Type of Doors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Front, rear, and side doors</a:t>
                      </a:r>
                      <a:endParaRPr lang="en-P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Front, rear, and side doors</a:t>
                      </a:r>
                      <a:endParaRPr lang="en-PH" sz="1100" dirty="0"/>
                    </a:p>
                    <a:p>
                      <a:endParaRPr lang="en-P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Front, rear, and side doors</a:t>
                      </a:r>
                      <a:endParaRPr lang="en-PH" sz="1100" dirty="0"/>
                    </a:p>
                    <a:p>
                      <a:endParaRPr lang="en-PH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097186"/>
                  </a:ext>
                </a:extLst>
              </a:tr>
              <a:tr h="595329">
                <a:tc>
                  <a:txBody>
                    <a:bodyPr/>
                    <a:lstStyle/>
                    <a:p>
                      <a:r>
                        <a:rPr lang="en-PH" sz="1100" dirty="0"/>
                        <a:t>Type of Fences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100" dirty="0"/>
                        <a:t>Rear and side fences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/>
                        <a:t>Rear and side fences</a:t>
                      </a:r>
                    </a:p>
                    <a:p>
                      <a:endParaRPr lang="en-P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/>
                        <a:t>Front, rear and side fences</a:t>
                      </a:r>
                    </a:p>
                    <a:p>
                      <a:endParaRPr lang="en-PH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80742"/>
                  </a:ext>
                </a:extLst>
              </a:tr>
              <a:tr h="427416">
                <a:tc>
                  <a:txBody>
                    <a:bodyPr/>
                    <a:lstStyle/>
                    <a:p>
                      <a:r>
                        <a:rPr lang="en-PH" sz="1100" dirty="0"/>
                        <a:t>Security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100" dirty="0"/>
                        <a:t>54.97% do not have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/>
                        <a:t>71.13% do not have</a:t>
                      </a:r>
                    </a:p>
                    <a:p>
                      <a:endParaRPr lang="en-P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100" dirty="0"/>
                        <a:t>74.3% do not have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13888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A2EDAB5-C7F0-4B21-93B1-FCB8F5E9A933}"/>
              </a:ext>
            </a:extLst>
          </p:cNvPr>
          <p:cNvSpPr/>
          <p:nvPr/>
        </p:nvSpPr>
        <p:spPr>
          <a:xfrm>
            <a:off x="258418" y="1488804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PH" sz="1600" dirty="0">
                <a:latin typeface="Lounge" panose="02000000000000000000" pitchFamily="50" charset="0"/>
                <a:cs typeface="Lounge" panose="02000000000000000000" pitchFamily="50" charset="0"/>
              </a:rPr>
              <a:t>The safety ratings were grouped into three categories: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dirty="0">
                <a:latin typeface="Lounge" panose="02000000000000000000" pitchFamily="50" charset="0"/>
                <a:cs typeface="Lounge" panose="02000000000000000000" pitchFamily="50" charset="0"/>
              </a:rPr>
              <a:t>17.69% or 10 are the highest-rated very safe suburbs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dirty="0">
                <a:latin typeface="Lounge" panose="02000000000000000000" pitchFamily="50" charset="0"/>
                <a:cs typeface="Lounge" panose="02000000000000000000" pitchFamily="50" charset="0"/>
              </a:rPr>
              <a:t>61.57% or 9 to 7 are the moderately safe suburbs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dirty="0">
                <a:latin typeface="Lounge" panose="02000000000000000000" pitchFamily="50" charset="0"/>
                <a:cs typeface="Lounge" panose="02000000000000000000" pitchFamily="50" charset="0"/>
              </a:rPr>
              <a:t>20.74% or 6 to 1 are the unsafe/least safe suburbs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251746-7009-46C3-A41E-85921274E7D3}"/>
              </a:ext>
            </a:extLst>
          </p:cNvPr>
          <p:cNvSpPr txBox="1"/>
          <p:nvPr/>
        </p:nvSpPr>
        <p:spPr>
          <a:xfrm>
            <a:off x="258418" y="443889"/>
            <a:ext cx="10358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Lounge" panose="02000000000000000000" pitchFamily="50" charset="0"/>
                <a:cs typeface="Lounge" panose="02000000000000000000" pitchFamily="50" charset="0"/>
              </a:rPr>
              <a:t>Overall, regardless of the different safety ratings from 10 to 1 (very safe, moderately safe or unsafe), most of the participating suburbs in Victoria both apply and do not apply the same safety practices.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307E77-9373-4F68-8DD5-38B4B706ABC7}"/>
              </a:ext>
            </a:extLst>
          </p:cNvPr>
          <p:cNvSpPr/>
          <p:nvPr/>
        </p:nvSpPr>
        <p:spPr>
          <a:xfrm>
            <a:off x="261730" y="2707400"/>
            <a:ext cx="569843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dirty="0">
                <a:latin typeface="Lounge" panose="02000000000000000000" pitchFamily="50" charset="0"/>
                <a:cs typeface="Lounge" panose="02000000000000000000" pitchFamily="50" charset="0"/>
              </a:rPr>
              <a:t>The only difference in the type of home is that unsafe suburbs tend to have front fences compared to highly-rated suburbs with only rear and side fences. Perhaps due to added safety of a front fence.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600" dirty="0">
              <a:latin typeface="Lounge" panose="02000000000000000000" pitchFamily="50" charset="0"/>
              <a:cs typeface="Lounge" panose="020000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dirty="0">
                <a:latin typeface="Lounge" panose="02000000000000000000" pitchFamily="50" charset="0"/>
                <a:cs typeface="Lounge" panose="02000000000000000000" pitchFamily="50" charset="0"/>
              </a:rPr>
              <a:t>Majority of the suburbs do not have any security system at home, with both 71.13% from moderately safe suburbs and 74.3% from unsafe suburbs.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3B6079-F067-4305-821C-A8E700AD861A}"/>
              </a:ext>
            </a:extLst>
          </p:cNvPr>
          <p:cNvSpPr/>
          <p:nvPr/>
        </p:nvSpPr>
        <p:spPr>
          <a:xfrm>
            <a:off x="258418" y="1181668"/>
            <a:ext cx="48110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600" b="1" dirty="0">
                <a:solidFill>
                  <a:srgbClr val="009999"/>
                </a:solidFill>
                <a:latin typeface="Lounge" panose="02000000000000000000" pitchFamily="50" charset="0"/>
                <a:cs typeface="Lounge" panose="02000000000000000000" pitchFamily="50" charset="0"/>
              </a:rPr>
              <a:t>KEY TAKEAWAYS:</a:t>
            </a:r>
          </a:p>
        </p:txBody>
      </p:sp>
      <p:pic>
        <p:nvPicPr>
          <p:cNvPr id="16" name="Picture 2" descr="Neighbourhood Watch Victoria">
            <a:extLst>
              <a:ext uri="{FF2B5EF4-FFF2-40B4-BE49-F238E27FC236}">
                <a16:creationId xmlns:a16="http://schemas.microsoft.com/office/drawing/2014/main" id="{7A151A2E-779A-4363-A0DC-D89151D98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1"/>
            <a:ext cx="838200" cy="73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53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4912</TotalTime>
  <Words>1239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Lounge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Kathleen Magbual</dc:creator>
  <cp:lastModifiedBy>Kathleen Magbual</cp:lastModifiedBy>
  <cp:revision>173</cp:revision>
  <dcterms:created xsi:type="dcterms:W3CDTF">2020-06-21T07:36:20Z</dcterms:created>
  <dcterms:modified xsi:type="dcterms:W3CDTF">2020-06-25T15:03:42Z</dcterms:modified>
</cp:coreProperties>
</file>