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283558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solution model</a:t>
            </a:r>
            <a:endParaRPr dirty="0"/>
          </a:p>
        </p:txBody>
      </p:sp>
      <p:sp>
        <p:nvSpPr>
          <p:cNvPr id="512" name="Google Shape;512;p1"/>
          <p:cNvSpPr txBox="1"/>
          <p:nvPr/>
        </p:nvSpPr>
        <p:spPr>
          <a:xfrm>
            <a:off x="4571999" y="407624"/>
            <a:ext cx="6801244" cy="604826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SITUATION</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The company has an overall churn rate of 9.7% across 14606 clients.</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endParaRPr lang="en-US" sz="18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US" sz="1800" b="1" dirty="0">
                <a:solidFill>
                  <a:schemeClr val="dk1"/>
                </a:solidFill>
                <a:latin typeface="Trebuchet MS"/>
                <a:ea typeface="Trebuchet MS"/>
                <a:cs typeface="Trebuchet MS"/>
                <a:sym typeface="Trebuchet MS"/>
              </a:rPr>
              <a:t>PROBLEM</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Which factors affect this churn? </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How can we improve customer retention?</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endParaRPr lang="en-US" sz="18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US" sz="1800" b="1" dirty="0">
                <a:solidFill>
                  <a:schemeClr val="dk1"/>
                </a:solidFill>
                <a:latin typeface="Trebuchet MS"/>
                <a:ea typeface="Trebuchet MS"/>
                <a:cs typeface="Trebuchet MS"/>
                <a:sym typeface="Trebuchet MS"/>
              </a:rPr>
              <a:t>HYPOTHESIS</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Is price sensitivity a major factor contributing customer churn?</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endParaRPr lang="en-US" sz="18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US" sz="1800" b="1" dirty="0">
                <a:solidFill>
                  <a:schemeClr val="dk1"/>
                </a:solidFill>
                <a:latin typeface="Trebuchet MS"/>
                <a:ea typeface="Trebuchet MS"/>
                <a:cs typeface="Trebuchet MS"/>
                <a:sym typeface="Trebuchet MS"/>
              </a:rPr>
              <a:t>ANSWER</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The predictive model was able to predict churn but the customer price sensitivity was not a significant factor affecting churn.</a:t>
            </a:r>
          </a:p>
          <a:p>
            <a:pPr marL="450900" marR="0" lvl="1" indent="-34290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Instead; yearly consumption ,net margin and forecasted consumption are the top three factors affecting churn</a:t>
            </a:r>
          </a:p>
          <a:p>
            <a:pPr marL="108000" marR="0" lvl="1" algn="l" rtl="0">
              <a:lnSpc>
                <a:spcPct val="90000"/>
              </a:lnSpc>
              <a:spcBef>
                <a:spcPts val="0"/>
              </a:spcBef>
              <a:spcAft>
                <a:spcPts val="0"/>
              </a:spcAft>
              <a:buClr>
                <a:srgbClr val="28BA73"/>
              </a:buClr>
              <a:buSzPts val="1600"/>
            </a:pPr>
            <a:endParaRPr lang="en-US" sz="18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US" sz="1800" b="1" dirty="0">
                <a:solidFill>
                  <a:schemeClr val="dk1"/>
                </a:solidFill>
                <a:latin typeface="Trebuchet MS"/>
                <a:ea typeface="Trebuchet MS"/>
                <a:cs typeface="Trebuchet MS"/>
                <a:sym typeface="Trebuchet MS"/>
              </a:rPr>
              <a:t>RECOMMENDATION</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A discount strategy is effective but only if targeted appropriately. </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US" sz="1800" dirty="0">
                <a:solidFill>
                  <a:schemeClr val="dk1"/>
                </a:solidFill>
                <a:latin typeface="Trebuchet MS"/>
                <a:ea typeface="Trebuchet MS"/>
                <a:cs typeface="Trebuchet MS"/>
                <a:sym typeface="Trebuchet MS"/>
              </a:rPr>
              <a:t>Offer discounts to high-value customers with a high probability of churn</a:t>
            </a:r>
            <a:endParaRPr sz="1800" dirty="0">
              <a:solidFill>
                <a:schemeClr val="dk1"/>
              </a:solidFill>
              <a:latin typeface="Trebuchet MS"/>
              <a:ea typeface="Trebuchet MS"/>
              <a:cs typeface="Trebuchet MS"/>
              <a:sym typeface="Trebuchet MS"/>
            </a:endParaRPr>
          </a:p>
        </p:txBody>
      </p:sp>
      <p:sp>
        <p:nvSpPr>
          <p:cNvPr id="513" name="Google Shape;513;p1"/>
          <p:cNvSpPr txBox="1"/>
          <p:nvPr/>
        </p:nvSpPr>
        <p:spPr>
          <a:xfrm>
            <a:off x="148823" y="3205909"/>
            <a:ext cx="3136800" cy="3249976"/>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err="1">
                <a:solidFill>
                  <a:schemeClr val="lt1"/>
                </a:solidFill>
                <a:latin typeface="Trebuchet MS"/>
                <a:ea typeface="Trebuchet MS"/>
                <a:cs typeface="Trebuchet MS"/>
                <a:sym typeface="Trebuchet MS"/>
              </a:rPr>
              <a:t>PowerCo</a:t>
            </a:r>
            <a:r>
              <a:rPr lang="en-US" sz="1600" dirty="0">
                <a:solidFill>
                  <a:schemeClr val="lt1"/>
                </a:solidFill>
                <a:latin typeface="Trebuchet MS"/>
                <a:ea typeface="Trebuchet MS"/>
                <a:cs typeface="Trebuchet MS"/>
                <a:sym typeface="Trebuchet MS"/>
              </a:rPr>
              <a:t> is a company that provides gas and electricity in to its customers in wholesale.</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Recently, they have been realized customer churn and are curious as to whether price sensitivity is the cause . Hence, through exploratory data analysis, they aim to uncover insights that will help in developing strategies to improve customer retention.</a:t>
            </a:r>
          </a:p>
          <a:p>
            <a:pPr marL="0" lvl="0" indent="0" algn="l" rtl="0">
              <a:spcBef>
                <a:spcPts val="300"/>
              </a:spcBef>
              <a:spcAft>
                <a:spcPts val="0"/>
              </a:spcAft>
              <a:buNone/>
            </a:pPr>
            <a:endParaRPr lang="en-US"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170</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solution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Kathleen</cp:lastModifiedBy>
  <cp:revision>1</cp:revision>
  <dcterms:created xsi:type="dcterms:W3CDTF">2016-11-04T11:46:04Z</dcterms:created>
  <dcterms:modified xsi:type="dcterms:W3CDTF">2024-08-19T07:33:01Z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