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57" r:id="rId3"/>
    <p:sldId id="258" r:id="rId4"/>
    <p:sldId id="259" r:id="rId5"/>
    <p:sldId id="261" r:id="rId6"/>
    <p:sldId id="263" r:id="rId7"/>
    <p:sldId id="269" r:id="rId8"/>
    <p:sldId id="267" r:id="rId9"/>
    <p:sldId id="270" r:id="rId10"/>
    <p:sldId id="262" r:id="rId11"/>
    <p:sldId id="280" r:id="rId12"/>
    <p:sldId id="274" r:id="rId13"/>
    <p:sldId id="273" r:id="rId14"/>
    <p:sldId id="275" r:id="rId15"/>
    <p:sldId id="276" r:id="rId16"/>
    <p:sldId id="277" r:id="rId17"/>
    <p:sldId id="278" r:id="rId18"/>
    <p:sldId id="279" r:id="rId19"/>
    <p:sldId id="281" r:id="rId20"/>
    <p:sldId id="272" r:id="rId21"/>
    <p:sldId id="265" r:id="rId22"/>
    <p:sldId id="266" r:id="rId23"/>
  </p:sldIdLst>
  <p:sldSz cx="18288000" cy="10287000"/>
  <p:notesSz cx="6858000" cy="9144000"/>
  <p:embeddedFontLst>
    <p:embeddedFont>
      <p:font typeface="Clear Sans Regular 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p:scale>
          <a:sx n="33" d="100"/>
          <a:sy n="33" d="100"/>
        </p:scale>
        <p:origin x="736"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1193534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20</a:t>
            </a:fld>
            <a:endParaRPr lang="cs-CZ"/>
          </a:p>
        </p:txBody>
      </p:sp>
    </p:spTree>
    <p:extLst>
      <p:ext uri="{BB962C8B-B14F-4D97-AF65-F5344CB8AC3E}">
        <p14:creationId xmlns:p14="http://schemas.microsoft.com/office/powerpoint/2010/main" val="2267838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21</a:t>
            </a:fld>
            <a:endParaRPr lang="cs-C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3890802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1038725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4.sv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8.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5.jpeg"/><Relationship Id="rId4" Type="http://schemas.openxmlformats.org/officeDocument/2006/relationships/image" Target="../media/image24.sv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 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DB58EF1-E9F5-A5E5-E28D-9E5043124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902" y="989231"/>
            <a:ext cx="14400449" cy="7097601"/>
          </a:xfrm>
          <a:prstGeom prst="rect">
            <a:avLst/>
          </a:prstGeom>
        </p:spPr>
      </p:pic>
      <p:sp>
        <p:nvSpPr>
          <p:cNvPr id="19" name="TextBox 18">
            <a:extLst>
              <a:ext uri="{FF2B5EF4-FFF2-40B4-BE49-F238E27FC236}">
                <a16:creationId xmlns:a16="http://schemas.microsoft.com/office/drawing/2014/main" id="{3855AE29-892C-9DE2-A7B2-602F9756CB11}"/>
              </a:ext>
            </a:extLst>
          </p:cNvPr>
          <p:cNvSpPr txBox="1"/>
          <p:nvPr/>
        </p:nvSpPr>
        <p:spPr>
          <a:xfrm>
            <a:off x="1327902" y="8572500"/>
            <a:ext cx="15163800" cy="1138773"/>
          </a:xfrm>
          <a:prstGeom prst="rect">
            <a:avLst/>
          </a:prstGeom>
          <a:noFill/>
        </p:spPr>
        <p:txBody>
          <a:bodyPr wrap="square" rtlCol="0">
            <a:spAutoFit/>
          </a:bodyPr>
          <a:lstStyle/>
          <a:p>
            <a:r>
              <a:rPr lang="en-US" sz="3200" dirty="0"/>
              <a:t>This bar graph reveals that the top categories based on scores, in descending order, are Animals, Culture, Cooking, Education, and Dogs</a:t>
            </a:r>
            <a:r>
              <a:rPr lang="en-US" sz="3600" dirty="0"/>
              <a:t>.</a:t>
            </a:r>
          </a:p>
        </p:txBody>
      </p:sp>
      <p:sp>
        <p:nvSpPr>
          <p:cNvPr id="20" name="TextBox 19">
            <a:extLst>
              <a:ext uri="{FF2B5EF4-FFF2-40B4-BE49-F238E27FC236}">
                <a16:creationId xmlns:a16="http://schemas.microsoft.com/office/drawing/2014/main" id="{586F9311-D9B2-D1B2-7EFB-057592F7BBA1}"/>
              </a:ext>
            </a:extLst>
          </p:cNvPr>
          <p:cNvSpPr txBox="1"/>
          <p:nvPr/>
        </p:nvSpPr>
        <p:spPr>
          <a:xfrm>
            <a:off x="1905000" y="342900"/>
            <a:ext cx="10439400" cy="646331"/>
          </a:xfrm>
          <a:prstGeom prst="rect">
            <a:avLst/>
          </a:prstGeom>
          <a:noFill/>
        </p:spPr>
        <p:txBody>
          <a:bodyPr wrap="square" rtlCol="0">
            <a:spAutoFit/>
          </a:bodyPr>
          <a:lstStyle/>
          <a:p>
            <a:pPr marL="571500" indent="-571500">
              <a:buFont typeface="Arial" panose="020B0604020202020204" pitchFamily="34" charset="0"/>
              <a:buChar char="•"/>
            </a:pPr>
            <a:r>
              <a:rPr lang="en-US" sz="3600" dirty="0"/>
              <a:t>What are the top 5 most popular categories?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F69DD4-55AE-BAC5-DDFB-C31F67B32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05409"/>
            <a:ext cx="18288000" cy="10287000"/>
          </a:xfrm>
          <a:prstGeom prst="rect">
            <a:avLst/>
          </a:prstGeom>
        </p:spPr>
      </p:pic>
      <p:sp>
        <p:nvSpPr>
          <p:cNvPr id="4" name="TextBox 3">
            <a:extLst>
              <a:ext uri="{FF2B5EF4-FFF2-40B4-BE49-F238E27FC236}">
                <a16:creationId xmlns:a16="http://schemas.microsoft.com/office/drawing/2014/main" id="{BE22A428-43F9-CAC0-9D1B-6F1A27E1F29C}"/>
              </a:ext>
            </a:extLst>
          </p:cNvPr>
          <p:cNvSpPr txBox="1"/>
          <p:nvPr/>
        </p:nvSpPr>
        <p:spPr>
          <a:xfrm>
            <a:off x="838200" y="190500"/>
            <a:ext cx="9906000" cy="646331"/>
          </a:xfrm>
          <a:prstGeom prst="rect">
            <a:avLst/>
          </a:prstGeom>
          <a:noFill/>
        </p:spPr>
        <p:txBody>
          <a:bodyPr wrap="square" rtlCol="0">
            <a:spAutoFit/>
          </a:bodyPr>
          <a:lstStyle/>
          <a:p>
            <a:pPr marL="571500" indent="-571500">
              <a:buFont typeface="Arial" panose="020B0604020202020204" pitchFamily="34" charset="0"/>
              <a:buChar char="•"/>
            </a:pPr>
            <a:r>
              <a:rPr lang="en-US" sz="3600" dirty="0"/>
              <a:t>What is the distribution of categories?</a:t>
            </a:r>
          </a:p>
        </p:txBody>
      </p:sp>
      <p:sp>
        <p:nvSpPr>
          <p:cNvPr id="5" name="TextBox 4">
            <a:extLst>
              <a:ext uri="{FF2B5EF4-FFF2-40B4-BE49-F238E27FC236}">
                <a16:creationId xmlns:a16="http://schemas.microsoft.com/office/drawing/2014/main" id="{B554C051-184D-1AAD-E1FA-D62A92E28797}"/>
              </a:ext>
            </a:extLst>
          </p:cNvPr>
          <p:cNvSpPr txBox="1"/>
          <p:nvPr/>
        </p:nvSpPr>
        <p:spPr>
          <a:xfrm>
            <a:off x="304800" y="9209782"/>
            <a:ext cx="16306800" cy="1077218"/>
          </a:xfrm>
          <a:prstGeom prst="rect">
            <a:avLst/>
          </a:prstGeom>
          <a:noFill/>
        </p:spPr>
        <p:txBody>
          <a:bodyPr wrap="square" rtlCol="0">
            <a:spAutoFit/>
          </a:bodyPr>
          <a:lstStyle/>
          <a:p>
            <a:r>
              <a:rPr lang="en-US" sz="3200" dirty="0"/>
              <a:t>The distribution of the top categories based on their count , in descending order, are Studying , Dogs, Tennis, Veganism, Public Speaking.</a:t>
            </a:r>
          </a:p>
        </p:txBody>
      </p:sp>
    </p:spTree>
    <p:extLst>
      <p:ext uri="{BB962C8B-B14F-4D97-AF65-F5344CB8AC3E}">
        <p14:creationId xmlns:p14="http://schemas.microsoft.com/office/powerpoint/2010/main" val="2614375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7011F4-EB21-3548-1175-A7FF6224C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183" y="824925"/>
            <a:ext cx="14249400" cy="7772400"/>
          </a:xfrm>
          <a:prstGeom prst="rect">
            <a:avLst/>
          </a:prstGeom>
        </p:spPr>
      </p:pic>
      <p:sp>
        <p:nvSpPr>
          <p:cNvPr id="4" name="TextBox 3">
            <a:extLst>
              <a:ext uri="{FF2B5EF4-FFF2-40B4-BE49-F238E27FC236}">
                <a16:creationId xmlns:a16="http://schemas.microsoft.com/office/drawing/2014/main" id="{8511054A-D516-D0A8-CAF4-55A811E265A3}"/>
              </a:ext>
            </a:extLst>
          </p:cNvPr>
          <p:cNvSpPr txBox="1"/>
          <p:nvPr/>
        </p:nvSpPr>
        <p:spPr>
          <a:xfrm>
            <a:off x="960783" y="9169687"/>
            <a:ext cx="15163800" cy="584775"/>
          </a:xfrm>
          <a:prstGeom prst="rect">
            <a:avLst/>
          </a:prstGeom>
          <a:noFill/>
        </p:spPr>
        <p:txBody>
          <a:bodyPr wrap="square" rtlCol="0">
            <a:spAutoFit/>
          </a:bodyPr>
          <a:lstStyle/>
          <a:p>
            <a:r>
              <a:rPr lang="en-US" sz="3200" dirty="0"/>
              <a:t>The distribution of content type by Score is Photo, Video, GIF, Audio, in descending order</a:t>
            </a:r>
          </a:p>
        </p:txBody>
      </p:sp>
      <p:sp>
        <p:nvSpPr>
          <p:cNvPr id="2" name="TextBox 1">
            <a:extLst>
              <a:ext uri="{FF2B5EF4-FFF2-40B4-BE49-F238E27FC236}">
                <a16:creationId xmlns:a16="http://schemas.microsoft.com/office/drawing/2014/main" id="{5637EFB4-2766-7749-0951-201E88347358}"/>
              </a:ext>
            </a:extLst>
          </p:cNvPr>
          <p:cNvSpPr txBox="1"/>
          <p:nvPr/>
        </p:nvSpPr>
        <p:spPr>
          <a:xfrm>
            <a:off x="1219200" y="190500"/>
            <a:ext cx="8229600" cy="646331"/>
          </a:xfrm>
          <a:prstGeom prst="rect">
            <a:avLst/>
          </a:prstGeom>
          <a:noFill/>
        </p:spPr>
        <p:txBody>
          <a:bodyPr wrap="square" rtlCol="0">
            <a:spAutoFit/>
          </a:bodyPr>
          <a:lstStyle/>
          <a:p>
            <a:pPr marL="571500" indent="-571500">
              <a:buFont typeface="Arial" panose="020B0604020202020204" pitchFamily="34" charset="0"/>
              <a:buChar char="•"/>
            </a:pPr>
            <a:r>
              <a:rPr lang="en-US" sz="3600" dirty="0"/>
              <a:t>What are the top content types?</a:t>
            </a:r>
          </a:p>
        </p:txBody>
      </p:sp>
    </p:spTree>
    <p:extLst>
      <p:ext uri="{BB962C8B-B14F-4D97-AF65-F5344CB8AC3E}">
        <p14:creationId xmlns:p14="http://schemas.microsoft.com/office/powerpoint/2010/main" val="196552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CFDA0E-40CA-0CDE-C616-6EA56F5C996A}"/>
              </a:ext>
            </a:extLst>
          </p:cNvPr>
          <p:cNvSpPr txBox="1"/>
          <p:nvPr/>
        </p:nvSpPr>
        <p:spPr>
          <a:xfrm>
            <a:off x="1066800" y="419100"/>
            <a:ext cx="9829800" cy="646331"/>
          </a:xfrm>
          <a:prstGeom prst="rect">
            <a:avLst/>
          </a:prstGeom>
          <a:noFill/>
        </p:spPr>
        <p:txBody>
          <a:bodyPr wrap="square" rtlCol="0">
            <a:spAutoFit/>
          </a:bodyPr>
          <a:lstStyle/>
          <a:p>
            <a:pPr marL="285750" indent="-285750">
              <a:buFont typeface="Arial" panose="020B0604020202020204" pitchFamily="34" charset="0"/>
              <a:buChar char="•"/>
            </a:pPr>
            <a:r>
              <a:rPr lang="en-US" sz="3600" dirty="0"/>
              <a:t>What is the distribution of content types?</a:t>
            </a:r>
          </a:p>
        </p:txBody>
      </p:sp>
      <p:pic>
        <p:nvPicPr>
          <p:cNvPr id="4" name="Picture 3">
            <a:extLst>
              <a:ext uri="{FF2B5EF4-FFF2-40B4-BE49-F238E27FC236}">
                <a16:creationId xmlns:a16="http://schemas.microsoft.com/office/drawing/2014/main" id="{A638C82B-E6CF-05C9-6CED-B350A03DB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065432"/>
            <a:ext cx="13182600" cy="8573868"/>
          </a:xfrm>
          <a:prstGeom prst="rect">
            <a:avLst/>
          </a:prstGeom>
        </p:spPr>
      </p:pic>
      <p:sp>
        <p:nvSpPr>
          <p:cNvPr id="5" name="TextBox 4">
            <a:extLst>
              <a:ext uri="{FF2B5EF4-FFF2-40B4-BE49-F238E27FC236}">
                <a16:creationId xmlns:a16="http://schemas.microsoft.com/office/drawing/2014/main" id="{5742387A-6B4F-2C67-B340-FE3147414F27}"/>
              </a:ext>
            </a:extLst>
          </p:cNvPr>
          <p:cNvSpPr txBox="1"/>
          <p:nvPr/>
        </p:nvSpPr>
        <p:spPr>
          <a:xfrm>
            <a:off x="685800" y="8818843"/>
            <a:ext cx="15392400" cy="1077218"/>
          </a:xfrm>
          <a:prstGeom prst="rect">
            <a:avLst/>
          </a:prstGeom>
          <a:noFill/>
        </p:spPr>
        <p:txBody>
          <a:bodyPr wrap="square" rtlCol="0">
            <a:spAutoFit/>
          </a:bodyPr>
          <a:lstStyle/>
          <a:p>
            <a:r>
              <a:rPr lang="en-US" sz="3200" dirty="0"/>
              <a:t>The distribution of content types by count is Photo, Video, GIF, Audio , in that descending order</a:t>
            </a:r>
          </a:p>
        </p:txBody>
      </p:sp>
    </p:spTree>
    <p:extLst>
      <p:ext uri="{BB962C8B-B14F-4D97-AF65-F5344CB8AC3E}">
        <p14:creationId xmlns:p14="http://schemas.microsoft.com/office/powerpoint/2010/main" val="1177216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9384A7-D4B1-7F6A-0090-4EC6D8F06DCE}"/>
              </a:ext>
            </a:extLst>
          </p:cNvPr>
          <p:cNvSpPr txBox="1"/>
          <p:nvPr/>
        </p:nvSpPr>
        <p:spPr>
          <a:xfrm>
            <a:off x="685800" y="266700"/>
            <a:ext cx="11201400" cy="584775"/>
          </a:xfrm>
          <a:prstGeom prst="rect">
            <a:avLst/>
          </a:prstGeom>
          <a:noFill/>
        </p:spPr>
        <p:txBody>
          <a:bodyPr wrap="square" rtlCol="0">
            <a:spAutoFit/>
          </a:bodyPr>
          <a:lstStyle/>
          <a:p>
            <a:pPr marL="457200" indent="-457200">
              <a:buFont typeface="Arial" panose="020B0604020202020204" pitchFamily="34" charset="0"/>
              <a:buChar char="•"/>
            </a:pPr>
            <a:r>
              <a:rPr lang="en-US" sz="3200" dirty="0"/>
              <a:t>What are the most common reaction types?</a:t>
            </a:r>
          </a:p>
        </p:txBody>
      </p:sp>
      <p:pic>
        <p:nvPicPr>
          <p:cNvPr id="4" name="Picture 3">
            <a:extLst>
              <a:ext uri="{FF2B5EF4-FFF2-40B4-BE49-F238E27FC236}">
                <a16:creationId xmlns:a16="http://schemas.microsoft.com/office/drawing/2014/main" id="{B18DCE07-A3CA-5632-43D0-D1DC1D7AE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851475"/>
            <a:ext cx="15773400" cy="7696207"/>
          </a:xfrm>
          <a:prstGeom prst="rect">
            <a:avLst/>
          </a:prstGeom>
        </p:spPr>
      </p:pic>
      <p:sp>
        <p:nvSpPr>
          <p:cNvPr id="5" name="TextBox 4">
            <a:extLst>
              <a:ext uri="{FF2B5EF4-FFF2-40B4-BE49-F238E27FC236}">
                <a16:creationId xmlns:a16="http://schemas.microsoft.com/office/drawing/2014/main" id="{B06CBDCB-362B-D732-3353-086655D0852C}"/>
              </a:ext>
            </a:extLst>
          </p:cNvPr>
          <p:cNvSpPr txBox="1"/>
          <p:nvPr/>
        </p:nvSpPr>
        <p:spPr>
          <a:xfrm>
            <a:off x="1104900" y="8840069"/>
            <a:ext cx="15392400" cy="1077218"/>
          </a:xfrm>
          <a:prstGeom prst="rect">
            <a:avLst/>
          </a:prstGeom>
          <a:noFill/>
        </p:spPr>
        <p:txBody>
          <a:bodyPr wrap="square" rtlCol="0">
            <a:spAutoFit/>
          </a:bodyPr>
          <a:lstStyle/>
          <a:p>
            <a:r>
              <a:rPr lang="en-US" sz="3200" dirty="0"/>
              <a:t>The most common reaction types are ‘interested’, ’peeking’, ‘adore’, ‘heart’, ‘love’ while the least common are ‘hate’, ‘super love’, ‘want’, ‘scared’, ‘indifferent’, ‘dislike’ and ‘like’.</a:t>
            </a:r>
          </a:p>
        </p:txBody>
      </p:sp>
    </p:spTree>
    <p:extLst>
      <p:ext uri="{BB962C8B-B14F-4D97-AF65-F5344CB8AC3E}">
        <p14:creationId xmlns:p14="http://schemas.microsoft.com/office/powerpoint/2010/main" val="1706479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BEEE4A-61F4-16A4-0110-2932753E2A79}"/>
              </a:ext>
            </a:extLst>
          </p:cNvPr>
          <p:cNvSpPr txBox="1"/>
          <p:nvPr/>
        </p:nvSpPr>
        <p:spPr>
          <a:xfrm>
            <a:off x="1219200" y="190500"/>
            <a:ext cx="11430000" cy="646331"/>
          </a:xfrm>
          <a:prstGeom prst="rect">
            <a:avLst/>
          </a:prstGeom>
          <a:noFill/>
        </p:spPr>
        <p:txBody>
          <a:bodyPr wrap="square" rtlCol="0">
            <a:spAutoFit/>
          </a:bodyPr>
          <a:lstStyle/>
          <a:p>
            <a:pPr marL="285750" indent="-285750">
              <a:buFont typeface="Arial" panose="020B0604020202020204" pitchFamily="34" charset="0"/>
              <a:buChar char="•"/>
            </a:pPr>
            <a:r>
              <a:rPr lang="en-US" sz="3600" dirty="0"/>
              <a:t>What is the trend of the top categories?</a:t>
            </a:r>
          </a:p>
        </p:txBody>
      </p:sp>
      <p:pic>
        <p:nvPicPr>
          <p:cNvPr id="5" name="Picture 4">
            <a:extLst>
              <a:ext uri="{FF2B5EF4-FFF2-40B4-BE49-F238E27FC236}">
                <a16:creationId xmlns:a16="http://schemas.microsoft.com/office/drawing/2014/main" id="{8D9E408A-49A2-EA0F-5773-9C803CFD2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92" y="868752"/>
            <a:ext cx="16840216" cy="8999147"/>
          </a:xfrm>
          <a:prstGeom prst="rect">
            <a:avLst/>
          </a:prstGeom>
        </p:spPr>
      </p:pic>
    </p:spTree>
    <p:extLst>
      <p:ext uri="{BB962C8B-B14F-4D97-AF65-F5344CB8AC3E}">
        <p14:creationId xmlns:p14="http://schemas.microsoft.com/office/powerpoint/2010/main" val="3595774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C4EE65-6697-D45D-4B5D-CD646BD33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262375"/>
            <a:ext cx="15392400" cy="8209281"/>
          </a:xfrm>
          <a:prstGeom prst="rect">
            <a:avLst/>
          </a:prstGeom>
        </p:spPr>
      </p:pic>
      <p:sp>
        <p:nvSpPr>
          <p:cNvPr id="4" name="TextBox 3">
            <a:extLst>
              <a:ext uri="{FF2B5EF4-FFF2-40B4-BE49-F238E27FC236}">
                <a16:creationId xmlns:a16="http://schemas.microsoft.com/office/drawing/2014/main" id="{E5FC4CAA-B5CE-1935-A32E-D4416B24C749}"/>
              </a:ext>
            </a:extLst>
          </p:cNvPr>
          <p:cNvSpPr txBox="1"/>
          <p:nvPr/>
        </p:nvSpPr>
        <p:spPr>
          <a:xfrm>
            <a:off x="1219200" y="342900"/>
            <a:ext cx="10744200" cy="646331"/>
          </a:xfrm>
          <a:prstGeom prst="rect">
            <a:avLst/>
          </a:prstGeom>
          <a:noFill/>
        </p:spPr>
        <p:txBody>
          <a:bodyPr wrap="square" rtlCol="0">
            <a:spAutoFit/>
          </a:bodyPr>
          <a:lstStyle/>
          <a:p>
            <a:pPr marL="285750" indent="-285750">
              <a:buFont typeface="Arial" panose="020B0604020202020204" pitchFamily="34" charset="0"/>
              <a:buChar char="•"/>
            </a:pPr>
            <a:r>
              <a:rPr lang="en-US" sz="3600" dirty="0"/>
              <a:t>What is the trend of various content types?</a:t>
            </a:r>
          </a:p>
        </p:txBody>
      </p:sp>
    </p:spTree>
    <p:extLst>
      <p:ext uri="{BB962C8B-B14F-4D97-AF65-F5344CB8AC3E}">
        <p14:creationId xmlns:p14="http://schemas.microsoft.com/office/powerpoint/2010/main" val="861281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728117-33B5-A477-7F8B-504536926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8000" cy="10939679"/>
          </a:xfrm>
          <a:prstGeom prst="rect">
            <a:avLst/>
          </a:prstGeom>
        </p:spPr>
      </p:pic>
      <p:sp>
        <p:nvSpPr>
          <p:cNvPr id="4" name="TextBox 3">
            <a:extLst>
              <a:ext uri="{FF2B5EF4-FFF2-40B4-BE49-F238E27FC236}">
                <a16:creationId xmlns:a16="http://schemas.microsoft.com/office/drawing/2014/main" id="{68142AE4-B8E2-C67A-A5D9-4FD0F84BCB59}"/>
              </a:ext>
            </a:extLst>
          </p:cNvPr>
          <p:cNvSpPr txBox="1"/>
          <p:nvPr/>
        </p:nvSpPr>
        <p:spPr>
          <a:xfrm>
            <a:off x="1295400" y="266700"/>
            <a:ext cx="13030200" cy="1200329"/>
          </a:xfrm>
          <a:prstGeom prst="rect">
            <a:avLst/>
          </a:prstGeom>
          <a:noFill/>
        </p:spPr>
        <p:txBody>
          <a:bodyPr wrap="square" rtlCol="0">
            <a:spAutoFit/>
          </a:bodyPr>
          <a:lstStyle/>
          <a:p>
            <a:pPr marL="285750" indent="-285750">
              <a:buFont typeface="Arial" panose="020B0604020202020204" pitchFamily="34" charset="0"/>
              <a:buChar char="•"/>
            </a:pPr>
            <a:r>
              <a:rPr lang="en-US" sz="3600" dirty="0"/>
              <a:t>What is the correlation between content types and reaction types?</a:t>
            </a:r>
          </a:p>
          <a:p>
            <a:endParaRPr lang="en-US" sz="3600" dirty="0"/>
          </a:p>
        </p:txBody>
      </p:sp>
    </p:spTree>
    <p:extLst>
      <p:ext uri="{BB962C8B-B14F-4D97-AF65-F5344CB8AC3E}">
        <p14:creationId xmlns:p14="http://schemas.microsoft.com/office/powerpoint/2010/main" val="1103605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89A448-5E39-22C3-7810-FCB5EAF85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8100"/>
            <a:ext cx="12877800" cy="9982200"/>
          </a:xfrm>
          <a:prstGeom prst="rect">
            <a:avLst/>
          </a:prstGeom>
        </p:spPr>
      </p:pic>
      <p:sp>
        <p:nvSpPr>
          <p:cNvPr id="4" name="TextBox 3">
            <a:extLst>
              <a:ext uri="{FF2B5EF4-FFF2-40B4-BE49-F238E27FC236}">
                <a16:creationId xmlns:a16="http://schemas.microsoft.com/office/drawing/2014/main" id="{E09C93C4-F733-7A24-53F2-4F2DC9A4E3BF}"/>
              </a:ext>
            </a:extLst>
          </p:cNvPr>
          <p:cNvSpPr txBox="1"/>
          <p:nvPr/>
        </p:nvSpPr>
        <p:spPr>
          <a:xfrm>
            <a:off x="1752600" y="135835"/>
            <a:ext cx="11658600" cy="646331"/>
          </a:xfrm>
          <a:prstGeom prst="rect">
            <a:avLst/>
          </a:prstGeom>
          <a:noFill/>
        </p:spPr>
        <p:txBody>
          <a:bodyPr wrap="square" rtlCol="0">
            <a:spAutoFit/>
          </a:bodyPr>
          <a:lstStyle/>
          <a:p>
            <a:pPr marL="571500" indent="-571500">
              <a:buFont typeface="Arial" panose="020B0604020202020204" pitchFamily="34" charset="0"/>
              <a:buChar char="•"/>
            </a:pPr>
            <a:r>
              <a:rPr lang="en-US" sz="3600" dirty="0"/>
              <a:t>What is the distribution of sentiments over time?</a:t>
            </a:r>
          </a:p>
        </p:txBody>
      </p:sp>
    </p:spTree>
    <p:extLst>
      <p:ext uri="{BB962C8B-B14F-4D97-AF65-F5344CB8AC3E}">
        <p14:creationId xmlns:p14="http://schemas.microsoft.com/office/powerpoint/2010/main" val="2099301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BB6F6F-3CC3-C181-0B51-CBF978215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42900"/>
            <a:ext cx="17526000" cy="9944100"/>
          </a:xfrm>
          <a:prstGeom prst="rect">
            <a:avLst/>
          </a:prstGeom>
        </p:spPr>
      </p:pic>
      <p:sp>
        <p:nvSpPr>
          <p:cNvPr id="4" name="TextBox 3">
            <a:extLst>
              <a:ext uri="{FF2B5EF4-FFF2-40B4-BE49-F238E27FC236}">
                <a16:creationId xmlns:a16="http://schemas.microsoft.com/office/drawing/2014/main" id="{EC4F3B78-9571-2C61-3F68-7D29315E0DDA}"/>
              </a:ext>
            </a:extLst>
          </p:cNvPr>
          <p:cNvSpPr txBox="1"/>
          <p:nvPr/>
        </p:nvSpPr>
        <p:spPr>
          <a:xfrm>
            <a:off x="1066800" y="190500"/>
            <a:ext cx="9525000" cy="646331"/>
          </a:xfrm>
          <a:prstGeom prst="rect">
            <a:avLst/>
          </a:prstGeom>
          <a:noFill/>
        </p:spPr>
        <p:txBody>
          <a:bodyPr wrap="square" rtlCol="0">
            <a:spAutoFit/>
          </a:bodyPr>
          <a:lstStyle/>
          <a:p>
            <a:pPr marL="571500" indent="-571500">
              <a:buFont typeface="Arial" panose="020B0604020202020204" pitchFamily="34" charset="0"/>
              <a:buChar char="•"/>
            </a:pPr>
            <a:r>
              <a:rPr lang="en-US" sz="3600" dirty="0"/>
              <a:t>What are the average scores per content type?</a:t>
            </a:r>
          </a:p>
        </p:txBody>
      </p:sp>
    </p:spTree>
    <p:extLst>
      <p:ext uri="{BB962C8B-B14F-4D97-AF65-F5344CB8AC3E}">
        <p14:creationId xmlns:p14="http://schemas.microsoft.com/office/powerpoint/2010/main" val="247290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432683"/>
            <a:chOff x="0" y="0"/>
            <a:chExt cx="11564591" cy="4576910"/>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2278744"/>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3" name="TextBox 2">
            <a:extLst>
              <a:ext uri="{FF2B5EF4-FFF2-40B4-BE49-F238E27FC236}">
                <a16:creationId xmlns:a16="http://schemas.microsoft.com/office/drawing/2014/main" id="{43FCB722-A577-5C4C-275D-025544363618}"/>
              </a:ext>
            </a:extLst>
          </p:cNvPr>
          <p:cNvSpPr txBox="1"/>
          <p:nvPr/>
        </p:nvSpPr>
        <p:spPr>
          <a:xfrm>
            <a:off x="581235" y="461078"/>
            <a:ext cx="14266142" cy="584775"/>
          </a:xfrm>
          <a:prstGeom prst="rect">
            <a:avLst/>
          </a:prstGeom>
          <a:noFill/>
        </p:spPr>
        <p:txBody>
          <a:bodyPr wrap="square" rtlCol="0">
            <a:spAutoFit/>
          </a:bodyPr>
          <a:lstStyle/>
          <a:p>
            <a:r>
              <a:rPr lang="en-US" sz="3200" dirty="0"/>
              <a:t>CONCLUSIONS</a:t>
            </a:r>
          </a:p>
        </p:txBody>
      </p:sp>
      <p:sp>
        <p:nvSpPr>
          <p:cNvPr id="15" name="TextBox 14">
            <a:extLst>
              <a:ext uri="{FF2B5EF4-FFF2-40B4-BE49-F238E27FC236}">
                <a16:creationId xmlns:a16="http://schemas.microsoft.com/office/drawing/2014/main" id="{8E499269-4BAE-9E4D-10B0-E40399784586}"/>
              </a:ext>
            </a:extLst>
          </p:cNvPr>
          <p:cNvSpPr txBox="1"/>
          <p:nvPr/>
        </p:nvSpPr>
        <p:spPr>
          <a:xfrm>
            <a:off x="542131" y="1045853"/>
            <a:ext cx="16551687" cy="7048083"/>
          </a:xfrm>
          <a:prstGeom prst="rect">
            <a:avLst/>
          </a:prstGeom>
          <a:noFill/>
        </p:spPr>
        <p:txBody>
          <a:bodyPr wrap="square" rtlCol="0">
            <a:spAutoFit/>
          </a:bodyPr>
          <a:lstStyle/>
          <a:p>
            <a:pPr marL="457200" indent="-457200">
              <a:buFont typeface="Arial" panose="020B0604020202020204" pitchFamily="34" charset="0"/>
              <a:buChar char="•"/>
            </a:pPr>
            <a:r>
              <a:rPr lang="en-US" sz="3200" dirty="0"/>
              <a:t>The top categories based on scores, in descending order, are Animals, Culture, Cooking, Education, and Dogs</a:t>
            </a:r>
            <a:r>
              <a:rPr lang="en-US" sz="3600" dirty="0"/>
              <a:t>.</a:t>
            </a:r>
          </a:p>
          <a:p>
            <a:pPr marL="457200" indent="-457200">
              <a:buFont typeface="Arial" panose="020B0604020202020204" pitchFamily="34" charset="0"/>
              <a:buChar char="•"/>
            </a:pPr>
            <a:r>
              <a:rPr lang="en-US" sz="3200" dirty="0"/>
              <a:t>The distribution of the top categories based on their count , in descending order, are Studying , Dogs, Tennis, Veganism, Public Speaking.</a:t>
            </a:r>
          </a:p>
          <a:p>
            <a:pPr marL="457200" indent="-457200">
              <a:buFont typeface="Arial" panose="020B0604020202020204" pitchFamily="34" charset="0"/>
              <a:buChar char="•"/>
            </a:pPr>
            <a:r>
              <a:rPr lang="en-US" sz="3200" dirty="0"/>
              <a:t>The distribution of content type by Score is Photo, Video, GIF, Audio, in descending order.</a:t>
            </a:r>
          </a:p>
          <a:p>
            <a:pPr marL="457200" indent="-457200">
              <a:buFont typeface="Arial" panose="020B0604020202020204" pitchFamily="34" charset="0"/>
              <a:buChar char="•"/>
            </a:pPr>
            <a:r>
              <a:rPr lang="en-US" sz="3200" dirty="0"/>
              <a:t>The distribution of content types by count is Photo, Video, GIF, Audio , in that descending order.</a:t>
            </a:r>
          </a:p>
          <a:p>
            <a:pPr marL="457200" indent="-457200">
              <a:buFont typeface="Arial" panose="020B0604020202020204" pitchFamily="34" charset="0"/>
              <a:buChar char="•"/>
            </a:pPr>
            <a:r>
              <a:rPr lang="en-US" sz="3200" dirty="0"/>
              <a:t>The most common reaction types shared between content types are ‘interested’, ’peeking’, ‘adore’, ‘heart’, ‘love’ while the least common are ‘hate’, ‘super love’, ‘want’, ‘scared’, ‘indifferent’, ‘dislike’ and ‘like’.</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2073433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783BB407-A20D-1F20-3136-B2348BE03A64}"/>
              </a:ext>
            </a:extLst>
          </p:cNvPr>
          <p:cNvSpPr txBox="1"/>
          <p:nvPr/>
        </p:nvSpPr>
        <p:spPr>
          <a:xfrm>
            <a:off x="11637085" y="461285"/>
            <a:ext cx="5677467" cy="9941183"/>
          </a:xfrm>
          <a:prstGeom prst="rect">
            <a:avLst/>
          </a:prstGeom>
          <a:noFill/>
        </p:spPr>
        <p:txBody>
          <a:bodyPr wrap="square" rtlCol="0">
            <a:spAutoFit/>
          </a:bodyPr>
          <a:lstStyle/>
          <a:p>
            <a:r>
              <a:rPr lang="en-US" sz="3200" dirty="0"/>
              <a:t>In this presentation, we explored the comprehensive analysis of Social Buzz's data, focusing on optimizing their big data practices, preparing for a successful IPO, and identifying the top-performing categories. </a:t>
            </a:r>
          </a:p>
          <a:p>
            <a:endParaRPr lang="en-US" sz="3200" dirty="0"/>
          </a:p>
          <a:p>
            <a:r>
              <a:rPr lang="en-US" sz="3200" dirty="0"/>
              <a:t>Through rigorous data cleaning and modeling, we ensured the datasets were accurate and efficient for analysis. Various visualizations highlighted key insights. Our audit and recommendations provide a clear pathway for enhancing Social Buzz's data strategy and business performance. </a:t>
            </a:r>
          </a:p>
          <a:p>
            <a:endParaRPr lang="en-US" sz="3200" dirty="0"/>
          </a:p>
          <a:p>
            <a:endParaRPr lang="en-US"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6451131" y="7824607"/>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
        <p:nvSpPr>
          <p:cNvPr id="24" name="TextBox 23">
            <a:extLst>
              <a:ext uri="{FF2B5EF4-FFF2-40B4-BE49-F238E27FC236}">
                <a16:creationId xmlns:a16="http://schemas.microsoft.com/office/drawing/2014/main" id="{9E5F2ACE-6587-7F95-6623-715BD085255C}"/>
              </a:ext>
            </a:extLst>
          </p:cNvPr>
          <p:cNvSpPr txBox="1"/>
          <p:nvPr/>
        </p:nvSpPr>
        <p:spPr>
          <a:xfrm>
            <a:off x="5906883" y="5429619"/>
            <a:ext cx="5562600" cy="2062103"/>
          </a:xfrm>
          <a:prstGeom prst="rect">
            <a:avLst/>
          </a:prstGeom>
          <a:noFill/>
        </p:spPr>
        <p:txBody>
          <a:bodyPr wrap="square" rtlCol="0">
            <a:spAutoFit/>
          </a:bodyPr>
          <a:lstStyle/>
          <a:p>
            <a:r>
              <a:rPr lang="en-US" sz="3200" dirty="0"/>
              <a:t>Thank you for your attention. We look forward to discussing our findings and recommendations further.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7258870" y="1333500"/>
            <a:ext cx="9733730" cy="7467600"/>
          </a:xfrm>
          <a:prstGeom prst="rect">
            <a:avLst/>
          </a:prstGeom>
          <a:solidFill>
            <a:schemeClr val="bg1"/>
          </a:solidFill>
        </p:spPr>
        <p:txBody>
          <a:bodyPr/>
          <a:lstStyle/>
          <a:p>
            <a:r>
              <a:rPr lang="en-US" sz="3600" dirty="0"/>
              <a:t>Social Buzz is a rapidly growing tech unicorn with over 500 million users monthly that needs help to adapt to its massive global reach. Started in 2008, the app was created with an aim to revolutionize social media norms by focusing more on the content itself rather than the user hence giving content the center stage. </a:t>
            </a:r>
          </a:p>
          <a:p>
            <a:r>
              <a:rPr lang="en-US" sz="3600" dirty="0"/>
              <a:t>Accenture has started a 3-month proof of concept focusing on three key areas: </a:t>
            </a:r>
          </a:p>
          <a:p>
            <a:r>
              <a:rPr lang="en-US" sz="3600" dirty="0"/>
              <a:t>-Auditing Social Buzz's big data practices</a:t>
            </a:r>
          </a:p>
          <a:p>
            <a:r>
              <a:rPr lang="en-US" sz="3600" dirty="0"/>
              <a:t>-Providing recommendations for a successful IPO    -Analyzing data to identify the company's most popular categories, content types and their trends.</a:t>
            </a:r>
          </a:p>
          <a:p>
            <a:endParaRPr lang="en-US" sz="3600"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661040" y="1730630"/>
            <a:ext cx="6453903" cy="6467663"/>
          </a:xfrm>
          <a:prstGeom prst="rect">
            <a:avLst/>
          </a:prstGeom>
        </p:spPr>
      </p:pic>
      <p:sp>
        <p:nvSpPr>
          <p:cNvPr id="33" name="TextBox 33"/>
          <p:cNvSpPr txBox="1"/>
          <p:nvPr/>
        </p:nvSpPr>
        <p:spPr>
          <a:xfrm>
            <a:off x="2057630" y="3733354"/>
            <a:ext cx="3886199" cy="2462213"/>
          </a:xfrm>
          <a:prstGeom prst="rect">
            <a:avLst/>
          </a:prstGeom>
        </p:spPr>
        <p:txBody>
          <a:bodyPr wrap="square"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2873761"/>
            <a:ext cx="10524430" cy="6384540"/>
          </a:xfrm>
          <a:prstGeom prst="rect">
            <a:avLst/>
          </a:prstGeom>
          <a:solidFill>
            <a:srgbClr val="A100FF"/>
          </a:solidFill>
          <a:ln>
            <a:solidFill>
              <a:srgbClr val="A100FF"/>
            </a:solidFill>
          </a:ln>
        </p:spPr>
        <p:txBody>
          <a:bodyPr/>
          <a:lstStyle/>
          <a:p>
            <a:r>
              <a:rPr lang="en-AU" sz="3600" dirty="0"/>
              <a:t>             </a:t>
            </a:r>
          </a:p>
          <a:p>
            <a:r>
              <a:rPr lang="en-AU" sz="3600" dirty="0"/>
              <a:t>                     </a:t>
            </a:r>
            <a:r>
              <a:rPr lang="en-AU" sz="3600" dirty="0">
                <a:solidFill>
                  <a:schemeClr val="bg1"/>
                </a:solidFill>
              </a:rPr>
              <a:t>Over 100,000 posts daily which means </a:t>
            </a:r>
          </a:p>
          <a:p>
            <a:r>
              <a:rPr lang="en-AU" sz="3600" dirty="0">
                <a:solidFill>
                  <a:schemeClr val="bg1"/>
                </a:solidFill>
              </a:rPr>
              <a:t>                      36,500,000 pieces of content per year!</a:t>
            </a:r>
          </a:p>
          <a:p>
            <a:endParaRPr lang="en-AU" sz="3600" dirty="0">
              <a:solidFill>
                <a:schemeClr val="bg1"/>
              </a:solidFill>
            </a:endParaRPr>
          </a:p>
          <a:p>
            <a:r>
              <a:rPr lang="en-AU" sz="3600" dirty="0">
                <a:solidFill>
                  <a:schemeClr val="bg1"/>
                </a:solidFill>
              </a:rPr>
              <a:t>                      -How does the business know what to </a:t>
            </a:r>
          </a:p>
          <a:p>
            <a:r>
              <a:rPr lang="en-AU" sz="3600" dirty="0">
                <a:solidFill>
                  <a:schemeClr val="bg1"/>
                </a:solidFill>
              </a:rPr>
              <a:t>                        capitalize on when there is so much data</a:t>
            </a:r>
          </a:p>
          <a:p>
            <a:r>
              <a:rPr lang="en-AU" sz="3600" dirty="0">
                <a:solidFill>
                  <a:schemeClr val="bg1"/>
                </a:solidFill>
              </a:rPr>
              <a:t>                        involved?</a:t>
            </a:r>
          </a:p>
          <a:p>
            <a:r>
              <a:rPr lang="en-AU" sz="3600" dirty="0">
                <a:solidFill>
                  <a:schemeClr val="bg1"/>
                </a:solidFill>
              </a:rPr>
              <a:t>                       </a:t>
            </a:r>
          </a:p>
          <a:p>
            <a:r>
              <a:rPr lang="en-AU" sz="3600" dirty="0">
                <a:solidFill>
                  <a:schemeClr val="bg1"/>
                </a:solidFill>
              </a:rPr>
              <a:t>                     Solution: A thorough analysis of the data to </a:t>
            </a:r>
          </a:p>
          <a:p>
            <a:r>
              <a:rPr lang="en-AU" sz="3600" dirty="0">
                <a:solidFill>
                  <a:schemeClr val="bg1"/>
                </a:solidFill>
              </a:rPr>
              <a:t>                      know the most popular categories and </a:t>
            </a:r>
          </a:p>
          <a:p>
            <a:r>
              <a:rPr lang="en-AU" sz="3600" dirty="0">
                <a:solidFill>
                  <a:schemeClr val="bg1"/>
                </a:solidFill>
              </a:rPr>
              <a:t>                      and their trends through the year.</a:t>
            </a: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46279" y="-119339"/>
            <a:ext cx="6403298"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1824675" y="777727"/>
            <a:ext cx="4373890" cy="1231106"/>
          </a:xfrm>
          <a:prstGeom prst="rect">
            <a:avLst/>
          </a:prstGeom>
        </p:spPr>
        <p:txBody>
          <a:bodyPr wrap="square" lIns="0" tIns="0" rIns="0" bIns="0" rtlCol="0" anchor="t">
            <a:spAutoFit/>
          </a:bodyPr>
          <a:lstStyle/>
          <a:p>
            <a:pPr>
              <a:lnSpc>
                <a:spcPts val="9600"/>
              </a:lnSpc>
            </a:pPr>
            <a:r>
              <a:rPr lang="en-US" sz="8000" spc="-80" dirty="0">
                <a:latin typeface="Graphik Regular" panose="020B0503030202060203" pitchFamily="34" charset="0"/>
              </a:rPr>
              <a:t>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4E752CF6-17C5-FBCC-2041-47FDE1361384}"/>
              </a:ext>
            </a:extLst>
          </p:cNvPr>
          <p:cNvSpPr txBox="1"/>
          <p:nvPr/>
        </p:nvSpPr>
        <p:spPr>
          <a:xfrm>
            <a:off x="4251796" y="1500740"/>
            <a:ext cx="4075954" cy="584775"/>
          </a:xfrm>
          <a:prstGeom prst="rect">
            <a:avLst/>
          </a:prstGeom>
          <a:noFill/>
        </p:spPr>
        <p:txBody>
          <a:bodyPr wrap="square" rtlCol="0">
            <a:spAutoFit/>
          </a:bodyPr>
          <a:lstStyle/>
          <a:p>
            <a:r>
              <a:rPr lang="en-US" sz="3200" dirty="0"/>
              <a:t>Data Understanding</a:t>
            </a:r>
          </a:p>
        </p:txBody>
      </p:sp>
      <p:sp>
        <p:nvSpPr>
          <p:cNvPr id="40" name="TextBox 39">
            <a:extLst>
              <a:ext uri="{FF2B5EF4-FFF2-40B4-BE49-F238E27FC236}">
                <a16:creationId xmlns:a16="http://schemas.microsoft.com/office/drawing/2014/main" id="{AFC8B67F-BB4F-926E-EFE8-D0A6814683C2}"/>
              </a:ext>
            </a:extLst>
          </p:cNvPr>
          <p:cNvSpPr txBox="1"/>
          <p:nvPr/>
        </p:nvSpPr>
        <p:spPr>
          <a:xfrm>
            <a:off x="6012553" y="3085503"/>
            <a:ext cx="3895833" cy="584775"/>
          </a:xfrm>
          <a:prstGeom prst="rect">
            <a:avLst/>
          </a:prstGeom>
          <a:noFill/>
        </p:spPr>
        <p:txBody>
          <a:bodyPr wrap="square" rtlCol="0">
            <a:spAutoFit/>
          </a:bodyPr>
          <a:lstStyle/>
          <a:p>
            <a:r>
              <a:rPr lang="en-US" sz="3200" dirty="0"/>
              <a:t>Data Cleaning</a:t>
            </a:r>
          </a:p>
        </p:txBody>
      </p:sp>
      <p:sp>
        <p:nvSpPr>
          <p:cNvPr id="41" name="TextBox 40">
            <a:extLst>
              <a:ext uri="{FF2B5EF4-FFF2-40B4-BE49-F238E27FC236}">
                <a16:creationId xmlns:a16="http://schemas.microsoft.com/office/drawing/2014/main" id="{D43EA85C-C46A-3B9B-C749-2DEA5C2CE09D}"/>
              </a:ext>
            </a:extLst>
          </p:cNvPr>
          <p:cNvSpPr txBox="1"/>
          <p:nvPr/>
        </p:nvSpPr>
        <p:spPr>
          <a:xfrm>
            <a:off x="7931342" y="4597660"/>
            <a:ext cx="3740350" cy="584775"/>
          </a:xfrm>
          <a:prstGeom prst="rect">
            <a:avLst/>
          </a:prstGeom>
          <a:noFill/>
        </p:spPr>
        <p:txBody>
          <a:bodyPr wrap="square" rtlCol="0">
            <a:spAutoFit/>
          </a:bodyPr>
          <a:lstStyle/>
          <a:p>
            <a:r>
              <a:rPr lang="en-US" sz="3200" dirty="0"/>
              <a:t>Data Modelling</a:t>
            </a:r>
          </a:p>
        </p:txBody>
      </p:sp>
      <p:sp>
        <p:nvSpPr>
          <p:cNvPr id="43" name="TextBox 42">
            <a:extLst>
              <a:ext uri="{FF2B5EF4-FFF2-40B4-BE49-F238E27FC236}">
                <a16:creationId xmlns:a16="http://schemas.microsoft.com/office/drawing/2014/main" id="{7D601E3A-99DF-30B3-7385-6B573D9E7DB8}"/>
              </a:ext>
            </a:extLst>
          </p:cNvPr>
          <p:cNvSpPr txBox="1"/>
          <p:nvPr/>
        </p:nvSpPr>
        <p:spPr>
          <a:xfrm>
            <a:off x="9801517" y="6266279"/>
            <a:ext cx="3583786" cy="584775"/>
          </a:xfrm>
          <a:prstGeom prst="rect">
            <a:avLst/>
          </a:prstGeom>
          <a:noFill/>
        </p:spPr>
        <p:txBody>
          <a:bodyPr wrap="square" rtlCol="0">
            <a:spAutoFit/>
          </a:bodyPr>
          <a:lstStyle/>
          <a:p>
            <a:r>
              <a:rPr lang="en-US" sz="3200" dirty="0"/>
              <a:t>Data Analysis</a:t>
            </a:r>
          </a:p>
        </p:txBody>
      </p:sp>
      <p:sp>
        <p:nvSpPr>
          <p:cNvPr id="44" name="TextBox 43">
            <a:extLst>
              <a:ext uri="{FF2B5EF4-FFF2-40B4-BE49-F238E27FC236}">
                <a16:creationId xmlns:a16="http://schemas.microsoft.com/office/drawing/2014/main" id="{C470722D-2455-846A-1A6B-DD5DCADB28A1}"/>
              </a:ext>
            </a:extLst>
          </p:cNvPr>
          <p:cNvSpPr txBox="1"/>
          <p:nvPr/>
        </p:nvSpPr>
        <p:spPr>
          <a:xfrm>
            <a:off x="11495614" y="7934898"/>
            <a:ext cx="3368890" cy="584775"/>
          </a:xfrm>
          <a:prstGeom prst="rect">
            <a:avLst/>
          </a:prstGeom>
          <a:noFill/>
        </p:spPr>
        <p:txBody>
          <a:bodyPr wrap="square" rtlCol="0">
            <a:spAutoFit/>
          </a:bodyPr>
          <a:lstStyle/>
          <a:p>
            <a:r>
              <a:rPr lang="en-US" sz="3200" dirty="0"/>
              <a:t>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8" name="TextBox 27">
            <a:extLst>
              <a:ext uri="{FF2B5EF4-FFF2-40B4-BE49-F238E27FC236}">
                <a16:creationId xmlns:a16="http://schemas.microsoft.com/office/drawing/2014/main" id="{90A58ADB-FD6D-00F5-E216-7EA59990B27D}"/>
              </a:ext>
            </a:extLst>
          </p:cNvPr>
          <p:cNvSpPr txBox="1"/>
          <p:nvPr/>
        </p:nvSpPr>
        <p:spPr>
          <a:xfrm>
            <a:off x="3352800" y="1711483"/>
            <a:ext cx="7819714" cy="769441"/>
          </a:xfrm>
          <a:prstGeom prst="rect">
            <a:avLst/>
          </a:prstGeom>
          <a:noFill/>
        </p:spPr>
        <p:txBody>
          <a:bodyPr wrap="square" rtlCol="0">
            <a:spAutoFit/>
          </a:bodyPr>
          <a:lstStyle/>
          <a:p>
            <a:pPr marL="571500" indent="-571500">
              <a:buFont typeface="Wingdings" panose="05000000000000000000" pitchFamily="2" charset="2"/>
              <a:buChar char="v"/>
            </a:pPr>
            <a:r>
              <a:rPr lang="en-US" sz="4400" dirty="0"/>
              <a:t>Data Understanding</a:t>
            </a:r>
          </a:p>
        </p:txBody>
      </p:sp>
      <p:sp>
        <p:nvSpPr>
          <p:cNvPr id="29" name="TextBox 28">
            <a:extLst>
              <a:ext uri="{FF2B5EF4-FFF2-40B4-BE49-F238E27FC236}">
                <a16:creationId xmlns:a16="http://schemas.microsoft.com/office/drawing/2014/main" id="{696463F4-0A44-7E3E-F674-851A39D7D582}"/>
              </a:ext>
            </a:extLst>
          </p:cNvPr>
          <p:cNvSpPr txBox="1"/>
          <p:nvPr/>
        </p:nvSpPr>
        <p:spPr>
          <a:xfrm>
            <a:off x="3042855" y="2772015"/>
            <a:ext cx="14444026" cy="5509200"/>
          </a:xfrm>
          <a:prstGeom prst="rect">
            <a:avLst/>
          </a:prstGeom>
          <a:noFill/>
        </p:spPr>
        <p:txBody>
          <a:bodyPr wrap="square" rtlCol="0">
            <a:spAutoFit/>
          </a:bodyPr>
          <a:lstStyle/>
          <a:p>
            <a:r>
              <a:rPr lang="en-US" sz="3200" dirty="0"/>
              <a:t>Social Buzz provided us with three datasets containing the content, reactions and reaction types.</a:t>
            </a:r>
          </a:p>
          <a:p>
            <a:endParaRPr lang="en-US" sz="3200" dirty="0"/>
          </a:p>
          <a:p>
            <a:r>
              <a:rPr lang="en-US" sz="3200" dirty="0"/>
              <a:t>Initially, the Content dataset had 6 columns namely; unnamed:0, User ID, Content ID,</a:t>
            </a:r>
          </a:p>
          <a:p>
            <a:r>
              <a:rPr lang="en-US" sz="3200" dirty="0"/>
              <a:t>Type, Category, URL . The Reaction dataset had 5 columns namely; unnamed: 0 , User ID , Type and Datetime. And the Reaction type dataset had 4 columns namely: Unnamed:0, Type, Sentiment, Score.</a:t>
            </a:r>
          </a:p>
          <a:p>
            <a:endParaRPr lang="en-US" sz="3200" dirty="0"/>
          </a:p>
          <a:p>
            <a:r>
              <a:rPr lang="en-US" sz="3200" dirty="0"/>
              <a:t>From the three datasets , we are able to get the information required to meet our deliverables, however this is only possible after cleaning and modelling the data which takes us to the next step.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1212394B-A84F-2C59-0993-4535927DD3CD}"/>
              </a:ext>
            </a:extLst>
          </p:cNvPr>
          <p:cNvSpPr txBox="1"/>
          <p:nvPr/>
        </p:nvSpPr>
        <p:spPr>
          <a:xfrm>
            <a:off x="3566604" y="1528636"/>
            <a:ext cx="6303241" cy="769441"/>
          </a:xfrm>
          <a:prstGeom prst="rect">
            <a:avLst/>
          </a:prstGeom>
          <a:noFill/>
        </p:spPr>
        <p:txBody>
          <a:bodyPr wrap="square" rtlCol="0">
            <a:spAutoFit/>
          </a:bodyPr>
          <a:lstStyle/>
          <a:p>
            <a:pPr marL="571500" indent="-571500">
              <a:buFont typeface="Wingdings" panose="05000000000000000000" pitchFamily="2" charset="2"/>
              <a:buChar char="v"/>
            </a:pPr>
            <a:r>
              <a:rPr lang="en-US" sz="4400" dirty="0"/>
              <a:t>Data Cleaning</a:t>
            </a:r>
          </a:p>
        </p:txBody>
      </p:sp>
      <p:sp>
        <p:nvSpPr>
          <p:cNvPr id="28" name="TextBox 27">
            <a:extLst>
              <a:ext uri="{FF2B5EF4-FFF2-40B4-BE49-F238E27FC236}">
                <a16:creationId xmlns:a16="http://schemas.microsoft.com/office/drawing/2014/main" id="{341D1FFA-E946-EB6D-22B4-6DF9280A1FB5}"/>
              </a:ext>
            </a:extLst>
          </p:cNvPr>
          <p:cNvSpPr txBox="1"/>
          <p:nvPr/>
        </p:nvSpPr>
        <p:spPr>
          <a:xfrm>
            <a:off x="3169897" y="3009900"/>
            <a:ext cx="13828403" cy="4524315"/>
          </a:xfrm>
          <a:prstGeom prst="rect">
            <a:avLst/>
          </a:prstGeom>
          <a:noFill/>
        </p:spPr>
        <p:txBody>
          <a:bodyPr wrap="square" rtlCol="0">
            <a:spAutoFit/>
          </a:bodyPr>
          <a:lstStyle/>
          <a:p>
            <a:r>
              <a:rPr lang="en-US" sz="3200" dirty="0"/>
              <a:t>During the Data Cleaning process, we focused on removing unnecessary and missing data values from the three datasets to enhance their efficiency for subsequent analysis.</a:t>
            </a:r>
          </a:p>
          <a:p>
            <a:endParaRPr lang="en-US" sz="3200" dirty="0"/>
          </a:p>
          <a:p>
            <a:r>
              <a:rPr lang="en-US" sz="3200" dirty="0"/>
              <a:t>Initially, the Content dataset contained 1000 entries and 6 columns. We removed two columns: URL and Unnamed: 0. Similarly, the Unnamed: 0 columns were removed from the Reactions and Reactions Type datasets. Additionally, any missing values were eliminated. As a result, the datasets are now clean and ready for data modeling.</a:t>
            </a:r>
          </a:p>
        </p:txBody>
      </p:sp>
    </p:spTree>
    <p:extLst>
      <p:ext uri="{BB962C8B-B14F-4D97-AF65-F5344CB8AC3E}">
        <p14:creationId xmlns:p14="http://schemas.microsoft.com/office/powerpoint/2010/main" val="32441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6FE74A0E-273D-DC17-6FC3-330EC1EBD76F}"/>
              </a:ext>
            </a:extLst>
          </p:cNvPr>
          <p:cNvSpPr txBox="1"/>
          <p:nvPr/>
        </p:nvSpPr>
        <p:spPr>
          <a:xfrm>
            <a:off x="3229893" y="980182"/>
            <a:ext cx="4639618" cy="769441"/>
          </a:xfrm>
          <a:prstGeom prst="rect">
            <a:avLst/>
          </a:prstGeom>
          <a:noFill/>
        </p:spPr>
        <p:txBody>
          <a:bodyPr wrap="square" rtlCol="0">
            <a:spAutoFit/>
          </a:bodyPr>
          <a:lstStyle/>
          <a:p>
            <a:pPr marL="685800" indent="-685800">
              <a:buFont typeface="Wingdings" panose="05000000000000000000" pitchFamily="2" charset="2"/>
              <a:buChar char="v"/>
            </a:pPr>
            <a:r>
              <a:rPr lang="en-US" sz="4400" dirty="0"/>
              <a:t>Data Modeling</a:t>
            </a:r>
          </a:p>
        </p:txBody>
      </p:sp>
      <p:sp>
        <p:nvSpPr>
          <p:cNvPr id="29" name="TextBox 28">
            <a:extLst>
              <a:ext uri="{FF2B5EF4-FFF2-40B4-BE49-F238E27FC236}">
                <a16:creationId xmlns:a16="http://schemas.microsoft.com/office/drawing/2014/main" id="{BB38673A-77E2-592E-EBB1-CFEC1314D66E}"/>
              </a:ext>
            </a:extLst>
          </p:cNvPr>
          <p:cNvSpPr txBox="1"/>
          <p:nvPr/>
        </p:nvSpPr>
        <p:spPr>
          <a:xfrm>
            <a:off x="3069359" y="2324100"/>
            <a:ext cx="14151841" cy="5509200"/>
          </a:xfrm>
          <a:prstGeom prst="rect">
            <a:avLst/>
          </a:prstGeom>
          <a:noFill/>
        </p:spPr>
        <p:txBody>
          <a:bodyPr wrap="square" rtlCol="0">
            <a:spAutoFit/>
          </a:bodyPr>
          <a:lstStyle/>
          <a:p>
            <a:r>
              <a:rPr lang="en-US" sz="3200" dirty="0"/>
              <a:t>In the Data Modeling step, we structured the data to optimize it for subsequent analysis.</a:t>
            </a:r>
          </a:p>
          <a:p>
            <a:endParaRPr lang="en-US" sz="3200" dirty="0"/>
          </a:p>
          <a:p>
            <a:r>
              <a:rPr lang="en-US" sz="3200" dirty="0"/>
              <a:t>We merged the three datasets into a single comprehensive dataset and introduced a new column to record the month, enabling us to monitor trends throughout the year. For clarity, we renamed the 'Type' column in the Content dataset to 'Content Type' and the 'Type' column in the Reaction Types dataset to 'Reaction Type’. </a:t>
            </a:r>
          </a:p>
          <a:p>
            <a:endParaRPr lang="en-US" sz="3200" dirty="0"/>
          </a:p>
          <a:p>
            <a:r>
              <a:rPr lang="en-US" sz="3200" dirty="0"/>
              <a:t>This reorganization ensures precise identification and enhances the overall efficiency of our data analysis process.</a:t>
            </a:r>
          </a:p>
          <a:p>
            <a:endParaRPr lang="en-US" sz="3200" dirty="0"/>
          </a:p>
        </p:txBody>
      </p:sp>
    </p:spTree>
    <p:extLst>
      <p:ext uri="{BB962C8B-B14F-4D97-AF65-F5344CB8AC3E}">
        <p14:creationId xmlns:p14="http://schemas.microsoft.com/office/powerpoint/2010/main" val="245385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B38D7554-2BA4-F472-ECF3-122587DD7C4A}"/>
              </a:ext>
            </a:extLst>
          </p:cNvPr>
          <p:cNvSpPr txBox="1"/>
          <p:nvPr/>
        </p:nvSpPr>
        <p:spPr>
          <a:xfrm>
            <a:off x="3046235" y="1526150"/>
            <a:ext cx="13622628" cy="7478970"/>
          </a:xfrm>
          <a:prstGeom prst="rect">
            <a:avLst/>
          </a:prstGeom>
          <a:noFill/>
        </p:spPr>
        <p:txBody>
          <a:bodyPr wrap="square" rtlCol="0">
            <a:spAutoFit/>
          </a:bodyPr>
          <a:lstStyle/>
          <a:p>
            <a:r>
              <a:rPr lang="en-US" sz="3200" dirty="0"/>
              <a:t>In this section, we present the insights derived from the provided data. Various visualization techniques, including charts and graphs, are employed to effectively convey these insights.</a:t>
            </a:r>
          </a:p>
          <a:p>
            <a:endParaRPr lang="en-US" sz="3200" dirty="0"/>
          </a:p>
          <a:p>
            <a:r>
              <a:rPr lang="en-US" sz="3200" dirty="0"/>
              <a:t>In this section we answer the following questions:</a:t>
            </a:r>
          </a:p>
          <a:p>
            <a:pPr marL="457200" indent="-457200">
              <a:buFont typeface="Arial" panose="020B0604020202020204" pitchFamily="34" charset="0"/>
              <a:buChar char="•"/>
            </a:pPr>
            <a:r>
              <a:rPr lang="en-US" sz="3200" dirty="0"/>
              <a:t>What are the top 5 categories?</a:t>
            </a:r>
          </a:p>
          <a:p>
            <a:pPr marL="457200" indent="-457200">
              <a:buFont typeface="Arial" panose="020B0604020202020204" pitchFamily="34" charset="0"/>
              <a:buChar char="•"/>
            </a:pPr>
            <a:r>
              <a:rPr lang="en-US" sz="3200" dirty="0"/>
              <a:t>What is the distribution of categories?</a:t>
            </a:r>
          </a:p>
          <a:p>
            <a:pPr marL="457200" indent="-457200">
              <a:buFont typeface="Arial" panose="020B0604020202020204" pitchFamily="34" charset="0"/>
              <a:buChar char="•"/>
            </a:pPr>
            <a:r>
              <a:rPr lang="en-US" sz="3200" dirty="0"/>
              <a:t>What are the top content types?</a:t>
            </a:r>
          </a:p>
          <a:p>
            <a:pPr marL="457200" indent="-457200">
              <a:buFont typeface="Arial" panose="020B0604020202020204" pitchFamily="34" charset="0"/>
              <a:buChar char="•"/>
            </a:pPr>
            <a:r>
              <a:rPr lang="en-US" sz="3200" dirty="0"/>
              <a:t>What is the distribution of content types?</a:t>
            </a:r>
          </a:p>
          <a:p>
            <a:pPr marL="457200" indent="-457200">
              <a:buFont typeface="Arial" panose="020B0604020202020204" pitchFamily="34" charset="0"/>
              <a:buChar char="•"/>
            </a:pPr>
            <a:r>
              <a:rPr lang="en-US" sz="3200" dirty="0"/>
              <a:t>What are the most common reaction types?</a:t>
            </a:r>
          </a:p>
          <a:p>
            <a:pPr marL="457200" indent="-457200">
              <a:buFont typeface="Arial" panose="020B0604020202020204" pitchFamily="34" charset="0"/>
              <a:buChar char="•"/>
            </a:pPr>
            <a:r>
              <a:rPr lang="en-US" sz="3200" dirty="0"/>
              <a:t>What is the trend of the top categories?</a:t>
            </a:r>
          </a:p>
          <a:p>
            <a:pPr marL="457200" indent="-457200">
              <a:buFont typeface="Arial" panose="020B0604020202020204" pitchFamily="34" charset="0"/>
              <a:buChar char="•"/>
            </a:pPr>
            <a:r>
              <a:rPr lang="en-US" sz="3200" dirty="0"/>
              <a:t>What is the trend of the various content types?</a:t>
            </a:r>
          </a:p>
          <a:p>
            <a:pPr marL="457200" indent="-457200">
              <a:buFont typeface="Arial" panose="020B0604020202020204" pitchFamily="34" charset="0"/>
              <a:buChar char="•"/>
            </a:pPr>
            <a:r>
              <a:rPr lang="en-US" sz="3200" dirty="0"/>
              <a:t>What is the correlation between content types and reaction types?</a:t>
            </a:r>
          </a:p>
          <a:p>
            <a:pPr marL="457200" indent="-457200">
              <a:buFont typeface="Arial" panose="020B0604020202020204" pitchFamily="34" charset="0"/>
              <a:buChar char="•"/>
            </a:pPr>
            <a:r>
              <a:rPr lang="en-US" sz="3200" dirty="0"/>
              <a:t>What is the distribution of sentiments over time?</a:t>
            </a:r>
          </a:p>
          <a:p>
            <a:pPr marL="457200" indent="-457200">
              <a:buFont typeface="Arial" panose="020B0604020202020204" pitchFamily="34" charset="0"/>
              <a:buChar char="•"/>
            </a:pPr>
            <a:r>
              <a:rPr lang="en-US" sz="3200" dirty="0"/>
              <a:t>What are the average scores per content type?</a:t>
            </a:r>
          </a:p>
        </p:txBody>
      </p:sp>
      <p:sp>
        <p:nvSpPr>
          <p:cNvPr id="28" name="TextBox 27">
            <a:extLst>
              <a:ext uri="{FF2B5EF4-FFF2-40B4-BE49-F238E27FC236}">
                <a16:creationId xmlns:a16="http://schemas.microsoft.com/office/drawing/2014/main" id="{227814F2-94A5-952D-E66A-27078E871EDE}"/>
              </a:ext>
            </a:extLst>
          </p:cNvPr>
          <p:cNvSpPr txBox="1"/>
          <p:nvPr/>
        </p:nvSpPr>
        <p:spPr>
          <a:xfrm>
            <a:off x="3315391" y="727610"/>
            <a:ext cx="5410200" cy="830997"/>
          </a:xfrm>
          <a:prstGeom prst="rect">
            <a:avLst/>
          </a:prstGeom>
          <a:noFill/>
        </p:spPr>
        <p:txBody>
          <a:bodyPr wrap="square" rtlCol="0">
            <a:spAutoFit/>
          </a:bodyPr>
          <a:lstStyle/>
          <a:p>
            <a:pPr marL="285750" indent="-285750">
              <a:buFont typeface="Wingdings" panose="05000000000000000000" pitchFamily="2" charset="2"/>
              <a:buChar char="v"/>
            </a:pPr>
            <a:r>
              <a:rPr lang="en-US" sz="4800" dirty="0"/>
              <a:t>Insights</a:t>
            </a:r>
          </a:p>
        </p:txBody>
      </p:sp>
    </p:spTree>
    <p:extLst>
      <p:ext uri="{BB962C8B-B14F-4D97-AF65-F5344CB8AC3E}">
        <p14:creationId xmlns:p14="http://schemas.microsoft.com/office/powerpoint/2010/main" val="429359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1127</Words>
  <Application>Microsoft Office PowerPoint</Application>
  <PresentationFormat>Custom</PresentationFormat>
  <Paragraphs>124</Paragraphs>
  <Slides>22</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Wingdings</vt:lpstr>
      <vt:lpstr>Graphik Regular</vt:lpstr>
      <vt:lpstr>Clear Sans Regular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Kathleen</cp:lastModifiedBy>
  <cp:revision>13</cp:revision>
  <dcterms:created xsi:type="dcterms:W3CDTF">2006-08-16T00:00:00Z</dcterms:created>
  <dcterms:modified xsi:type="dcterms:W3CDTF">2024-07-29T10:25:15Z</dcterms:modified>
  <dc:identifier>DAEhDyfaYKE</dc:identifier>
</cp:coreProperties>
</file>