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325" r:id="rId2"/>
    <p:sldId id="326" r:id="rId3"/>
  </p:sldIdLst>
  <p:sldSz cx="16002000" cy="9994900"/>
  <p:notesSz cx="6858000" cy="9144000"/>
  <p:defaultTextStyle>
    <a:defPPr>
      <a:defRPr lang="en-US"/>
    </a:defPPr>
    <a:lvl1pPr marL="0" algn="l" defTabSz="1247790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1pPr>
    <a:lvl2pPr marL="623895" algn="l" defTabSz="1247790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2pPr>
    <a:lvl3pPr marL="1247790" algn="l" defTabSz="1247790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3pPr>
    <a:lvl4pPr marL="1871685" algn="l" defTabSz="1247790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4pPr>
    <a:lvl5pPr marL="2495580" algn="l" defTabSz="1247790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5pPr>
    <a:lvl6pPr marL="3119476" algn="l" defTabSz="1247790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6pPr>
    <a:lvl7pPr marL="3743371" algn="l" defTabSz="1247790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7pPr>
    <a:lvl8pPr marL="4367266" algn="l" defTabSz="1247790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8pPr>
    <a:lvl9pPr marL="4991161" algn="l" defTabSz="1247790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E7439-8DF9-4419-AA9A-29BDDFEAF83E}" v="3" dt="2018-05-31T12:21:14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88" autoAdjust="0"/>
    <p:restoredTop sz="94660"/>
  </p:normalViewPr>
  <p:slideViewPr>
    <p:cSldViewPr snapToGrid="0">
      <p:cViewPr varScale="1">
        <p:scale>
          <a:sx n="37" d="100"/>
          <a:sy n="37" d="100"/>
        </p:scale>
        <p:origin x="4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231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232" Type="http://schemas.microsoft.com/office/2015/10/relationships/revisionInfo" Target="revisionInfo.xml"/><Relationship Id="rId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mur Khumush" userId="74101edb92b97a8b" providerId="LiveId" clId="{A2BDA4A1-2A12-41E0-AC1B-30E6418084E7}"/>
  </pc:docChgLst>
  <pc:docChgLst>
    <pc:chgData name="Taymur Khumush" userId="74101edb92b97a8b" providerId="LiveId" clId="{77DE7439-8DF9-4419-AA9A-29BDDFEAF83E}"/>
    <pc:docChg chg="modSld">
      <pc:chgData name="Taymur Khumush" userId="74101edb92b97a8b" providerId="LiveId" clId="{77DE7439-8DF9-4419-AA9A-29BDDFEAF83E}" dt="2018-05-31T12:21:14.033" v="2" actId="14100"/>
      <pc:docMkLst>
        <pc:docMk/>
      </pc:docMkLst>
      <pc:sldChg chg="modSp">
        <pc:chgData name="Taymur Khumush" userId="74101edb92b97a8b" providerId="LiveId" clId="{77DE7439-8DF9-4419-AA9A-29BDDFEAF83E}" dt="2018-05-31T12:21:14.033" v="2" actId="14100"/>
        <pc:sldMkLst>
          <pc:docMk/>
          <pc:sldMk cId="1178595566" sldId="303"/>
        </pc:sldMkLst>
        <pc:spChg chg="mod">
          <ac:chgData name="Taymur Khumush" userId="74101edb92b97a8b" providerId="LiveId" clId="{77DE7439-8DF9-4419-AA9A-29BDDFEAF83E}" dt="2018-05-31T12:21:14.033" v="2" actId="14100"/>
          <ac:spMkLst>
            <pc:docMk/>
            <pc:sldMk cId="1178595566" sldId="303"/>
            <ac:spMk id="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C1D24-5B3B-4369-9719-5A6E1033799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923EC-0B05-49FA-A9B9-F91C68EBD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790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1pPr>
    <a:lvl2pPr marL="623895" algn="l" defTabSz="1247790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2pPr>
    <a:lvl3pPr marL="1247790" algn="l" defTabSz="1247790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3pPr>
    <a:lvl4pPr marL="1871685" algn="l" defTabSz="1247790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4pPr>
    <a:lvl5pPr marL="2495580" algn="l" defTabSz="1247790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5pPr>
    <a:lvl6pPr marL="3119476" algn="l" defTabSz="1247790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6pPr>
    <a:lvl7pPr marL="3743371" algn="l" defTabSz="1247790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7pPr>
    <a:lvl8pPr marL="4367266" algn="l" defTabSz="1247790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8pPr>
    <a:lvl9pPr marL="4991161" algn="l" defTabSz="1247790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09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486" y="1059585"/>
            <a:ext cx="10904934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38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5" y="623338"/>
            <a:ext cx="10904934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47490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666933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2" name="Freeform 1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" name="Freeform 1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4952479" y="9255071"/>
            <a:ext cx="6097044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>
            <a:off x="15036306" y="8987409"/>
            <a:ext cx="462390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5058325" y="9063998"/>
            <a:ext cx="417005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2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6031171" cy="99949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838" kern="12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0486" y="1059585"/>
            <a:ext cx="10904934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38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5" y="623338"/>
            <a:ext cx="10904934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47490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flipH="1">
            <a:off x="666933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4952479" y="9255071"/>
            <a:ext cx="6097044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 userDrawn="1"/>
        </p:nvSpPr>
        <p:spPr>
          <a:xfrm>
            <a:off x="15036306" y="8987409"/>
            <a:ext cx="462390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5058325" y="9063998"/>
            <a:ext cx="417005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41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581117"/>
            <a:ext cx="16002000" cy="3413783"/>
          </a:xfrm>
          <a:prstGeom prst="rect">
            <a:avLst/>
          </a:prstGeom>
          <a:solidFill>
            <a:srgbClr val="1B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241"/>
            <a:endParaRPr lang="en-US" sz="2363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6002000" cy="6581117"/>
          </a:xfrm>
          <a:prstGeom prst="rect">
            <a:avLst/>
          </a:prstGeom>
        </p:spPr>
        <p:txBody>
          <a:bodyPr anchor="ctr"/>
          <a:lstStyle>
            <a:lvl1pPr algn="ctr">
              <a:defRPr lang="en-US" sz="1838" kern="12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0486" y="1059585"/>
            <a:ext cx="10904934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96338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00485" y="623338"/>
            <a:ext cx="10904934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414767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67150" cy="9994900"/>
          </a:xfrm>
          <a:prstGeom prst="rect">
            <a:avLst/>
          </a:prstGeom>
          <a:solidFill>
            <a:srgbClr val="1B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241"/>
            <a:endParaRPr lang="en-US" sz="2363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34298" y="1059585"/>
            <a:ext cx="10904934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3015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34298" y="623338"/>
            <a:ext cx="10904934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289234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l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576197" y="0"/>
            <a:ext cx="6426973" cy="99949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0486" y="1059585"/>
            <a:ext cx="10904934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38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5" y="623338"/>
            <a:ext cx="10904934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47490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flipH="1">
            <a:off x="666933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4952479" y="9255071"/>
            <a:ext cx="6097044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 userDrawn="1"/>
        </p:nvSpPr>
        <p:spPr>
          <a:xfrm>
            <a:off x="15036306" y="8987409"/>
            <a:ext cx="462390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5058325" y="9063998"/>
            <a:ext cx="417005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5641" y="2517238"/>
            <a:ext cx="7167559" cy="2862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75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00486" y="1059585"/>
            <a:ext cx="10904934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38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5" y="623338"/>
            <a:ext cx="10904934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0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3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79" y="9255071"/>
            <a:ext cx="6097044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15036306" y="8987409"/>
            <a:ext cx="462390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5058325" y="9063998"/>
            <a:ext cx="417005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6002000" cy="9994900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47490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4" name="Freeform 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" name="Freeform 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 flipH="1">
            <a:off x="666933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8" name="Freeform 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" name="Freeform 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4952479" y="9255071"/>
            <a:ext cx="6097044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15036306" y="8987409"/>
            <a:ext cx="462390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5058325" y="9063998"/>
            <a:ext cx="417005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12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41004" y="2492062"/>
            <a:ext cx="5684709" cy="290518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2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id-ID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47490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4" name="Freeform 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" name="Freeform 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 flipH="1">
            <a:off x="666933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4952479" y="9255071"/>
            <a:ext cx="6097044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15036306" y="8987409"/>
            <a:ext cx="462390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5058325" y="9063998"/>
            <a:ext cx="417005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2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62452" y="1059585"/>
            <a:ext cx="7877098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996997" y="2212476"/>
            <a:ext cx="2008006" cy="2229701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47490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5" name="Freeform 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" name="Freeform 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>
          <a:xfrm flipH="1">
            <a:off x="666933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8" name="Freeform 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" name="Freeform 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4952479" y="9255071"/>
            <a:ext cx="6097044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15036306" y="8987409"/>
            <a:ext cx="462390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58325" y="9063998"/>
            <a:ext cx="417005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7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700486" y="1059585"/>
            <a:ext cx="10904934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38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5" y="623338"/>
            <a:ext cx="10904934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47490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6" name="Freeform 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" name="Freeform 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8" name="Group 7"/>
          <p:cNvGrpSpPr/>
          <p:nvPr userDrawn="1"/>
        </p:nvGrpSpPr>
        <p:grpSpPr>
          <a:xfrm flipH="1">
            <a:off x="666933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9" name="Freeform 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" name="Freeform 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4952479" y="9255071"/>
            <a:ext cx="6097044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15036306" y="8987409"/>
            <a:ext cx="462390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5058325" y="9063998"/>
            <a:ext cx="417005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4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486" y="1059585"/>
            <a:ext cx="10904934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38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5" y="623338"/>
            <a:ext cx="10904934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139219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179105" y="0"/>
            <a:ext cx="7822895" cy="9239656"/>
          </a:xfrm>
          <a:prstGeom prst="rect">
            <a:avLst/>
          </a:prstGeom>
        </p:spPr>
        <p:txBody>
          <a:bodyPr anchor="ctr"/>
          <a:lstStyle>
            <a:lvl1pPr algn="ctr">
              <a:defRPr lang="en-US" sz="1838" kern="12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00486" y="1059585"/>
            <a:ext cx="10904934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38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5" y="623338"/>
            <a:ext cx="10904934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0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3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79" y="9255071"/>
            <a:ext cx="6097044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 userDrawn="1"/>
        </p:nvSpPr>
        <p:spPr>
          <a:xfrm>
            <a:off x="15036306" y="8987409"/>
            <a:ext cx="462390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5058325" y="9063998"/>
            <a:ext cx="417005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56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00486" y="1059585"/>
            <a:ext cx="10904934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38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5" y="623338"/>
            <a:ext cx="10904934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47490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flipH="1">
            <a:off x="666933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4952479" y="9255071"/>
            <a:ext cx="6097044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 userDrawn="1"/>
        </p:nvSpPr>
        <p:spPr>
          <a:xfrm>
            <a:off x="15036306" y="8987409"/>
            <a:ext cx="462390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5058325" y="9063998"/>
            <a:ext cx="417005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8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59405" y="2649230"/>
            <a:ext cx="3382595" cy="3594056"/>
          </a:xfrm>
          <a:prstGeom prst="rect">
            <a:avLst/>
          </a:prstGeom>
        </p:spPr>
      </p:sp>
      <p:sp>
        <p:nvSpPr>
          <p:cNvPr id="29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455818" y="2649229"/>
            <a:ext cx="3378711" cy="3582535"/>
          </a:xfrm>
          <a:prstGeom prst="rect">
            <a:avLst/>
          </a:prstGeom>
        </p:spPr>
      </p:sp>
      <p:sp>
        <p:nvSpPr>
          <p:cNvPr id="3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141557" y="2649229"/>
            <a:ext cx="3385380" cy="3582535"/>
          </a:xfrm>
          <a:prstGeom prst="rect">
            <a:avLst/>
          </a:prstGeom>
        </p:spPr>
      </p:sp>
      <p:sp>
        <p:nvSpPr>
          <p:cNvPr id="31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1833262" y="2649229"/>
            <a:ext cx="3384880" cy="3594057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424262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Detail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64124" y="2477354"/>
            <a:ext cx="9008031" cy="3380985"/>
          </a:xfrm>
          <a:prstGeom prst="rect">
            <a:avLst/>
          </a:prstGeom>
        </p:spPr>
        <p:txBody>
          <a:bodyPr anchor="ctr"/>
          <a:lstStyle>
            <a:lvl1pPr algn="ctr">
              <a:defRPr sz="2100">
                <a:solidFill>
                  <a:schemeClr val="bg1">
                    <a:lumMod val="6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00486" y="1059585"/>
            <a:ext cx="10904934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38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5" y="623338"/>
            <a:ext cx="10904934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0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3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79" y="9255071"/>
            <a:ext cx="6097044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15036306" y="8987409"/>
            <a:ext cx="462390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5058325" y="9063998"/>
            <a:ext cx="417005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8284" y="2265511"/>
            <a:ext cx="8073736" cy="6336161"/>
          </a:xfrm>
          <a:prstGeom prst="rect">
            <a:avLst/>
          </a:prstGeom>
        </p:spPr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00486" y="1059585"/>
            <a:ext cx="10904934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38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5" y="623338"/>
            <a:ext cx="10904934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0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3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79" y="9255071"/>
            <a:ext cx="6097044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15036306" y="8987409"/>
            <a:ext cx="462390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5058325" y="9063998"/>
            <a:ext cx="417005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3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1033462" y="2988242"/>
            <a:ext cx="5017294" cy="5006022"/>
          </a:xfrm>
          <a:prstGeom prst="rect">
            <a:avLst/>
          </a:prstGeom>
        </p:spPr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00486" y="1059585"/>
            <a:ext cx="10904934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38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5" y="623338"/>
            <a:ext cx="10904934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0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3" y="9479016"/>
            <a:ext cx="231219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79" y="9255071"/>
            <a:ext cx="6097044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 userDrawn="1"/>
        </p:nvSpPr>
        <p:spPr>
          <a:xfrm>
            <a:off x="15036306" y="8987409"/>
            <a:ext cx="462390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5058325" y="9063998"/>
            <a:ext cx="417005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3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90" r:id="rId15"/>
    <p:sldLayoutId id="2147483698" r:id="rId16"/>
    <p:sldLayoutId id="2147483704" r:id="rId17"/>
  </p:sldLayoutIdLst>
  <p:txStyles>
    <p:titleStyle>
      <a:lvl1pPr algn="l" defTabSz="1200241" rtl="0" eaLnBrk="1" latinLnBrk="0" hangingPunct="1">
        <a:lnSpc>
          <a:spcPct val="90000"/>
        </a:lnSpc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60" indent="-300060" algn="l" defTabSz="1200241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1pPr>
      <a:lvl2pPr marL="900181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500302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100423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4pPr>
      <a:lvl5pPr marL="2700543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5pPr>
      <a:lvl6pPr marL="3300664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6pPr>
      <a:lvl7pPr marL="3900785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7pPr>
      <a:lvl8pPr marL="4500905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8pPr>
      <a:lvl9pPr marL="5101026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1pPr>
      <a:lvl2pPr marL="600121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2pPr>
      <a:lvl3pPr marL="1200241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3pPr>
      <a:lvl4pPr marL="1800362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4pPr>
      <a:lvl5pPr marL="2400483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5pPr>
      <a:lvl6pPr marL="3000604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6pPr>
      <a:lvl7pPr marL="3600724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7pPr>
      <a:lvl8pPr marL="4200845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8pPr>
      <a:lvl9pPr marL="4800966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Source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by Source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Aggregation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99768" y="2382586"/>
            <a:ext cx="4028912" cy="5355912"/>
          </a:xfrm>
          <a:prstGeom prst="rect">
            <a:avLst/>
          </a:prstGeom>
        </p:spPr>
        <p:txBody>
          <a:bodyPr vert="horz" lIns="159984" tIns="79992" rIns="159984" bIns="79992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AU" sz="2100" b="1" dirty="0" smtClean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Review Data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AU" sz="2100" i="1" dirty="0" smtClean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Source: Scraper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AU" sz="2100" i="1" dirty="0" smtClean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Identifier: Review ID</a:t>
            </a:r>
            <a:endParaRPr lang="en-AU" sz="2100" i="1" dirty="0">
              <a:solidFill>
                <a:schemeClr val="bg2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" panose="020F050202020403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50" dirty="0" smtClean="0">
              <a:solidFill>
                <a:srgbClr val="FFFFFF">
                  <a:lumMod val="65000"/>
                </a:srgb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u="sng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to Preserve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Review ID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URL Valid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Publication Date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Book Title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b="1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Book ID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Rating</a:t>
            </a:r>
          </a:p>
          <a:p>
            <a:pPr marL="0" lvl="0" indent="0" defTabSz="1247790">
              <a:spcBef>
                <a:spcPts val="0"/>
              </a:spcBef>
              <a:buNone/>
            </a:pPr>
            <a:endParaRPr lang="en-US" sz="1575" dirty="0">
              <a:solidFill>
                <a:srgbClr val="FFFFFF">
                  <a:lumMod val="65000"/>
                </a:srgb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u="sng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to Discard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Reviewer </a:t>
            </a:r>
            <a:r>
              <a:rPr lang="en-US" sz="1575" dirty="0" err="1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Href</a:t>
            </a:r>
            <a:endParaRPr lang="en-US" sz="1575" dirty="0" smtClean="0">
              <a:solidFill>
                <a:srgbClr val="FFFFFF">
                  <a:lumMod val="65000"/>
                </a:srgb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Reviewer Started Reading Date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Reviewer Finished Reading Date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Reviewer Shelved Date</a:t>
            </a:r>
          </a:p>
          <a:p>
            <a:pPr marL="0" lvl="0" indent="0" defTabSz="1247790">
              <a:spcBef>
                <a:spcPts val="0"/>
              </a:spcBef>
              <a:buNone/>
            </a:pPr>
            <a:endParaRPr lang="en-US" sz="1575" dirty="0">
              <a:solidFill>
                <a:srgbClr val="FFFFFF">
                  <a:lumMod val="65000"/>
                </a:srgb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defTabSz="1247790">
              <a:spcBef>
                <a:spcPts val="0"/>
              </a:spcBef>
              <a:buNone/>
              <a:defRPr/>
            </a:pPr>
            <a:r>
              <a:rPr lang="en-AU" sz="2100" b="1" dirty="0" smtClean="0">
                <a:solidFill>
                  <a:srgbClr val="11111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Processing Needed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Drop blanks &amp; duplicates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Drop invalid URLS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Drop reviews outside study period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072562" y="5383213"/>
            <a:ext cx="1004240" cy="142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 txBox="1">
            <a:spLocks/>
          </p:cNvSpPr>
          <p:nvPr/>
        </p:nvSpPr>
        <p:spPr>
          <a:xfrm>
            <a:off x="4520684" y="2382586"/>
            <a:ext cx="4028912" cy="5355912"/>
          </a:xfrm>
          <a:prstGeom prst="rect">
            <a:avLst/>
          </a:prstGeom>
        </p:spPr>
        <p:txBody>
          <a:bodyPr vert="horz" lIns="159984" tIns="79992" rIns="159984" bIns="79992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AU" sz="2100" b="1" dirty="0" smtClean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Book Data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AU" sz="2100" i="1" dirty="0" smtClean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Source: Scraper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AU" sz="2100" i="1" dirty="0" smtClean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Identifier: Book ID</a:t>
            </a:r>
            <a:endParaRPr lang="en-AU" sz="2100" i="1" dirty="0">
              <a:solidFill>
                <a:schemeClr val="bg2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" panose="020F050202020403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50" dirty="0" smtClean="0">
              <a:solidFill>
                <a:srgbClr val="FFFFFF">
                  <a:lumMod val="65000"/>
                </a:srgb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75" b="1" dirty="0" smtClean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Book 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Book Author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Book Language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75" dirty="0" err="1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Avg</a:t>
            </a: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Rating (all time)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75" b="1" dirty="0" smtClean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ISBN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Editions URL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Publication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First Publication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Series</a:t>
            </a:r>
          </a:p>
          <a:p>
            <a:pPr marL="0" indent="0">
              <a:spcBef>
                <a:spcPts val="0"/>
              </a:spcBef>
              <a:buNone/>
            </a:pPr>
            <a:endParaRPr lang="en-US" sz="1575" dirty="0" smtClean="0">
              <a:solidFill>
                <a:srgbClr val="FFFFFF">
                  <a:lumMod val="65000"/>
                </a:srgb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75" u="sng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Leakage?</a:t>
            </a:r>
            <a:endParaRPr lang="en-US" sz="1575" u="sng" dirty="0">
              <a:solidFill>
                <a:srgbClr val="FFFFFF">
                  <a:lumMod val="65000"/>
                </a:srgb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75" dirty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Number Reviews (Total, all time)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75" dirty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Number Ratings (Total, all time</a:t>
            </a: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575" dirty="0">
              <a:solidFill>
                <a:srgbClr val="FFFFFF">
                  <a:lumMod val="65000"/>
                </a:srgb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defTabSz="1247790">
              <a:spcBef>
                <a:spcPts val="0"/>
              </a:spcBef>
              <a:buNone/>
              <a:defRPr/>
            </a:pPr>
            <a:r>
              <a:rPr lang="en-AU" sz="2100" b="1" dirty="0">
                <a:solidFill>
                  <a:srgbClr val="11111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Processing Needed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Drop blanks &amp; duplicates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Drop invalid series data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Merge duplicate editions 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Evaluate risk for  reviews &amp; rating count</a:t>
            </a:r>
            <a:endParaRPr lang="en-US" sz="1575" dirty="0">
              <a:solidFill>
                <a:srgbClr val="FFFFFF">
                  <a:lumMod val="65000"/>
                </a:srgb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7993478" y="2382586"/>
            <a:ext cx="4028912" cy="5355912"/>
          </a:xfrm>
          <a:prstGeom prst="rect">
            <a:avLst/>
          </a:prstGeom>
        </p:spPr>
        <p:txBody>
          <a:bodyPr vert="horz" lIns="159984" tIns="79992" rIns="159984" bIns="79992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AU" sz="2100" b="1" dirty="0" smtClean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Book Supplemental Data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AU" sz="2100" i="1" dirty="0" smtClean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Source: Open Library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AU" sz="2100" i="1" dirty="0" smtClean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Identifier: ISBN</a:t>
            </a:r>
            <a:endParaRPr lang="en-AU" sz="2100" i="1" dirty="0">
              <a:solidFill>
                <a:schemeClr val="bg2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" panose="020F050202020403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50" b="1" dirty="0">
              <a:solidFill>
                <a:srgbClr val="FFFFFF">
                  <a:lumMod val="65000"/>
                </a:srgb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75" b="1" dirty="0" smtClean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ISBN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Topic/Genre</a:t>
            </a:r>
          </a:p>
          <a:p>
            <a:pPr marL="0" indent="0">
              <a:spcBef>
                <a:spcPts val="0"/>
              </a:spcBef>
              <a:buNone/>
            </a:pPr>
            <a:endParaRPr lang="en-US" sz="1575" dirty="0">
              <a:solidFill>
                <a:srgbClr val="FFFFFF">
                  <a:lumMod val="65000"/>
                </a:srgb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defTabSz="1247790">
              <a:spcBef>
                <a:spcPts val="0"/>
              </a:spcBef>
              <a:buNone/>
              <a:defRPr/>
            </a:pPr>
            <a:r>
              <a:rPr lang="en-AU" sz="2100" b="1" dirty="0">
                <a:solidFill>
                  <a:srgbClr val="11111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Processing Needed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Unleash Preston</a:t>
            </a:r>
            <a:endParaRPr lang="en-US" sz="1575" dirty="0">
              <a:solidFill>
                <a:srgbClr val="FFFFFF">
                  <a:lumMod val="65000"/>
                </a:srgb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75" dirty="0">
              <a:solidFill>
                <a:srgbClr val="FFFFFF">
                  <a:lumMod val="65000"/>
                </a:srgb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466271" y="2382586"/>
            <a:ext cx="4028912" cy="5355912"/>
          </a:xfrm>
          <a:prstGeom prst="rect">
            <a:avLst/>
          </a:prstGeom>
        </p:spPr>
        <p:txBody>
          <a:bodyPr vert="horz" lIns="159984" tIns="79992" rIns="159984" bIns="79992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AU" sz="2100" b="1" dirty="0" smtClean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Aggregated Data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AU" sz="2100" i="1" dirty="0" smtClean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Identifier: ISBN or Book ID</a:t>
            </a:r>
            <a:endParaRPr lang="en-AU" sz="2100" i="1" dirty="0">
              <a:solidFill>
                <a:schemeClr val="bg2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" panose="020F050202020403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50" dirty="0" smtClean="0">
              <a:solidFill>
                <a:srgbClr val="FFFFFF">
                  <a:lumMod val="65000"/>
                </a:srgb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u="sng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Book Metadata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Book ID / ISBN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Book Author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Book Language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err="1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Avg</a:t>
            </a: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Rating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First Publication Date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First Publication Date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Topic/Genre</a:t>
            </a:r>
          </a:p>
          <a:p>
            <a:pPr marL="0" lvl="0" indent="0" defTabSz="1247790">
              <a:spcBef>
                <a:spcPts val="0"/>
              </a:spcBef>
              <a:buNone/>
            </a:pPr>
            <a:endParaRPr lang="en-US" sz="1575" dirty="0">
              <a:solidFill>
                <a:srgbClr val="FFFFFF">
                  <a:lumMod val="65000"/>
                </a:srgb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u="sng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Review Counts</a:t>
            </a:r>
          </a:p>
          <a:p>
            <a:pPr marL="0" lvl="0" indent="0" defTabSz="1247790">
              <a:spcBef>
                <a:spcPts val="0"/>
              </a:spcBef>
              <a:buNone/>
            </a:pPr>
            <a:r>
              <a:rPr lang="en-US" sz="1575" dirty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US" sz="1575" dirty="0" smtClean="0">
                <a:solidFill>
                  <a:srgbClr val="FFFFFF">
                    <a:lumMod val="65000"/>
                  </a:srgb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eview count for each month in pre-period Review count for each month in post-period</a:t>
            </a:r>
          </a:p>
          <a:p>
            <a:pPr marL="0" lvl="0" indent="0" defTabSz="1247790">
              <a:spcBef>
                <a:spcPts val="0"/>
              </a:spcBef>
              <a:buNone/>
            </a:pPr>
            <a:endParaRPr lang="en-US" sz="1575" dirty="0">
              <a:solidFill>
                <a:srgbClr val="FFFFFF">
                  <a:lumMod val="65000"/>
                </a:srgb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7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26" grpId="0" build="p"/>
      <p:bldP spid="38" grpId="0" build="p"/>
      <p:bldP spid="39" grpId="0" build="p"/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Model 1: Predicting Number of Reviews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0485" y="1676663"/>
            <a:ext cx="10947796" cy="33316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Building &amp; Testing on Pre </a:t>
            </a:r>
            <a:r>
              <a:rPr lang="en-US" dirty="0" err="1" smtClean="0"/>
              <a:t>Covid</a:t>
            </a:r>
            <a:r>
              <a:rPr lang="en-US" dirty="0" smtClean="0"/>
              <a:t> Data Only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99768" y="2382586"/>
            <a:ext cx="4782723" cy="5355912"/>
          </a:xfrm>
          <a:prstGeom prst="rect">
            <a:avLst/>
          </a:prstGeom>
        </p:spPr>
        <p:txBody>
          <a:bodyPr vert="horz" lIns="159984" tIns="79992" rIns="159984" bIns="79992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AU" sz="2100" b="1" dirty="0" smtClean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Key Definitions: 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AU" sz="2100" b="1" dirty="0" smtClean="0">
              <a:solidFill>
                <a:schemeClr val="bg2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" panose="020F0502020204030203" pitchFamily="34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AU" sz="2100" i="1" dirty="0" smtClean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Pre-period &amp; post-period</a:t>
            </a:r>
          </a:p>
          <a:p>
            <a:pPr>
              <a:spcBef>
                <a:spcPts val="0"/>
              </a:spcBef>
              <a:defRPr/>
            </a:pPr>
            <a:r>
              <a:rPr lang="en-AU" sz="2100" i="1" dirty="0" smtClean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Data collection starts in Jan 2018</a:t>
            </a:r>
          </a:p>
          <a:p>
            <a:pPr>
              <a:spcBef>
                <a:spcPts val="0"/>
              </a:spcBef>
              <a:defRPr/>
            </a:pPr>
            <a:endParaRPr lang="en-AU" sz="2100" i="1" dirty="0" smtClean="0">
              <a:solidFill>
                <a:schemeClr val="bg2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" panose="020F0502020204030203" pitchFamily="34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AU" sz="2100" i="1" dirty="0" smtClean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Cut-offs for dropping books:</a:t>
            </a:r>
          </a:p>
          <a:p>
            <a:pPr>
              <a:spcBef>
                <a:spcPts val="0"/>
              </a:spcBef>
              <a:defRPr/>
            </a:pPr>
            <a:r>
              <a:rPr lang="en-AU" sz="2100" i="1" dirty="0" smtClean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Review count (all time)</a:t>
            </a:r>
          </a:p>
          <a:p>
            <a:pPr>
              <a:spcBef>
                <a:spcPts val="0"/>
              </a:spcBef>
              <a:defRPr/>
            </a:pPr>
            <a:r>
              <a:rPr lang="en-AU" sz="2100" i="1" dirty="0" smtClean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Review count (scraped sample)</a:t>
            </a:r>
          </a:p>
          <a:p>
            <a:pPr>
              <a:spcBef>
                <a:spcPts val="0"/>
              </a:spcBef>
              <a:defRPr/>
            </a:pPr>
            <a:r>
              <a:rPr lang="en-AU" sz="2100" i="1" dirty="0" smtClean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Publication date</a:t>
            </a:r>
          </a:p>
        </p:txBody>
      </p:sp>
    </p:spTree>
    <p:extLst>
      <p:ext uri="{BB962C8B-B14F-4D97-AF65-F5344CB8AC3E}">
        <p14:creationId xmlns:p14="http://schemas.microsoft.com/office/powerpoint/2010/main" val="190721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26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SlideBazaar-9 BlueGreen-Light">
      <a:dk1>
        <a:srgbClr val="FFFFFF"/>
      </a:dk1>
      <a:lt1>
        <a:sysClr val="window" lastClr="FFFFFF"/>
      </a:lt1>
      <a:dk2>
        <a:srgbClr val="FFFFFF"/>
      </a:dk2>
      <a:lt2>
        <a:srgbClr val="111111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Words>237</Words>
  <Application>Microsoft Office PowerPoint</Application>
  <PresentationFormat>Custom</PresentationFormat>
  <Paragraphs>83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Lato</vt:lpstr>
      <vt:lpstr>Lato Light</vt:lpstr>
      <vt:lpstr>Lato Regular</vt:lpstr>
      <vt:lpstr>Lato Thin</vt:lpstr>
      <vt:lpstr>1_Office Theme</vt:lpstr>
      <vt:lpstr>Data Source Summary</vt:lpstr>
      <vt:lpstr>Model 1: Predicting Number of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SlideBazaar</dc:creator>
  <cp:lastModifiedBy>Leora Rosenberg</cp:lastModifiedBy>
  <cp:revision>23</cp:revision>
  <dcterms:created xsi:type="dcterms:W3CDTF">2015-08-15T10:01:09Z</dcterms:created>
  <dcterms:modified xsi:type="dcterms:W3CDTF">2020-11-06T17:29:58Z</dcterms:modified>
</cp:coreProperties>
</file>