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33" r:id="rId2"/>
    <p:sldId id="334" r:id="rId3"/>
  </p:sldIdLst>
  <p:sldSz cx="16002000" cy="9994900"/>
  <p:notesSz cx="6858000" cy="9144000"/>
  <p:defaultTextStyle>
    <a:defPPr>
      <a:defRPr lang="en-US"/>
    </a:defPPr>
    <a:lvl1pPr marL="0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1pPr>
    <a:lvl2pPr marL="623826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2pPr>
    <a:lvl3pPr marL="1247654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3pPr>
    <a:lvl4pPr marL="1871481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4pPr>
    <a:lvl5pPr marL="2495309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5pPr>
    <a:lvl6pPr marL="3119137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6pPr>
    <a:lvl7pPr marL="3742965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7pPr>
    <a:lvl8pPr marL="4366791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8pPr>
    <a:lvl9pPr marL="4990619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CC"/>
    <a:srgbClr val="19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E7439-8DF9-4419-AA9A-29BDDFEAF83E}" v="3" dt="2018-05-31T12:21:1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57" d="100"/>
          <a:sy n="57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231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232" Type="http://schemas.microsoft.com/office/2015/10/relationships/revisionInfo" Target="revisionInfo.xml"/><Relationship Id="rId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mur Khumush" userId="74101edb92b97a8b" providerId="LiveId" clId="{A2BDA4A1-2A12-41E0-AC1B-30E6418084E7}"/>
  </pc:docChgLst>
  <pc:docChgLst>
    <pc:chgData name="Taymur Khumush" userId="74101edb92b97a8b" providerId="LiveId" clId="{77DE7439-8DF9-4419-AA9A-29BDDFEAF83E}"/>
    <pc:docChg chg="modSld">
      <pc:chgData name="Taymur Khumush" userId="74101edb92b97a8b" providerId="LiveId" clId="{77DE7439-8DF9-4419-AA9A-29BDDFEAF83E}" dt="2018-05-31T12:21:14.033" v="2" actId="14100"/>
      <pc:docMkLst>
        <pc:docMk/>
      </pc:docMkLst>
      <pc:sldChg chg="modSp">
        <pc:chgData name="Taymur Khumush" userId="74101edb92b97a8b" providerId="LiveId" clId="{77DE7439-8DF9-4419-AA9A-29BDDFEAF83E}" dt="2018-05-31T12:21:14.033" v="2" actId="14100"/>
        <pc:sldMkLst>
          <pc:docMk/>
          <pc:sldMk cId="1178595566" sldId="303"/>
        </pc:sldMkLst>
        <pc:spChg chg="mod">
          <ac:chgData name="Taymur Khumush" userId="74101edb92b97a8b" providerId="LiveId" clId="{77DE7439-8DF9-4419-AA9A-29BDDFEAF83E}" dt="2018-05-31T12:21:14.033" v="2" actId="14100"/>
          <ac:spMkLst>
            <pc:docMk/>
            <pc:sldMk cId="1178595566" sldId="303"/>
            <ac:spMk id="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1D24-5B3B-4369-9719-5A6E1033799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923EC-0B05-49FA-A9B9-F91C68EBD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1pPr>
    <a:lvl2pPr marL="623826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2pPr>
    <a:lvl3pPr marL="1247654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3pPr>
    <a:lvl4pPr marL="1871481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4pPr>
    <a:lvl5pPr marL="2495309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5pPr>
    <a:lvl6pPr marL="3119137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6pPr>
    <a:lvl7pPr marL="3742965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7pPr>
    <a:lvl8pPr marL="4366791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8pPr>
    <a:lvl9pPr marL="4990619" algn="l" defTabSz="1247654" rtl="0" eaLnBrk="1" latinLnBrk="0" hangingPunct="1">
      <a:defRPr sz="16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09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9" name="Freeform 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2" name="Freeform 1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" name="Freeform 1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2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6031171" cy="99949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4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81121"/>
            <a:ext cx="16002000" cy="3413783"/>
          </a:xfrm>
          <a:prstGeom prst="rect">
            <a:avLst/>
          </a:prstGeom>
          <a:solidFill>
            <a:srgbClr val="1B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241"/>
            <a:endParaRPr lang="en-US" sz="2363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6002000" cy="6581117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414767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_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67150" cy="9994900"/>
          </a:xfrm>
          <a:prstGeom prst="rect">
            <a:avLst/>
          </a:prstGeom>
          <a:solidFill>
            <a:srgbClr val="1B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241"/>
            <a:endParaRPr lang="en-US" sz="2363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34300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30151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34300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289234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Sl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576199" y="0"/>
            <a:ext cx="6426972" cy="99949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Slid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5643" y="2517239"/>
            <a:ext cx="7167558" cy="2862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75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6002000" cy="9994900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" name="Freeform 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" name="Freeform 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8" name="Freeform 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12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41005" y="2492062"/>
            <a:ext cx="5684710" cy="290518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2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id-ID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" name="Freeform 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" name="Freeform 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62454" y="1059585"/>
            <a:ext cx="7877098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96999" y="2212479"/>
            <a:ext cx="2008005" cy="2229701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5" name="Freeform 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" name="Freeform 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8" name="Freeform 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6" name="Freeform 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" name="Freeform 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9" name="Freeform 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13921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79107" y="1"/>
            <a:ext cx="7822896" cy="9239655"/>
          </a:xfrm>
          <a:prstGeom prst="rect">
            <a:avLst/>
          </a:prstGeom>
        </p:spPr>
        <p:txBody>
          <a:bodyPr anchor="ctr"/>
          <a:lstStyle>
            <a:lvl1pPr algn="ctr">
              <a:defRPr lang="en-US" sz="1838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6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3" name="Freeform 1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8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59408" y="2649231"/>
            <a:ext cx="3382594" cy="3594056"/>
          </a:xfrm>
          <a:prstGeom prst="rect">
            <a:avLst/>
          </a:prstGeom>
        </p:spPr>
      </p:sp>
      <p:sp>
        <p:nvSpPr>
          <p:cNvPr id="29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455820" y="2649231"/>
            <a:ext cx="3378711" cy="3582535"/>
          </a:xfrm>
          <a:prstGeom prst="rect">
            <a:avLst/>
          </a:prstGeom>
        </p:spPr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141559" y="2649231"/>
            <a:ext cx="3385379" cy="3582535"/>
          </a:xfrm>
          <a:prstGeom prst="rect">
            <a:avLst/>
          </a:prstGeom>
        </p:spPr>
      </p:sp>
      <p:sp>
        <p:nvSpPr>
          <p:cNvPr id="31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1833263" y="2649231"/>
            <a:ext cx="3384880" cy="359405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42426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ject Detail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64126" y="2477356"/>
            <a:ext cx="9008031" cy="3380986"/>
          </a:xfrm>
          <a:prstGeom prst="rect">
            <a:avLst/>
          </a:prstGeom>
        </p:spPr>
        <p:txBody>
          <a:bodyPr anchor="ctr"/>
          <a:lstStyle>
            <a:lvl1pPr algn="ctr">
              <a:defRPr sz="2100">
                <a:solidFill>
                  <a:schemeClr val="bg1">
                    <a:lumMod val="6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Im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8285" y="2265514"/>
            <a:ext cx="8073736" cy="6336160"/>
          </a:xfrm>
          <a:prstGeom prst="rect">
            <a:avLst/>
          </a:prstGeom>
        </p:spPr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3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1033462" y="2988242"/>
            <a:ext cx="5017294" cy="5006022"/>
          </a:xfrm>
          <a:prstGeom prst="rect">
            <a:avLst/>
          </a:prstGeom>
        </p:spPr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00487" y="1059585"/>
            <a:ext cx="10904933" cy="5774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001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25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6340" y="1731833"/>
            <a:ext cx="10947796" cy="3331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20024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363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487" y="623338"/>
            <a:ext cx="10904933" cy="362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00101" rtl="0" eaLnBrk="1" latinLnBrk="0" hangingPunct="1">
              <a:lnSpc>
                <a:spcPct val="90000"/>
              </a:lnSpc>
              <a:spcBef>
                <a:spcPts val="1313"/>
              </a:spcBef>
              <a:buFont typeface="Arial" panose="020B0604020202020204" pitchFamily="34" charset="0"/>
              <a:buNone/>
              <a:defRPr lang="en-US" sz="21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0036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2250453" indent="0">
              <a:buNone/>
              <a:defRPr/>
            </a:lvl6pPr>
            <a:lvl7pPr marL="2700543" indent="0">
              <a:buNone/>
              <a:defRPr/>
            </a:lvl7pPr>
            <a:lvl8pPr marL="3150634" indent="0">
              <a:buNone/>
              <a:defRPr/>
            </a:lvl8pPr>
            <a:lvl9pPr marL="3600724" indent="0">
              <a:buNone/>
              <a:defRPr/>
            </a:lvl9pPr>
          </a:lstStyle>
          <a:p>
            <a:pPr marL="0" lvl="0" indent="0" algn="l" defTabSz="900181" rtl="0" eaLnBrk="1" latinLnBrk="0" hangingPunct="1">
              <a:lnSpc>
                <a:spcPct val="70000"/>
              </a:lnSpc>
              <a:spcBef>
                <a:spcPts val="984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92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7" name="Freeform 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>
            <a:off x="666934" y="9479015"/>
            <a:ext cx="231220" cy="253394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0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1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00241"/>
              <a:endParaRPr lang="id-ID" sz="2363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4952481" y="9255071"/>
            <a:ext cx="6097045" cy="606016"/>
          </a:xfrm>
          <a:prstGeom prst="rect">
            <a:avLst/>
          </a:prstGeom>
        </p:spPr>
        <p:txBody>
          <a:bodyPr wrap="square" lIns="119967" tIns="59984" rIns="119967" bIns="59984">
            <a:spAutoFit/>
          </a:bodyPr>
          <a:lstStyle/>
          <a:p>
            <a:pPr algn="ctr" defTabSz="1200241"/>
            <a:r>
              <a:rPr lang="id-ID" sz="1838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1200241"/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1313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1313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33298"/>
            <a:ext cx="1600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15036308" y="8987410"/>
            <a:ext cx="462389" cy="462390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6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5056724" y="9063997"/>
            <a:ext cx="420211" cy="302856"/>
          </a:xfrm>
          <a:prstGeom prst="rect">
            <a:avLst/>
          </a:prstGeom>
          <a:noFill/>
        </p:spPr>
        <p:txBody>
          <a:bodyPr wrap="none" lIns="119967" tIns="59984" rIns="119967" bIns="59984" rtlCol="0">
            <a:spAutoFit/>
          </a:bodyPr>
          <a:lstStyle/>
          <a:p>
            <a:pPr algn="ctr" defTabSz="1200241"/>
            <a:fld id="{260E2A6B-A809-4840-BF14-8648BC0BDF87}" type="slidenum">
              <a:rPr lang="id-ID" sz="1181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1200241"/>
              <a:t>‹#›</a:t>
            </a:fld>
            <a:endParaRPr lang="id-ID" sz="1838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90" r:id="rId15"/>
    <p:sldLayoutId id="2147483698" r:id="rId16"/>
    <p:sldLayoutId id="2147483704" r:id="rId17"/>
  </p:sldLayoutIdLst>
  <p:txStyles>
    <p:titleStyle>
      <a:lvl1pPr algn="l" defTabSz="1200241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60" indent="-300060" algn="l" defTabSz="1200241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900181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500302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100423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700543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300664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900785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500905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5101026" indent="-300060" algn="l" defTabSz="120024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1pPr>
      <a:lvl2pPr marL="600121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2pPr>
      <a:lvl3pPr marL="1200241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800362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400483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000604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600724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200845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4800966" algn="l" defTabSz="1200241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2399" y="0"/>
            <a:ext cx="2739601" cy="9994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10951" y="1962744"/>
            <a:ext cx="0" cy="411480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07751" y="965299"/>
            <a:ext cx="1828800" cy="768928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Dual Boss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080851" y="965299"/>
            <a:ext cx="1828800" cy="7689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Dual Minion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49172" y="927854"/>
            <a:ext cx="1828800" cy="353913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Review Database (CSV): 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Contains data on user reviews such as book reviewed, review publication date, number of stars given, etc.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33569" y="5786026"/>
            <a:ext cx="1828800" cy="353913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Book Database (CSV): 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Contains meta data on books such as title, series title, publication date, ISBN etc.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3636201" y="1004309"/>
            <a:ext cx="1828800" cy="271151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Scraper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3636201" y="1388773"/>
            <a:ext cx="1828800" cy="581699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Parser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Parser (Parser)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Parser (Parser)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3636201" y="2073421"/>
            <a:ext cx="1828800" cy="1101087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Boss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Boss (Boss)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Boss (Boss)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Dual Boss: contains threads for  review boss &amp; book boss  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3636201" y="3288409"/>
            <a:ext cx="1828800" cy="1266165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Minion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Minion (Minion)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Minion (Minion)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Dual Minion: contains threads for review minion &amp; book minion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3622610" y="5346447"/>
            <a:ext cx="1828800" cy="96445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Bottle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Pandas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Beautiful </a:t>
            </a:r>
            <a:r>
              <a:rPr lang="en-US" sz="1000" dirty="0">
                <a:solidFill>
                  <a:schemeClr val="bg2"/>
                </a:solidFill>
              </a:rPr>
              <a:t>Soup (</a:t>
            </a:r>
            <a:r>
              <a:rPr lang="en-US" sz="1000" dirty="0" smtClean="0">
                <a:solidFill>
                  <a:schemeClr val="bg2"/>
                </a:solidFill>
              </a:rPr>
              <a:t>bs4)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Regular Expressions (re)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Requests</a:t>
            </a:r>
          </a:p>
        </p:txBody>
      </p:sp>
      <p:cxnSp>
        <p:nvCxnSpPr>
          <p:cNvPr id="286" name="Straight Arrow Connector 285"/>
          <p:cNvCxnSpPr/>
          <p:nvPr/>
        </p:nvCxnSpPr>
        <p:spPr>
          <a:xfrm>
            <a:off x="12761098" y="1962744"/>
            <a:ext cx="0" cy="402336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152365"/>
            <a:ext cx="13140699" cy="4717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Distributed Scraper Diagram</a:t>
            </a:r>
            <a:endParaRPr lang="en-US" sz="1400" dirty="0"/>
          </a:p>
        </p:txBody>
      </p:sp>
      <p:sp>
        <p:nvSpPr>
          <p:cNvPr id="108" name="Rectangle 107"/>
          <p:cNvSpPr/>
          <p:nvPr/>
        </p:nvSpPr>
        <p:spPr>
          <a:xfrm>
            <a:off x="13262399" y="152365"/>
            <a:ext cx="2739601" cy="4754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Classes &amp; Inheritance</a:t>
            </a:r>
            <a:endParaRPr lang="en-US" sz="1400" dirty="0"/>
          </a:p>
        </p:txBody>
      </p:sp>
      <p:sp>
        <p:nvSpPr>
          <p:cNvPr id="110" name="Rectangle 109"/>
          <p:cNvSpPr/>
          <p:nvPr/>
        </p:nvSpPr>
        <p:spPr>
          <a:xfrm>
            <a:off x="13262399" y="4723728"/>
            <a:ext cx="2739601" cy="4754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External Libraries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13262399" y="6588420"/>
            <a:ext cx="2739601" cy="4754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Additional details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13673133" y="7240304"/>
            <a:ext cx="1828800" cy="2559015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Please note that the full system contains multiple minions. </a:t>
            </a:r>
          </a:p>
          <a:p>
            <a:pPr algn="ctr"/>
            <a:endParaRPr lang="en-US" sz="1000" dirty="0">
              <a:solidFill>
                <a:schemeClr val="bg2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Some functionality is not shown here such as: handling of invalid web pages, shutdown mechanisms, randomized sleep time between requests, and extended pauses when scraping has been blocked.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30347" y="1957972"/>
            <a:ext cx="9679335" cy="3455587"/>
            <a:chOff x="2930347" y="1957972"/>
            <a:chExt cx="9679335" cy="3455587"/>
          </a:xfrm>
        </p:grpSpPr>
        <p:grpSp>
          <p:nvGrpSpPr>
            <p:cNvPr id="243" name="Group 242"/>
            <p:cNvGrpSpPr/>
            <p:nvPr/>
          </p:nvGrpSpPr>
          <p:grpSpPr>
            <a:xfrm>
              <a:off x="2930347" y="1959983"/>
              <a:ext cx="4283682" cy="3453576"/>
              <a:chOff x="2664598" y="5455035"/>
              <a:chExt cx="4283682" cy="3453576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419052" y="5455035"/>
                <a:ext cx="3529228" cy="8025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Review Boss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&amp; input data request</a:t>
                </a:r>
              </a:p>
              <a:p>
                <a:pPr algn="ctr"/>
                <a:endParaRPr lang="en-US" sz="1000" dirty="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Remove data points already in database from request. </a:t>
                </a:r>
                <a:r>
                  <a:rPr lang="en-US" sz="1000" dirty="0">
                    <a:solidFill>
                      <a:schemeClr val="bg2"/>
                    </a:solidFill>
                  </a:rPr>
                  <a:t>Split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request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into assignments &amp; place in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67" name="Straight Arrow Connector 266"/>
              <p:cNvCxnSpPr/>
              <p:nvPr/>
            </p:nvCxnSpPr>
            <p:spPr>
              <a:xfrm flipH="1">
                <a:off x="3582484" y="6452135"/>
                <a:ext cx="22725" cy="225061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/>
              <p:nvPr/>
            </p:nvCxnSpPr>
            <p:spPr>
              <a:xfrm flipV="1">
                <a:off x="2664598" y="5829810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TextBox 268"/>
              <p:cNvSpPr txBox="1"/>
              <p:nvPr/>
            </p:nvSpPr>
            <p:spPr>
              <a:xfrm>
                <a:off x="2664598" y="5599067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70" name="Straight Arrow Connector 269"/>
              <p:cNvCxnSpPr/>
              <p:nvPr/>
            </p:nvCxnSpPr>
            <p:spPr>
              <a:xfrm flipV="1">
                <a:off x="3730557" y="6689712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270"/>
              <p:cNvSpPr/>
              <p:nvPr/>
            </p:nvSpPr>
            <p:spPr>
              <a:xfrm>
                <a:off x="4439596" y="7917020"/>
                <a:ext cx="2508684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Write 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to review database 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72" name="Straight Arrow Connector 271"/>
              <p:cNvCxnSpPr/>
              <p:nvPr/>
            </p:nvCxnSpPr>
            <p:spPr>
              <a:xfrm flipV="1">
                <a:off x="3752694" y="81449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Rectangle 272"/>
              <p:cNvSpPr/>
              <p:nvPr/>
            </p:nvSpPr>
            <p:spPr>
              <a:xfrm>
                <a:off x="4441370" y="8451411"/>
                <a:ext cx="2506910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Print progress to terminal at regular intervals</a:t>
                </a:r>
              </a:p>
            </p:txBody>
          </p:sp>
          <p:cxnSp>
            <p:nvCxnSpPr>
              <p:cNvPr id="274" name="Straight Arrow Connector 273"/>
              <p:cNvCxnSpPr/>
              <p:nvPr/>
            </p:nvCxnSpPr>
            <p:spPr>
              <a:xfrm flipV="1">
                <a:off x="3752694" y="8679386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 rot="5400000">
                <a:off x="5022742" y="69033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/>
              <p:cNvSpPr txBox="1"/>
              <p:nvPr/>
            </p:nvSpPr>
            <p:spPr>
              <a:xfrm>
                <a:off x="3724268" y="647724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3746405" y="791702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3746405" y="84565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4441370" y="6500715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Listen for requests via API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4468815" y="7013131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assignment requests, respond with items from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queue</a:t>
                </a: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5759560" y="7024076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82" name="Straight Arrow Connector 281"/>
              <p:cNvCxnSpPr/>
              <p:nvPr/>
            </p:nvCxnSpPr>
            <p:spPr>
              <a:xfrm rot="5400000">
                <a:off x="6241942" y="69160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Rectangle 282"/>
              <p:cNvSpPr/>
              <p:nvPr/>
            </p:nvSpPr>
            <p:spPr>
              <a:xfrm>
                <a:off x="5759560" y="7024077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</a:t>
                </a:r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4" name="Straight Arrow Connector 283"/>
              <p:cNvCxnSpPr/>
              <p:nvPr/>
            </p:nvCxnSpPr>
            <p:spPr>
              <a:xfrm rot="5400000">
                <a:off x="6241942" y="6916090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/>
            <p:cNvGrpSpPr/>
            <p:nvPr/>
          </p:nvGrpSpPr>
          <p:grpSpPr>
            <a:xfrm>
              <a:off x="8365671" y="1957972"/>
              <a:ext cx="4244011" cy="3450932"/>
              <a:chOff x="8099922" y="5453024"/>
              <a:chExt cx="4244011" cy="3450932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8099922" y="5512862"/>
                <a:ext cx="3529228" cy="3280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Review Minion</a:t>
                </a:r>
                <a:endParaRPr lang="en-US" sz="1000" b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48" name="Straight Arrow Connector 247"/>
              <p:cNvCxnSpPr/>
              <p:nvPr/>
            </p:nvCxnSpPr>
            <p:spPr>
              <a:xfrm flipH="1" flipV="1">
                <a:off x="11703853" y="567625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 flipH="1">
                <a:off x="11766175" y="54530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10770432" y="6454083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0750688" y="7929376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8118020" y="7912365"/>
                <a:ext cx="2484595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Parse items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  <a:r>
                  <a:rPr lang="en-US" sz="1000" dirty="0">
                    <a:solidFill>
                      <a:schemeClr val="bg2"/>
                    </a:solidFill>
                  </a:rPr>
                  <a:t>and place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output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queue </a:t>
                </a: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8114190" y="8446756"/>
                <a:ext cx="2490199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Transmit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>
                    <a:solidFill>
                      <a:srgbClr val="C00000"/>
                    </a:solidFill>
                  </a:rPr>
                  <a:t>queue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(post request)</a:t>
                </a:r>
                <a:endParaRPr lang="en-US" sz="1000" i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54" name="Straight Arrow Connector 253"/>
              <p:cNvCxnSpPr/>
              <p:nvPr/>
            </p:nvCxnSpPr>
            <p:spPr>
              <a:xfrm>
                <a:off x="11438710" y="6025722"/>
                <a:ext cx="30120" cy="2677023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/>
              <p:nvPr/>
            </p:nvCxnSpPr>
            <p:spPr>
              <a:xfrm flipH="1" flipV="1">
                <a:off x="10674029" y="66715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 flipH="1" flipV="1">
                <a:off x="10713336" y="815276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flipH="1" flipV="1">
                <a:off x="10713336" y="8683183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TextBox 257"/>
              <p:cNvSpPr txBox="1"/>
              <p:nvPr/>
            </p:nvSpPr>
            <p:spPr>
              <a:xfrm>
                <a:off x="10750688" y="846241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59" name="Straight Arrow Connector 258"/>
              <p:cNvCxnSpPr/>
              <p:nvPr/>
            </p:nvCxnSpPr>
            <p:spPr>
              <a:xfrm rot="5400000">
                <a:off x="8699392" y="69021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8118020" y="6499474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Check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assignments 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8145021" y="7011891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request new assignments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(get request)</a:t>
                </a:r>
                <a:endParaRPr lang="en-US" sz="1000" i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436210" y="7022835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63" name="Straight Arrow Connector 262"/>
              <p:cNvCxnSpPr/>
              <p:nvPr/>
            </p:nvCxnSpPr>
            <p:spPr>
              <a:xfrm rot="5400000">
                <a:off x="9918592" y="69148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angle 263"/>
              <p:cNvSpPr/>
              <p:nvPr/>
            </p:nvSpPr>
            <p:spPr>
              <a:xfrm>
                <a:off x="9436210" y="7022836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not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scrape associated URLs,  convert </a:t>
                </a:r>
                <a:r>
                  <a:rPr lang="en-US" sz="1000" dirty="0">
                    <a:solidFill>
                      <a:schemeClr val="bg2"/>
                    </a:solidFill>
                  </a:rPr>
                  <a:t>to soup, and place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</a:p>
            </p:txBody>
          </p:sp>
          <p:cxnSp>
            <p:nvCxnSpPr>
              <p:cNvPr id="265" name="Straight Arrow Connector 264"/>
              <p:cNvCxnSpPr/>
              <p:nvPr/>
            </p:nvCxnSpPr>
            <p:spPr>
              <a:xfrm rot="5400000">
                <a:off x="9918592" y="691484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Elbow Connector 244"/>
            <p:cNvCxnSpPr/>
            <p:nvPr/>
          </p:nvCxnSpPr>
          <p:spPr>
            <a:xfrm rot="10800000">
              <a:off x="7338673" y="3198113"/>
              <a:ext cx="914400" cy="1874520"/>
            </a:xfrm>
            <a:prstGeom prst="bentConnector3">
              <a:avLst>
                <a:gd name="adj1" fmla="val 21178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 rot="10800000">
              <a:off x="7338673" y="3095616"/>
              <a:ext cx="976107" cy="844379"/>
            </a:xfrm>
            <a:prstGeom prst="bentConnector3">
              <a:avLst>
                <a:gd name="adj1" fmla="val 14871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17966" y="5603290"/>
            <a:ext cx="9679335" cy="3455587"/>
            <a:chOff x="2930347" y="1957972"/>
            <a:chExt cx="9679335" cy="3455587"/>
          </a:xfrm>
        </p:grpSpPr>
        <p:grpSp>
          <p:nvGrpSpPr>
            <p:cNvPr id="181" name="Group 180"/>
            <p:cNvGrpSpPr/>
            <p:nvPr/>
          </p:nvGrpSpPr>
          <p:grpSpPr>
            <a:xfrm>
              <a:off x="2930347" y="1959983"/>
              <a:ext cx="4283682" cy="3453576"/>
              <a:chOff x="2664598" y="5455035"/>
              <a:chExt cx="4283682" cy="3453576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3419052" y="5455035"/>
                <a:ext cx="3529228" cy="8025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Book Boss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&amp; input data request</a:t>
                </a:r>
              </a:p>
              <a:p>
                <a:pPr algn="ctr"/>
                <a:endParaRPr lang="en-US" sz="1000" dirty="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Remove data points already in database from request. </a:t>
                </a:r>
                <a:r>
                  <a:rPr lang="en-US" sz="1000" dirty="0">
                    <a:solidFill>
                      <a:schemeClr val="bg2"/>
                    </a:solidFill>
                  </a:rPr>
                  <a:t>Split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request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into assignments &amp; place in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3582484" y="6452135"/>
                <a:ext cx="22725" cy="225061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V="1">
                <a:off x="2664598" y="5829810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/>
              <p:cNvSpPr txBox="1"/>
              <p:nvPr/>
            </p:nvSpPr>
            <p:spPr>
              <a:xfrm>
                <a:off x="2664598" y="5599067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16" name="Straight Arrow Connector 215"/>
              <p:cNvCxnSpPr/>
              <p:nvPr/>
            </p:nvCxnSpPr>
            <p:spPr>
              <a:xfrm flipV="1">
                <a:off x="3730557" y="6689712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/>
              <p:cNvSpPr/>
              <p:nvPr/>
            </p:nvSpPr>
            <p:spPr>
              <a:xfrm>
                <a:off x="4439596" y="7917020"/>
                <a:ext cx="2508684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Write 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to review database 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18" name="Straight Arrow Connector 217"/>
              <p:cNvCxnSpPr/>
              <p:nvPr/>
            </p:nvCxnSpPr>
            <p:spPr>
              <a:xfrm flipV="1">
                <a:off x="3752694" y="81449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ectangle 218"/>
              <p:cNvSpPr/>
              <p:nvPr/>
            </p:nvSpPr>
            <p:spPr>
              <a:xfrm>
                <a:off x="4441370" y="8451411"/>
                <a:ext cx="2506910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Print progress to terminal at regular intervals</a:t>
                </a:r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 flipV="1">
                <a:off x="3752694" y="8679386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rot="5400000">
                <a:off x="5022742" y="69033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3724268" y="647724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746405" y="791702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746405" y="84565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4441370" y="6500715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Listen for requests via API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468815" y="7013131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assignment requests, respond with items from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queue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759560" y="7024076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rot="5400000">
                <a:off x="6241942" y="69160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ectangle 228"/>
              <p:cNvSpPr/>
              <p:nvPr/>
            </p:nvSpPr>
            <p:spPr>
              <a:xfrm>
                <a:off x="5759560" y="7024077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</a:t>
                </a:r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30" name="Straight Arrow Connector 229"/>
              <p:cNvCxnSpPr/>
              <p:nvPr/>
            </p:nvCxnSpPr>
            <p:spPr>
              <a:xfrm rot="5400000">
                <a:off x="6241942" y="6916090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365671" y="1957972"/>
              <a:ext cx="4244011" cy="3450932"/>
              <a:chOff x="8099922" y="5453024"/>
              <a:chExt cx="4244011" cy="345093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8099922" y="5512862"/>
                <a:ext cx="3529228" cy="3280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smtClean="0">
                    <a:solidFill>
                      <a:schemeClr val="bg2"/>
                    </a:solidFill>
                  </a:rPr>
                  <a:t>Book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Minion</a:t>
                </a:r>
                <a:endParaRPr lang="en-US" sz="1000" b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H="1" flipV="1">
                <a:off x="11703853" y="567625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 flipH="1">
                <a:off x="11766175" y="54530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0770432" y="6454083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750688" y="7929376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118020" y="7912365"/>
                <a:ext cx="2484595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Parse items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  <a:r>
                  <a:rPr lang="en-US" sz="1000" dirty="0">
                    <a:solidFill>
                      <a:schemeClr val="bg2"/>
                    </a:solidFill>
                  </a:rPr>
                  <a:t>and place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output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queue </a:t>
                </a: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8114190" y="8446756"/>
                <a:ext cx="2490199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Transmit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>
                    <a:solidFill>
                      <a:srgbClr val="C00000"/>
                    </a:solidFill>
                  </a:rPr>
                  <a:t>queue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(post request)</a:t>
                </a:r>
                <a:endParaRPr lang="en-US" sz="1000" i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>
                <a:off x="11438710" y="6025722"/>
                <a:ext cx="30120" cy="2677023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10674029" y="66715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H="1" flipV="1">
                <a:off x="10713336" y="815276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H="1" flipV="1">
                <a:off x="10713336" y="8683183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/>
              <p:cNvSpPr txBox="1"/>
              <p:nvPr/>
            </p:nvSpPr>
            <p:spPr>
              <a:xfrm>
                <a:off x="10750688" y="846241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05" name="Straight Arrow Connector 204"/>
              <p:cNvCxnSpPr/>
              <p:nvPr/>
            </p:nvCxnSpPr>
            <p:spPr>
              <a:xfrm rot="5400000">
                <a:off x="8699392" y="69021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Rectangle 205"/>
              <p:cNvSpPr/>
              <p:nvPr/>
            </p:nvSpPr>
            <p:spPr>
              <a:xfrm>
                <a:off x="8118020" y="6499474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Check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assignments 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8145021" y="7011891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request new assignments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(get request)</a:t>
                </a:r>
                <a:endParaRPr lang="en-US" sz="1000" i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9436210" y="7022835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09" name="Straight Arrow Connector 208"/>
              <p:cNvCxnSpPr/>
              <p:nvPr/>
            </p:nvCxnSpPr>
            <p:spPr>
              <a:xfrm rot="5400000">
                <a:off x="9918592" y="69148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/>
              <p:cNvSpPr/>
              <p:nvPr/>
            </p:nvSpPr>
            <p:spPr>
              <a:xfrm>
                <a:off x="9436210" y="7022836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not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scrape associated URLs,  convert </a:t>
                </a:r>
                <a:r>
                  <a:rPr lang="en-US" sz="1000" dirty="0">
                    <a:solidFill>
                      <a:schemeClr val="bg2"/>
                    </a:solidFill>
                  </a:rPr>
                  <a:t>to soup, and place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</a:p>
            </p:txBody>
          </p:sp>
          <p:cxnSp>
            <p:nvCxnSpPr>
              <p:cNvPr id="211" name="Straight Arrow Connector 210"/>
              <p:cNvCxnSpPr/>
              <p:nvPr/>
            </p:nvCxnSpPr>
            <p:spPr>
              <a:xfrm rot="5400000">
                <a:off x="9918592" y="691484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Elbow Connector 182"/>
            <p:cNvCxnSpPr/>
            <p:nvPr/>
          </p:nvCxnSpPr>
          <p:spPr>
            <a:xfrm rot="10800000">
              <a:off x="7338673" y="3198113"/>
              <a:ext cx="914400" cy="1874520"/>
            </a:xfrm>
            <a:prstGeom prst="bentConnector3">
              <a:avLst>
                <a:gd name="adj1" fmla="val 21178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/>
            <p:nvPr/>
          </p:nvCxnSpPr>
          <p:spPr>
            <a:xfrm rot="10800000">
              <a:off x="7338673" y="3095616"/>
              <a:ext cx="976107" cy="844379"/>
            </a:xfrm>
            <a:prstGeom prst="bentConnector3">
              <a:avLst>
                <a:gd name="adj1" fmla="val 14871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8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2399" y="0"/>
            <a:ext cx="2739601" cy="9994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10951" y="1962744"/>
            <a:ext cx="0" cy="411480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07751" y="965299"/>
            <a:ext cx="1828800" cy="768928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Dual Boss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080851" y="965299"/>
            <a:ext cx="1828800" cy="7689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Dual Minion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49172" y="927854"/>
            <a:ext cx="1828800" cy="353913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Review Database (CSV): 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Contains data on user reviews such as book reviewed, review publication date, number of stars given, etc.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33569" y="5786026"/>
            <a:ext cx="1828800" cy="353913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Book Database (CSV): 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Contains meta data on books such as title, series title, publication date, ISBN etc.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3475958" y="893819"/>
            <a:ext cx="2286000" cy="1009154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Scraper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bg2"/>
                </a:solidFill>
              </a:rPr>
              <a:t>Functionality: requests web content and converts to string, header rotation, randomized sleep intervals</a:t>
            </a:r>
            <a:endParaRPr lang="en-US" sz="1000" i="1" dirty="0">
              <a:solidFill>
                <a:schemeClr val="bg2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3462367" y="2090849"/>
            <a:ext cx="2286000" cy="118227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Parser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Parser (Parser)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Parser (Parser</a:t>
            </a:r>
            <a:r>
              <a:rPr lang="en-US" sz="1000" dirty="0" smtClean="0">
                <a:solidFill>
                  <a:schemeClr val="bg2"/>
                </a:solidFill>
              </a:rPr>
              <a:t>)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bg2"/>
                </a:solidFill>
              </a:rPr>
              <a:t>Functionality: extracts and cleans data from web content, validates content</a:t>
            </a:r>
            <a:endParaRPr lang="en-US" sz="1000" i="1" dirty="0" smtClean="0">
              <a:solidFill>
                <a:schemeClr val="bg2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3475958" y="3460998"/>
            <a:ext cx="2286000" cy="1101087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Boss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Boss (Boss)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Boss (Boss)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bg2"/>
                </a:solidFill>
              </a:rPr>
              <a:t>Dual Boss: </a:t>
            </a:r>
            <a:r>
              <a:rPr lang="en-US" sz="1000" i="1" dirty="0" smtClean="0">
                <a:solidFill>
                  <a:schemeClr val="bg2"/>
                </a:solidFill>
              </a:rPr>
              <a:t>runs review boss and book boss simultaneously</a:t>
            </a:r>
            <a:endParaRPr lang="en-US" sz="1000" i="1" dirty="0" smtClean="0">
              <a:solidFill>
                <a:schemeClr val="bg2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3475958" y="4749961"/>
            <a:ext cx="2286000" cy="1120122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Minion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Review Minion (Minion)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Book Minion (Minion)</a:t>
            </a:r>
          </a:p>
          <a:p>
            <a:pPr algn="ctr"/>
            <a:endParaRPr lang="en-US" sz="1000" dirty="0" smtClean="0">
              <a:solidFill>
                <a:schemeClr val="bg2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bg2"/>
                </a:solidFill>
              </a:rPr>
              <a:t>Dual Minion: runs review minion &amp; book minion simultaneously</a:t>
            </a:r>
            <a:endParaRPr lang="en-US" sz="1000" i="1" dirty="0" smtClean="0">
              <a:solidFill>
                <a:schemeClr val="bg2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3476908" y="6883345"/>
            <a:ext cx="2286000" cy="96445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Bottle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Pandas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Beautiful </a:t>
            </a:r>
            <a:r>
              <a:rPr lang="en-US" sz="1000" dirty="0">
                <a:solidFill>
                  <a:schemeClr val="bg2"/>
                </a:solidFill>
              </a:rPr>
              <a:t>Soup (</a:t>
            </a:r>
            <a:r>
              <a:rPr lang="en-US" sz="1000" dirty="0" smtClean="0">
                <a:solidFill>
                  <a:schemeClr val="bg2"/>
                </a:solidFill>
              </a:rPr>
              <a:t>bs4)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Regular Expressions (re)</a:t>
            </a: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Requests</a:t>
            </a:r>
          </a:p>
        </p:txBody>
      </p:sp>
      <p:cxnSp>
        <p:nvCxnSpPr>
          <p:cNvPr id="286" name="Straight Arrow Connector 285"/>
          <p:cNvCxnSpPr/>
          <p:nvPr/>
        </p:nvCxnSpPr>
        <p:spPr>
          <a:xfrm>
            <a:off x="12761098" y="1957972"/>
            <a:ext cx="0" cy="402336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152365"/>
            <a:ext cx="13140699" cy="4717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Distributed Scraper Diagram</a:t>
            </a:r>
            <a:endParaRPr lang="en-US" sz="1400" dirty="0"/>
          </a:p>
        </p:txBody>
      </p:sp>
      <p:sp>
        <p:nvSpPr>
          <p:cNvPr id="108" name="Rectangle 107"/>
          <p:cNvSpPr/>
          <p:nvPr/>
        </p:nvSpPr>
        <p:spPr>
          <a:xfrm>
            <a:off x="13262399" y="152365"/>
            <a:ext cx="2739601" cy="4754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Classes &amp; Inheritance</a:t>
            </a:r>
            <a:endParaRPr lang="en-US" sz="1400" dirty="0"/>
          </a:p>
        </p:txBody>
      </p:sp>
      <p:sp>
        <p:nvSpPr>
          <p:cNvPr id="110" name="Rectangle 109"/>
          <p:cNvSpPr/>
          <p:nvPr/>
        </p:nvSpPr>
        <p:spPr>
          <a:xfrm>
            <a:off x="13278002" y="6246042"/>
            <a:ext cx="2739601" cy="4754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External Libraries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13246796" y="8001599"/>
            <a:ext cx="2739601" cy="4754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Additional details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13514354" y="8636405"/>
            <a:ext cx="2286000" cy="113476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The </a:t>
            </a:r>
            <a:r>
              <a:rPr lang="en-US" sz="1000" dirty="0" smtClean="0">
                <a:solidFill>
                  <a:schemeClr val="bg2"/>
                </a:solidFill>
              </a:rPr>
              <a:t>system contains multiple minions. </a:t>
            </a:r>
          </a:p>
          <a:p>
            <a:pPr algn="ctr"/>
            <a:endParaRPr lang="en-US" sz="1000" dirty="0">
              <a:solidFill>
                <a:schemeClr val="bg2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Some functionality is not shown here such as: handling of invalid web pages, shutdown mechanisms, </a:t>
            </a:r>
            <a:r>
              <a:rPr lang="en-US" sz="1000" dirty="0" smtClean="0">
                <a:solidFill>
                  <a:schemeClr val="bg2"/>
                </a:solidFill>
              </a:rPr>
              <a:t>and </a:t>
            </a:r>
            <a:r>
              <a:rPr lang="en-US" sz="1000" dirty="0" smtClean="0">
                <a:solidFill>
                  <a:schemeClr val="bg2"/>
                </a:solidFill>
              </a:rPr>
              <a:t>extended pauses when scraping has been blocked.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30347" y="1957972"/>
            <a:ext cx="9679335" cy="3455587"/>
            <a:chOff x="2930347" y="1957972"/>
            <a:chExt cx="9679335" cy="3455587"/>
          </a:xfrm>
        </p:grpSpPr>
        <p:grpSp>
          <p:nvGrpSpPr>
            <p:cNvPr id="243" name="Group 242"/>
            <p:cNvGrpSpPr/>
            <p:nvPr/>
          </p:nvGrpSpPr>
          <p:grpSpPr>
            <a:xfrm>
              <a:off x="2930347" y="1959983"/>
              <a:ext cx="4283682" cy="3453576"/>
              <a:chOff x="2664598" y="5455035"/>
              <a:chExt cx="4283682" cy="3453576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419052" y="5455035"/>
                <a:ext cx="3529228" cy="8025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Review Boss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&amp; input data request</a:t>
                </a:r>
              </a:p>
              <a:p>
                <a:pPr algn="ctr"/>
                <a:endParaRPr lang="en-US" sz="1000" dirty="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Remove data points already in database from request. </a:t>
                </a:r>
                <a:r>
                  <a:rPr lang="en-US" sz="1000" dirty="0">
                    <a:solidFill>
                      <a:schemeClr val="bg2"/>
                    </a:solidFill>
                  </a:rPr>
                  <a:t>Split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request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into assignments &amp; place in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67" name="Straight Arrow Connector 266"/>
              <p:cNvCxnSpPr/>
              <p:nvPr/>
            </p:nvCxnSpPr>
            <p:spPr>
              <a:xfrm flipH="1">
                <a:off x="3582484" y="6452135"/>
                <a:ext cx="22725" cy="225061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/>
              <p:nvPr/>
            </p:nvCxnSpPr>
            <p:spPr>
              <a:xfrm flipV="1">
                <a:off x="2664598" y="5829810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TextBox 268"/>
              <p:cNvSpPr txBox="1"/>
              <p:nvPr/>
            </p:nvSpPr>
            <p:spPr>
              <a:xfrm>
                <a:off x="2664598" y="5599067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70" name="Straight Arrow Connector 269"/>
              <p:cNvCxnSpPr/>
              <p:nvPr/>
            </p:nvCxnSpPr>
            <p:spPr>
              <a:xfrm flipV="1">
                <a:off x="3730557" y="6689712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270"/>
              <p:cNvSpPr/>
              <p:nvPr/>
            </p:nvSpPr>
            <p:spPr>
              <a:xfrm>
                <a:off x="4439596" y="7917020"/>
                <a:ext cx="2508684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Write 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to review database 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72" name="Straight Arrow Connector 271"/>
              <p:cNvCxnSpPr/>
              <p:nvPr/>
            </p:nvCxnSpPr>
            <p:spPr>
              <a:xfrm flipV="1">
                <a:off x="3752694" y="81449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Rectangle 272"/>
              <p:cNvSpPr/>
              <p:nvPr/>
            </p:nvSpPr>
            <p:spPr>
              <a:xfrm>
                <a:off x="4441370" y="8451411"/>
                <a:ext cx="2506910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Print progress to terminal at regular intervals</a:t>
                </a:r>
              </a:p>
            </p:txBody>
          </p:sp>
          <p:cxnSp>
            <p:nvCxnSpPr>
              <p:cNvPr id="274" name="Straight Arrow Connector 273"/>
              <p:cNvCxnSpPr/>
              <p:nvPr/>
            </p:nvCxnSpPr>
            <p:spPr>
              <a:xfrm flipV="1">
                <a:off x="3752694" y="8679386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 rot="5400000">
                <a:off x="5022742" y="69033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/>
              <p:cNvSpPr txBox="1"/>
              <p:nvPr/>
            </p:nvSpPr>
            <p:spPr>
              <a:xfrm>
                <a:off x="3724268" y="647724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3746405" y="791702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3746405" y="84565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4441370" y="6500715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Listen for requests via API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4468815" y="7013131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assignment requests, respond with items from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queue</a:t>
                </a: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5759560" y="7024076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82" name="Straight Arrow Connector 281"/>
              <p:cNvCxnSpPr/>
              <p:nvPr/>
            </p:nvCxnSpPr>
            <p:spPr>
              <a:xfrm rot="5400000">
                <a:off x="6241942" y="69160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Rectangle 282"/>
              <p:cNvSpPr/>
              <p:nvPr/>
            </p:nvSpPr>
            <p:spPr>
              <a:xfrm>
                <a:off x="5759560" y="7024077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</a:t>
                </a:r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4" name="Straight Arrow Connector 283"/>
              <p:cNvCxnSpPr/>
              <p:nvPr/>
            </p:nvCxnSpPr>
            <p:spPr>
              <a:xfrm rot="5400000">
                <a:off x="6241942" y="6916090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/>
            <p:cNvGrpSpPr/>
            <p:nvPr/>
          </p:nvGrpSpPr>
          <p:grpSpPr>
            <a:xfrm>
              <a:off x="8365671" y="1957972"/>
              <a:ext cx="4244011" cy="3450932"/>
              <a:chOff x="8099922" y="5453024"/>
              <a:chExt cx="4244011" cy="3450932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8099922" y="5512862"/>
                <a:ext cx="3529228" cy="3280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Review Minion</a:t>
                </a:r>
                <a:endParaRPr lang="en-US" sz="1000" b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48" name="Straight Arrow Connector 247"/>
              <p:cNvCxnSpPr/>
              <p:nvPr/>
            </p:nvCxnSpPr>
            <p:spPr>
              <a:xfrm flipH="1" flipV="1">
                <a:off x="11703853" y="567625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/>
              <p:cNvSpPr txBox="1"/>
              <p:nvPr/>
            </p:nvSpPr>
            <p:spPr>
              <a:xfrm flipH="1">
                <a:off x="11766175" y="54530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10770432" y="6454083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0750688" y="7929376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8118020" y="7912365"/>
                <a:ext cx="2484595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Parse items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  <a:r>
                  <a:rPr lang="en-US" sz="1000" dirty="0">
                    <a:solidFill>
                      <a:schemeClr val="bg2"/>
                    </a:solidFill>
                  </a:rPr>
                  <a:t>and place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output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queue </a:t>
                </a: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8114190" y="8446756"/>
                <a:ext cx="2490199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Transmit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>
                    <a:solidFill>
                      <a:srgbClr val="C00000"/>
                    </a:solidFill>
                  </a:rPr>
                  <a:t>queue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(post request)</a:t>
                </a:r>
                <a:endParaRPr lang="en-US" sz="1000" i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54" name="Straight Arrow Connector 253"/>
              <p:cNvCxnSpPr/>
              <p:nvPr/>
            </p:nvCxnSpPr>
            <p:spPr>
              <a:xfrm>
                <a:off x="11438710" y="6025722"/>
                <a:ext cx="30120" cy="2677023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/>
              <p:nvPr/>
            </p:nvCxnSpPr>
            <p:spPr>
              <a:xfrm flipH="1" flipV="1">
                <a:off x="10674029" y="66715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 flipH="1" flipV="1">
                <a:off x="10713336" y="815276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flipH="1" flipV="1">
                <a:off x="10713336" y="8683183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TextBox 257"/>
              <p:cNvSpPr txBox="1"/>
              <p:nvPr/>
            </p:nvSpPr>
            <p:spPr>
              <a:xfrm>
                <a:off x="10750688" y="846241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59" name="Straight Arrow Connector 258"/>
              <p:cNvCxnSpPr/>
              <p:nvPr/>
            </p:nvCxnSpPr>
            <p:spPr>
              <a:xfrm rot="5400000">
                <a:off x="8699392" y="69021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8118020" y="6499474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Check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assignments 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8145021" y="7011891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request new assignments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(get request)</a:t>
                </a:r>
                <a:endParaRPr lang="en-US" sz="1000" i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436210" y="7022835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63" name="Straight Arrow Connector 262"/>
              <p:cNvCxnSpPr/>
              <p:nvPr/>
            </p:nvCxnSpPr>
            <p:spPr>
              <a:xfrm rot="5400000">
                <a:off x="9918592" y="69148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angle 263"/>
              <p:cNvSpPr/>
              <p:nvPr/>
            </p:nvSpPr>
            <p:spPr>
              <a:xfrm>
                <a:off x="9436210" y="7022836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not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scrape associated URLs,  convert </a:t>
                </a:r>
                <a:r>
                  <a:rPr lang="en-US" sz="1000" dirty="0">
                    <a:solidFill>
                      <a:schemeClr val="bg2"/>
                    </a:solidFill>
                  </a:rPr>
                  <a:t>to soup, and place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</a:p>
            </p:txBody>
          </p:sp>
          <p:cxnSp>
            <p:nvCxnSpPr>
              <p:cNvPr id="265" name="Straight Arrow Connector 264"/>
              <p:cNvCxnSpPr/>
              <p:nvPr/>
            </p:nvCxnSpPr>
            <p:spPr>
              <a:xfrm rot="5400000">
                <a:off x="9918592" y="691484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Elbow Connector 244"/>
            <p:cNvCxnSpPr/>
            <p:nvPr/>
          </p:nvCxnSpPr>
          <p:spPr>
            <a:xfrm rot="10800000">
              <a:off x="7338673" y="3198113"/>
              <a:ext cx="914400" cy="1874520"/>
            </a:xfrm>
            <a:prstGeom prst="bentConnector3">
              <a:avLst>
                <a:gd name="adj1" fmla="val 21178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 rot="10800000">
              <a:off x="7338673" y="3095616"/>
              <a:ext cx="976107" cy="844379"/>
            </a:xfrm>
            <a:prstGeom prst="bentConnector3">
              <a:avLst>
                <a:gd name="adj1" fmla="val 14871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17966" y="5603290"/>
            <a:ext cx="9679335" cy="3455587"/>
            <a:chOff x="2930347" y="1957972"/>
            <a:chExt cx="9679335" cy="3455587"/>
          </a:xfrm>
        </p:grpSpPr>
        <p:grpSp>
          <p:nvGrpSpPr>
            <p:cNvPr id="181" name="Group 180"/>
            <p:cNvGrpSpPr/>
            <p:nvPr/>
          </p:nvGrpSpPr>
          <p:grpSpPr>
            <a:xfrm>
              <a:off x="2930347" y="1959983"/>
              <a:ext cx="4283682" cy="3453576"/>
              <a:chOff x="2664598" y="5455035"/>
              <a:chExt cx="4283682" cy="3453576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3419052" y="5455035"/>
                <a:ext cx="3529228" cy="802543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Book Boss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&amp; input data request</a:t>
                </a:r>
              </a:p>
              <a:p>
                <a:pPr algn="ctr"/>
                <a:endParaRPr lang="en-US" sz="1000" dirty="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Remove data points already in database from request. </a:t>
                </a:r>
                <a:r>
                  <a:rPr lang="en-US" sz="1000" dirty="0">
                    <a:solidFill>
                      <a:schemeClr val="bg2"/>
                    </a:solidFill>
                  </a:rPr>
                  <a:t>Split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request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into assignments &amp; place in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3582484" y="6452135"/>
                <a:ext cx="22725" cy="225061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V="1">
                <a:off x="2664598" y="5829810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/>
              <p:cNvSpPr txBox="1"/>
              <p:nvPr/>
            </p:nvSpPr>
            <p:spPr>
              <a:xfrm>
                <a:off x="2664598" y="5599067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16" name="Straight Arrow Connector 215"/>
              <p:cNvCxnSpPr/>
              <p:nvPr/>
            </p:nvCxnSpPr>
            <p:spPr>
              <a:xfrm flipV="1">
                <a:off x="3730557" y="6689712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/>
              <p:cNvSpPr/>
              <p:nvPr/>
            </p:nvSpPr>
            <p:spPr>
              <a:xfrm>
                <a:off x="4439596" y="7917020"/>
                <a:ext cx="2508684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Write 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to review database 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18" name="Straight Arrow Connector 217"/>
              <p:cNvCxnSpPr/>
              <p:nvPr/>
            </p:nvCxnSpPr>
            <p:spPr>
              <a:xfrm flipV="1">
                <a:off x="3752694" y="81449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ectangle 218"/>
              <p:cNvSpPr/>
              <p:nvPr/>
            </p:nvSpPr>
            <p:spPr>
              <a:xfrm>
                <a:off x="4441370" y="8451411"/>
                <a:ext cx="2506910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Print progress to terminal at regular intervals</a:t>
                </a:r>
              </a:p>
            </p:txBody>
          </p:sp>
          <p:cxnSp>
            <p:nvCxnSpPr>
              <p:cNvPr id="220" name="Straight Arrow Connector 219"/>
              <p:cNvCxnSpPr/>
              <p:nvPr/>
            </p:nvCxnSpPr>
            <p:spPr>
              <a:xfrm flipV="1">
                <a:off x="3752694" y="8679386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rot="5400000">
                <a:off x="5022742" y="69033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3724268" y="647724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746405" y="7917020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746405" y="84565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4441370" y="6500715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Listen for requests via API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468815" y="7013131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assignment requests, respond with items from </a:t>
                </a:r>
                <a:r>
                  <a:rPr lang="en-US" sz="1000" dirty="0">
                    <a:solidFill>
                      <a:srgbClr val="0070C0"/>
                    </a:solidFill>
                  </a:rPr>
                  <a:t>assignments queue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759560" y="7024076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rot="5400000">
                <a:off x="6241942" y="691608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ectangle 228"/>
              <p:cNvSpPr/>
              <p:nvPr/>
            </p:nvSpPr>
            <p:spPr>
              <a:xfrm>
                <a:off x="5759560" y="7024077"/>
                <a:ext cx="1188720" cy="74777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unlogged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queue</a:t>
                </a:r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30" name="Straight Arrow Connector 229"/>
              <p:cNvCxnSpPr/>
              <p:nvPr/>
            </p:nvCxnSpPr>
            <p:spPr>
              <a:xfrm rot="5400000">
                <a:off x="6241942" y="6916090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365671" y="1957972"/>
              <a:ext cx="4244011" cy="3450932"/>
              <a:chOff x="8099922" y="5453024"/>
              <a:chExt cx="4244011" cy="345093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8099922" y="5512862"/>
                <a:ext cx="3529228" cy="3280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smtClean="0">
                    <a:solidFill>
                      <a:schemeClr val="bg2"/>
                    </a:solidFill>
                  </a:rPr>
                  <a:t>Initialize </a:t>
                </a:r>
                <a:r>
                  <a:rPr lang="en-US" sz="1000" b="1" smtClean="0">
                    <a:solidFill>
                      <a:schemeClr val="bg2"/>
                    </a:solidFill>
                  </a:rPr>
                  <a:t>Book </a:t>
                </a:r>
                <a:r>
                  <a:rPr lang="en-US" sz="1000" b="1" dirty="0" smtClean="0">
                    <a:solidFill>
                      <a:schemeClr val="bg2"/>
                    </a:solidFill>
                  </a:rPr>
                  <a:t>Minion</a:t>
                </a:r>
                <a:endParaRPr lang="en-US" sz="1000" b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H="1" flipV="1">
                <a:off x="11703853" y="567625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 flipH="1">
                <a:off x="11766175" y="545302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0770432" y="6454083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750688" y="7929376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118020" y="7912365"/>
                <a:ext cx="2484595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Parse items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  <a:r>
                  <a:rPr lang="en-US" sz="1000" dirty="0">
                    <a:solidFill>
                      <a:schemeClr val="bg2"/>
                    </a:solidFill>
                  </a:rPr>
                  <a:t>and place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output </a:t>
                </a:r>
                <a:r>
                  <a:rPr lang="en-US" sz="1000" dirty="0">
                    <a:solidFill>
                      <a:schemeClr val="bg2"/>
                    </a:solidFill>
                  </a:rPr>
                  <a:t>in </a:t>
                </a:r>
                <a:r>
                  <a:rPr lang="en-US" sz="1000" dirty="0">
                    <a:solidFill>
                      <a:srgbClr val="C00000"/>
                    </a:solidFill>
                  </a:rPr>
                  <a:t>data queue </a:t>
                </a: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8114190" y="8446756"/>
                <a:ext cx="2490199" cy="4572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bg2"/>
                    </a:solidFill>
                  </a:rPr>
                  <a:t>Transmit </a:t>
                </a:r>
                <a:r>
                  <a:rPr lang="en-US" sz="1000" dirty="0" smtClean="0">
                    <a:solidFill>
                      <a:schemeClr val="bg2"/>
                    </a:solidFill>
                  </a:rPr>
                  <a:t>items in </a:t>
                </a:r>
                <a:r>
                  <a:rPr lang="en-US" sz="1000" dirty="0" smtClean="0">
                    <a:solidFill>
                      <a:srgbClr val="C00000"/>
                    </a:solidFill>
                  </a:rPr>
                  <a:t>data </a:t>
                </a:r>
                <a:r>
                  <a:rPr lang="en-US" sz="1000" dirty="0">
                    <a:solidFill>
                      <a:srgbClr val="C00000"/>
                    </a:solidFill>
                  </a:rPr>
                  <a:t>queue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(post request)</a:t>
                </a:r>
                <a:endParaRPr lang="en-US" sz="1000" i="1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>
                <a:off x="11438710" y="6025722"/>
                <a:ext cx="30120" cy="2677023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10674029" y="667159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H="1" flipV="1">
                <a:off x="10713336" y="8152765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H="1" flipV="1">
                <a:off x="10713336" y="8683183"/>
                <a:ext cx="640080" cy="125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/>
              <p:cNvSpPr txBox="1"/>
              <p:nvPr/>
            </p:nvSpPr>
            <p:spPr>
              <a:xfrm>
                <a:off x="10750688" y="8462414"/>
                <a:ext cx="56537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Thread</a:t>
                </a:r>
                <a:endParaRPr lang="en-US" sz="10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05" name="Straight Arrow Connector 204"/>
              <p:cNvCxnSpPr/>
              <p:nvPr/>
            </p:nvCxnSpPr>
            <p:spPr>
              <a:xfrm rot="5400000">
                <a:off x="8699392" y="69021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Rectangle 205"/>
              <p:cNvSpPr/>
              <p:nvPr/>
            </p:nvSpPr>
            <p:spPr>
              <a:xfrm>
                <a:off x="8118020" y="6499474"/>
                <a:ext cx="2506910" cy="283987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Check </a:t>
                </a:r>
                <a:r>
                  <a:rPr lang="en-US" sz="1000" dirty="0" smtClean="0">
                    <a:solidFill>
                      <a:srgbClr val="0070C0"/>
                    </a:solidFill>
                  </a:rPr>
                  <a:t>assignments queue</a:t>
                </a:r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8145021" y="7011891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request new assignments </a:t>
                </a:r>
              </a:p>
              <a:p>
                <a:pPr algn="ctr"/>
                <a:r>
                  <a:rPr lang="en-US" sz="1000" i="1" dirty="0" smtClean="0">
                    <a:solidFill>
                      <a:schemeClr val="bg2"/>
                    </a:solidFill>
                  </a:rPr>
                  <a:t>(get request)</a:t>
                </a:r>
                <a:endParaRPr lang="en-US" sz="1000" i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9436210" y="7022835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For incoming data, place in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unlogged </a:t>
                </a:r>
                <a:r>
                  <a:rPr lang="en-US" sz="1000" dirty="0">
                    <a:solidFill>
                      <a:schemeClr val="accent3"/>
                    </a:solidFill>
                  </a:rPr>
                  <a:t>data </a:t>
                </a:r>
                <a:r>
                  <a:rPr lang="en-US" sz="1000" dirty="0" smtClean="0">
                    <a:solidFill>
                      <a:schemeClr val="accent3"/>
                    </a:solidFill>
                  </a:rPr>
                  <a:t>queue</a:t>
                </a:r>
                <a:endParaRPr lang="en-US" sz="10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09" name="Straight Arrow Connector 208"/>
              <p:cNvCxnSpPr/>
              <p:nvPr/>
            </p:nvCxnSpPr>
            <p:spPr>
              <a:xfrm rot="5400000">
                <a:off x="9918592" y="6914848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/>
              <p:cNvSpPr/>
              <p:nvPr/>
            </p:nvSpPr>
            <p:spPr>
              <a:xfrm>
                <a:off x="9436210" y="7022836"/>
                <a:ext cx="1188720" cy="82296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2"/>
                    </a:solidFill>
                  </a:rPr>
                  <a:t>If not empty:</a:t>
                </a:r>
              </a:p>
              <a:p>
                <a:pPr algn="ctr"/>
                <a:r>
                  <a:rPr lang="en-US" sz="1000" dirty="0" smtClean="0">
                    <a:solidFill>
                      <a:schemeClr val="bg2"/>
                    </a:solidFill>
                  </a:rPr>
                  <a:t>scrape associated URLs,  convert </a:t>
                </a:r>
                <a:r>
                  <a:rPr lang="en-US" sz="1000" dirty="0">
                    <a:solidFill>
                      <a:schemeClr val="bg2"/>
                    </a:solidFill>
                  </a:rPr>
                  <a:t>to soup, and place in </a:t>
                </a:r>
                <a:r>
                  <a:rPr lang="en-US" sz="1000" dirty="0">
                    <a:solidFill>
                      <a:srgbClr val="FF9900"/>
                    </a:solidFill>
                  </a:rPr>
                  <a:t>soup queue </a:t>
                </a:r>
              </a:p>
            </p:txBody>
          </p:sp>
          <p:cxnSp>
            <p:nvCxnSpPr>
              <p:cNvPr id="211" name="Straight Arrow Connector 210"/>
              <p:cNvCxnSpPr/>
              <p:nvPr/>
            </p:nvCxnSpPr>
            <p:spPr>
              <a:xfrm rot="5400000">
                <a:off x="9918592" y="6914849"/>
                <a:ext cx="182880" cy="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Elbow Connector 182"/>
            <p:cNvCxnSpPr/>
            <p:nvPr/>
          </p:nvCxnSpPr>
          <p:spPr>
            <a:xfrm rot="10800000">
              <a:off x="7338673" y="3198113"/>
              <a:ext cx="914400" cy="1874520"/>
            </a:xfrm>
            <a:prstGeom prst="bentConnector3">
              <a:avLst>
                <a:gd name="adj1" fmla="val 21178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/>
            <p:nvPr/>
          </p:nvCxnSpPr>
          <p:spPr>
            <a:xfrm rot="10800000">
              <a:off x="7338673" y="3095616"/>
              <a:ext cx="976107" cy="844379"/>
            </a:xfrm>
            <a:prstGeom prst="bentConnector3">
              <a:avLst>
                <a:gd name="adj1" fmla="val 14871"/>
              </a:avLst>
            </a:prstGeom>
            <a:ln w="19050">
              <a:solidFill>
                <a:srgbClr val="19252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SlideBazaar-9 BlueGreen-Light">
      <a:dk1>
        <a:srgbClr val="FFFFFF"/>
      </a:dk1>
      <a:lt1>
        <a:sysClr val="window" lastClr="FFFFFF"/>
      </a:lt1>
      <a:dk2>
        <a:srgbClr val="FFFFFF"/>
      </a:dk2>
      <a:lt2>
        <a:srgbClr val="111111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3326</TotalTime>
  <Words>942</Words>
  <Application>Microsoft Office PowerPoint</Application>
  <PresentationFormat>Custom</PresentationFormat>
  <Paragraphs>180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Lato</vt:lpstr>
      <vt:lpstr>Lato Light</vt:lpstr>
      <vt:lpstr>Lato Regular</vt:lpstr>
      <vt:lpstr>Lato Thin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SlideBazaar</dc:creator>
  <cp:lastModifiedBy>Leora Rosenberg</cp:lastModifiedBy>
  <cp:revision>63</cp:revision>
  <dcterms:created xsi:type="dcterms:W3CDTF">2015-08-15T10:01:09Z</dcterms:created>
  <dcterms:modified xsi:type="dcterms:W3CDTF">2020-11-10T03:00:00Z</dcterms:modified>
</cp:coreProperties>
</file>