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1" r:id="rId10"/>
    <p:sldId id="267" r:id="rId11"/>
    <p:sldId id="263" r:id="rId12"/>
    <p:sldId id="264" r:id="rId13"/>
    <p:sldId id="268" r:id="rId14"/>
    <p:sldId id="270" r:id="rId15"/>
    <p:sldId id="272" r:id="rId16"/>
    <p:sldId id="273" r:id="rId17"/>
    <p:sldId id="274" r:id="rId18"/>
    <p:sldId id="275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 err="1"/>
            <a:t>Transcriptome</a:t>
          </a:r>
          <a:r>
            <a:rPr lang="en-US" dirty="0"/>
            <a:t>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</dgm:pt>
    <dgm:pt modelId="{88EDF64E-35BB-481B-B11A-F08915958068}" type="pres">
      <dgm:prSet presAssocID="{E892C2B4-4244-468D-917A-E776E4200961}" presName="sibTrans" presStyleLbl="sibTrans2D1" presStyleIdx="0" presStyleCnt="1"/>
      <dgm:spPr/>
    </dgm:pt>
    <dgm:pt modelId="{F3C8F6A7-EE57-4CE9-92F3-C5249F31F420}" type="pres">
      <dgm:prSet presAssocID="{E892C2B4-4244-468D-917A-E776E4200961}" presName="connectorText" presStyleLbl="sibTrans2D1" presStyleIdx="0" presStyleCnt="1"/>
      <dgm:spPr/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>
        <dgm:presLayoutVars>
          <dgm:bulletEnabled val="1"/>
        </dgm:presLayoutVars>
      </dgm:prSet>
      <dgm:spPr/>
    </dgm:pt>
    <dgm:pt modelId="{F743BBA3-F85A-4955-B22D-74C8A453CDA2}" type="pres">
      <dgm:prSet presAssocID="{652A2CBE-7EEC-43CF-9E13-4590DEBC9582}" presName="sibTrans" presStyleLbl="sibTrans2D1" presStyleIdx="0" presStyleCnt="3"/>
      <dgm:spPr/>
    </dgm:pt>
    <dgm:pt modelId="{8B8B4377-0697-45FC-A640-F2CE0A54A7DA}" type="pres">
      <dgm:prSet presAssocID="{652A2CBE-7EEC-43CF-9E13-4590DEBC9582}" presName="connectorText" presStyleLbl="sibTrans2D1" presStyleIdx="0" presStyleCnt="3"/>
      <dgm:spPr/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</dgm:pt>
    <dgm:pt modelId="{9C101147-473E-42D2-A0E5-5ABF38B50C73}" type="pres">
      <dgm:prSet presAssocID="{C3C10AC9-1ADB-403C-A703-3E7E7FA57BF8}" presName="sibTrans" presStyleLbl="sibTrans2D1" presStyleIdx="1" presStyleCnt="3"/>
      <dgm:spPr/>
    </dgm:pt>
    <dgm:pt modelId="{8DC65580-354A-49B6-A367-B6A9A3244483}" type="pres">
      <dgm:prSet presAssocID="{C3C10AC9-1ADB-403C-A703-3E7E7FA57BF8}" presName="connectorText" presStyleLbl="sibTrans2D1" presStyleIdx="1" presStyleCnt="3"/>
      <dgm:spPr/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</dgm:pt>
    <dgm:pt modelId="{C450CEE9-1A94-4A67-8B6D-B4519DBA50F0}" type="pres">
      <dgm:prSet presAssocID="{E1FFF456-3F57-4AA5-801E-995CE96CAF64}" presName="sibTrans" presStyleLbl="sibTrans2D1" presStyleIdx="2" presStyleCnt="3"/>
      <dgm:spPr/>
    </dgm:pt>
    <dgm:pt modelId="{42481493-BF49-4D21-914E-E49B566E00C1}" type="pres">
      <dgm:prSet presAssocID="{E1FFF456-3F57-4AA5-801E-995CE96CAF64}" presName="connectorText" presStyleLbl="sibTrans2D1" presStyleIdx="2" presStyleCnt="3"/>
      <dgm:spPr/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957F53-1F0D-445C-BFD5-C49B852980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4936F8B-A588-4A51-BF05-6584529BCEF1}">
      <dgm:prSet phldrT="[Text]" phldr="1"/>
      <dgm:spPr/>
      <dgm:t>
        <a:bodyPr/>
        <a:lstStyle/>
        <a:p>
          <a:endParaRPr lang="en-US" dirty="0"/>
        </a:p>
      </dgm:t>
    </dgm:pt>
    <dgm:pt modelId="{ADEC294F-A759-4A35-BE73-25CDDEC515CF}" type="parTrans" cxnId="{AB5814CD-3D70-4F39-B122-8112FD37FE9C}">
      <dgm:prSet/>
      <dgm:spPr/>
      <dgm:t>
        <a:bodyPr/>
        <a:lstStyle/>
        <a:p>
          <a:endParaRPr lang="en-US"/>
        </a:p>
      </dgm:t>
    </dgm:pt>
    <dgm:pt modelId="{A6F7AF0B-D6F3-4BB2-BED8-D145641246F0}" type="sibTrans" cxnId="{AB5814CD-3D70-4F39-B122-8112FD37FE9C}">
      <dgm:prSet/>
      <dgm:spPr/>
      <dgm:t>
        <a:bodyPr/>
        <a:lstStyle/>
        <a:p>
          <a:endParaRPr lang="en-US"/>
        </a:p>
      </dgm:t>
    </dgm:pt>
    <dgm:pt modelId="{8B4163E0-D9A4-4F25-8F85-638ACD032F1C}">
      <dgm:prSet phldrT="[Text]" phldr="1"/>
      <dgm:spPr/>
      <dgm:t>
        <a:bodyPr/>
        <a:lstStyle/>
        <a:p>
          <a:endParaRPr lang="en-US"/>
        </a:p>
      </dgm:t>
    </dgm:pt>
    <dgm:pt modelId="{46DAF746-7ACC-4723-84D3-403250A6033E}" type="parTrans" cxnId="{9AFD9671-D7C0-4C69-B8D0-AC381A14490D}">
      <dgm:prSet/>
      <dgm:spPr/>
      <dgm:t>
        <a:bodyPr/>
        <a:lstStyle/>
        <a:p>
          <a:endParaRPr lang="en-US"/>
        </a:p>
      </dgm:t>
    </dgm:pt>
    <dgm:pt modelId="{9F45A1D7-F201-46B9-810B-C95E71227969}" type="sibTrans" cxnId="{9AFD9671-D7C0-4C69-B8D0-AC381A14490D}">
      <dgm:prSet/>
      <dgm:spPr/>
      <dgm:t>
        <a:bodyPr/>
        <a:lstStyle/>
        <a:p>
          <a:endParaRPr lang="en-US"/>
        </a:p>
      </dgm:t>
    </dgm:pt>
    <dgm:pt modelId="{15C71DBD-6CA2-4C8D-B38F-1E72A180A62A}">
      <dgm:prSet phldrT="[Text]" phldr="1"/>
      <dgm:spPr/>
      <dgm:t>
        <a:bodyPr/>
        <a:lstStyle/>
        <a:p>
          <a:endParaRPr lang="en-US"/>
        </a:p>
      </dgm:t>
    </dgm:pt>
    <dgm:pt modelId="{58049BC8-B7FA-4046-947D-D2B7D2F8693E}" type="parTrans" cxnId="{6DBFC9B8-0D58-4344-8598-6C407072F97D}">
      <dgm:prSet/>
      <dgm:spPr/>
      <dgm:t>
        <a:bodyPr/>
        <a:lstStyle/>
        <a:p>
          <a:endParaRPr lang="en-US"/>
        </a:p>
      </dgm:t>
    </dgm:pt>
    <dgm:pt modelId="{1EB820B4-7178-44A1-9B6F-FE43C5A80BB8}" type="sibTrans" cxnId="{6DBFC9B8-0D58-4344-8598-6C407072F97D}">
      <dgm:prSet/>
      <dgm:spPr/>
      <dgm:t>
        <a:bodyPr/>
        <a:lstStyle/>
        <a:p>
          <a:endParaRPr lang="en-US"/>
        </a:p>
      </dgm:t>
    </dgm:pt>
    <dgm:pt modelId="{C7DA0DEC-49B3-4EFE-9EE9-D662C7357334}" type="pres">
      <dgm:prSet presAssocID="{00957F53-1F0D-445C-BFD5-C49B852980A0}" presName="Name0" presStyleCnt="0">
        <dgm:presLayoutVars>
          <dgm:dir/>
          <dgm:resizeHandles val="exact"/>
        </dgm:presLayoutVars>
      </dgm:prSet>
      <dgm:spPr/>
    </dgm:pt>
    <dgm:pt modelId="{2B4487BF-4BC9-4009-AA01-1957E7F46C56}" type="pres">
      <dgm:prSet presAssocID="{84936F8B-A588-4A51-BF05-6584529BCEF1}" presName="node" presStyleLbl="node1" presStyleIdx="0" presStyleCnt="3">
        <dgm:presLayoutVars>
          <dgm:bulletEnabled val="1"/>
        </dgm:presLayoutVars>
      </dgm:prSet>
      <dgm:spPr/>
    </dgm:pt>
    <dgm:pt modelId="{9AA0144C-5539-4436-A2D7-D0076484B6A5}" type="pres">
      <dgm:prSet presAssocID="{A6F7AF0B-D6F3-4BB2-BED8-D145641246F0}" presName="sibTrans" presStyleLbl="sibTrans2D1" presStyleIdx="0" presStyleCnt="2"/>
      <dgm:spPr/>
    </dgm:pt>
    <dgm:pt modelId="{BA7124CE-A91E-4278-A8B8-483BD1B9EB53}" type="pres">
      <dgm:prSet presAssocID="{A6F7AF0B-D6F3-4BB2-BED8-D145641246F0}" presName="connectorText" presStyleLbl="sibTrans2D1" presStyleIdx="0" presStyleCnt="2"/>
      <dgm:spPr/>
    </dgm:pt>
    <dgm:pt modelId="{0144F23B-66FF-470D-9DB2-78780C3993C3}" type="pres">
      <dgm:prSet presAssocID="{8B4163E0-D9A4-4F25-8F85-638ACD032F1C}" presName="node" presStyleLbl="node1" presStyleIdx="1" presStyleCnt="3">
        <dgm:presLayoutVars>
          <dgm:bulletEnabled val="1"/>
        </dgm:presLayoutVars>
      </dgm:prSet>
      <dgm:spPr/>
    </dgm:pt>
    <dgm:pt modelId="{F5AFDAF3-FFE6-4092-BA54-9FDC13D578EC}" type="pres">
      <dgm:prSet presAssocID="{9F45A1D7-F201-46B9-810B-C95E71227969}" presName="sibTrans" presStyleLbl="sibTrans2D1" presStyleIdx="1" presStyleCnt="2"/>
      <dgm:spPr/>
    </dgm:pt>
    <dgm:pt modelId="{4C66682C-450F-4FAE-A7DE-B012CE089624}" type="pres">
      <dgm:prSet presAssocID="{9F45A1D7-F201-46B9-810B-C95E71227969}" presName="connectorText" presStyleLbl="sibTrans2D1" presStyleIdx="1" presStyleCnt="2"/>
      <dgm:spPr/>
    </dgm:pt>
    <dgm:pt modelId="{3432B14F-3020-44AB-9D24-EA53FC004441}" type="pres">
      <dgm:prSet presAssocID="{15C71DBD-6CA2-4C8D-B38F-1E72A180A62A}" presName="node" presStyleLbl="node1" presStyleIdx="2" presStyleCnt="3">
        <dgm:presLayoutVars>
          <dgm:bulletEnabled val="1"/>
        </dgm:presLayoutVars>
      </dgm:prSet>
      <dgm:spPr/>
    </dgm:pt>
  </dgm:ptLst>
  <dgm:cxnLst>
    <dgm:cxn modelId="{9F4246BE-2605-4D90-8D17-7BD00E7A1E6B}" type="presOf" srcId="{9F45A1D7-F201-46B9-810B-C95E71227969}" destId="{4C66682C-450F-4FAE-A7DE-B012CE089624}" srcOrd="1" destOrd="0" presId="urn:microsoft.com/office/officeart/2005/8/layout/process1"/>
    <dgm:cxn modelId="{0E28FE6B-DF69-4F6A-88F9-34BA818D9573}" type="presOf" srcId="{9F45A1D7-F201-46B9-810B-C95E71227969}" destId="{F5AFDAF3-FFE6-4092-BA54-9FDC13D578EC}" srcOrd="0" destOrd="0" presId="urn:microsoft.com/office/officeart/2005/8/layout/process1"/>
    <dgm:cxn modelId="{0A0465EC-31CB-425D-9369-9A9CA2146C82}" type="presOf" srcId="{8B4163E0-D9A4-4F25-8F85-638ACD032F1C}" destId="{0144F23B-66FF-470D-9DB2-78780C3993C3}" srcOrd="0" destOrd="0" presId="urn:microsoft.com/office/officeart/2005/8/layout/process1"/>
    <dgm:cxn modelId="{D10A512B-A455-40A4-8FEB-DF069E95B1A0}" type="presOf" srcId="{A6F7AF0B-D6F3-4BB2-BED8-D145641246F0}" destId="{BA7124CE-A91E-4278-A8B8-483BD1B9EB53}" srcOrd="1" destOrd="0" presId="urn:microsoft.com/office/officeart/2005/8/layout/process1"/>
    <dgm:cxn modelId="{9AFD9671-D7C0-4C69-B8D0-AC381A14490D}" srcId="{00957F53-1F0D-445C-BFD5-C49B852980A0}" destId="{8B4163E0-D9A4-4F25-8F85-638ACD032F1C}" srcOrd="1" destOrd="0" parTransId="{46DAF746-7ACC-4723-84D3-403250A6033E}" sibTransId="{9F45A1D7-F201-46B9-810B-C95E71227969}"/>
    <dgm:cxn modelId="{AB5814CD-3D70-4F39-B122-8112FD37FE9C}" srcId="{00957F53-1F0D-445C-BFD5-C49B852980A0}" destId="{84936F8B-A588-4A51-BF05-6584529BCEF1}" srcOrd="0" destOrd="0" parTransId="{ADEC294F-A759-4A35-BE73-25CDDEC515CF}" sibTransId="{A6F7AF0B-D6F3-4BB2-BED8-D145641246F0}"/>
    <dgm:cxn modelId="{014C0F53-3E91-498D-B065-FAFA852C7FE7}" type="presOf" srcId="{A6F7AF0B-D6F3-4BB2-BED8-D145641246F0}" destId="{9AA0144C-5539-4436-A2D7-D0076484B6A5}" srcOrd="0" destOrd="0" presId="urn:microsoft.com/office/officeart/2005/8/layout/process1"/>
    <dgm:cxn modelId="{C16769DF-C7B8-4592-8218-BAA63E002388}" type="presOf" srcId="{15C71DBD-6CA2-4C8D-B38F-1E72A180A62A}" destId="{3432B14F-3020-44AB-9D24-EA53FC004441}" srcOrd="0" destOrd="0" presId="urn:microsoft.com/office/officeart/2005/8/layout/process1"/>
    <dgm:cxn modelId="{6DBFC9B8-0D58-4344-8598-6C407072F97D}" srcId="{00957F53-1F0D-445C-BFD5-C49B852980A0}" destId="{15C71DBD-6CA2-4C8D-B38F-1E72A180A62A}" srcOrd="2" destOrd="0" parTransId="{58049BC8-B7FA-4046-947D-D2B7D2F8693E}" sibTransId="{1EB820B4-7178-44A1-9B6F-FE43C5A80BB8}"/>
    <dgm:cxn modelId="{52008798-1E82-423C-B095-31E38F34BAF2}" type="presOf" srcId="{84936F8B-A588-4A51-BF05-6584529BCEF1}" destId="{2B4487BF-4BC9-4009-AA01-1957E7F46C56}" srcOrd="0" destOrd="0" presId="urn:microsoft.com/office/officeart/2005/8/layout/process1"/>
    <dgm:cxn modelId="{13714D42-70C7-4831-A1EC-1416C8DA1A19}" type="presOf" srcId="{00957F53-1F0D-445C-BFD5-C49B852980A0}" destId="{C7DA0DEC-49B3-4EFE-9EE9-D662C7357334}" srcOrd="0" destOrd="0" presId="urn:microsoft.com/office/officeart/2005/8/layout/process1"/>
    <dgm:cxn modelId="{CB41F5F5-4F84-4F3E-855F-EE4A2C6110C9}" type="presParOf" srcId="{C7DA0DEC-49B3-4EFE-9EE9-D662C7357334}" destId="{2B4487BF-4BC9-4009-AA01-1957E7F46C56}" srcOrd="0" destOrd="0" presId="urn:microsoft.com/office/officeart/2005/8/layout/process1"/>
    <dgm:cxn modelId="{467173D0-6CD4-411E-91F2-429491DE79ED}" type="presParOf" srcId="{C7DA0DEC-49B3-4EFE-9EE9-D662C7357334}" destId="{9AA0144C-5539-4436-A2D7-D0076484B6A5}" srcOrd="1" destOrd="0" presId="urn:microsoft.com/office/officeart/2005/8/layout/process1"/>
    <dgm:cxn modelId="{E30CBA76-A4B4-42BA-AEC6-80E40E3AFFAE}" type="presParOf" srcId="{9AA0144C-5539-4436-A2D7-D0076484B6A5}" destId="{BA7124CE-A91E-4278-A8B8-483BD1B9EB53}" srcOrd="0" destOrd="0" presId="urn:microsoft.com/office/officeart/2005/8/layout/process1"/>
    <dgm:cxn modelId="{D47851A6-571F-491F-AEC4-0E5C5C0073DB}" type="presParOf" srcId="{C7DA0DEC-49B3-4EFE-9EE9-D662C7357334}" destId="{0144F23B-66FF-470D-9DB2-78780C3993C3}" srcOrd="2" destOrd="0" presId="urn:microsoft.com/office/officeart/2005/8/layout/process1"/>
    <dgm:cxn modelId="{49063E77-62E4-4C69-AA88-DDC2C0A6C7F4}" type="presParOf" srcId="{C7DA0DEC-49B3-4EFE-9EE9-D662C7357334}" destId="{F5AFDAF3-FFE6-4092-BA54-9FDC13D578EC}" srcOrd="3" destOrd="0" presId="urn:microsoft.com/office/officeart/2005/8/layout/process1"/>
    <dgm:cxn modelId="{89B46A7F-E762-4951-B65A-82444D74C75D}" type="presParOf" srcId="{F5AFDAF3-FFE6-4092-BA54-9FDC13D578EC}" destId="{4C66682C-450F-4FAE-A7DE-B012CE089624}" srcOrd="0" destOrd="0" presId="urn:microsoft.com/office/officeart/2005/8/layout/process1"/>
    <dgm:cxn modelId="{377E4ED1-3899-40AF-A400-1F7CD302A355}" type="presParOf" srcId="{C7DA0DEC-49B3-4EFE-9EE9-D662C7357334}" destId="{3432B14F-3020-44AB-9D24-EA53FC00444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406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Transcriptome</a:t>
          </a:r>
          <a:r>
            <a:rPr lang="en-US" sz="3400" kern="1200" dirty="0"/>
            <a:t> profiling </a:t>
          </a:r>
        </a:p>
      </dsp:txBody>
      <dsp:txXfrm>
        <a:off x="54112" y="943645"/>
        <a:ext cx="2893790" cy="1694109"/>
      </dsp:txXfrm>
    </dsp:sp>
    <dsp:sp modelId="{88EDF64E-35BB-481B-B11A-F08915958068}">
      <dsp:nvSpPr>
        <dsp:cNvPr id="0" name=""/>
        <dsp:cNvSpPr/>
      </dsp:nvSpPr>
      <dsp:spPr>
        <a:xfrm>
          <a:off x="3300529" y="1418798"/>
          <a:ext cx="635831" cy="743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300529" y="1567558"/>
        <a:ext cx="445082" cy="446282"/>
      </dsp:txXfrm>
    </dsp:sp>
    <dsp:sp modelId="{174F3DC6-92D1-46F3-BBD6-C834F6469487}">
      <dsp:nvSpPr>
        <dsp:cNvPr id="0" name=""/>
        <dsp:cNvSpPr/>
      </dsp:nvSpPr>
      <dsp:spPr>
        <a:xfrm>
          <a:off x="4200290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Differential Expression analysis</a:t>
          </a:r>
        </a:p>
      </dsp:txBody>
      <dsp:txXfrm>
        <a:off x="4252996" y="943645"/>
        <a:ext cx="2893790" cy="169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3566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Quality assessment</a:t>
          </a:r>
        </a:p>
      </dsp:txBody>
      <dsp:txXfrm>
        <a:off x="33536" y="166036"/>
        <a:ext cx="1499322" cy="963326"/>
      </dsp:txXfrm>
    </dsp:sp>
    <dsp:sp modelId="{F743BBA3-F85A-4955-B22D-74C8A453CDA2}">
      <dsp:nvSpPr>
        <dsp:cNvPr id="0" name=""/>
        <dsp:cNvSpPr/>
      </dsp:nvSpPr>
      <dsp:spPr>
        <a:xfrm>
          <a:off x="1718755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718755" y="531689"/>
        <a:ext cx="231394" cy="232019"/>
      </dsp:txXfrm>
    </dsp:sp>
    <dsp:sp modelId="{34C7BCB3-04DB-45C7-9A42-320BFF7BC6DD}">
      <dsp:nvSpPr>
        <dsp:cNvPr id="0" name=""/>
        <dsp:cNvSpPr/>
      </dsp:nvSpPr>
      <dsp:spPr>
        <a:xfrm>
          <a:off x="2186534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Trimming reads</a:t>
          </a:r>
        </a:p>
      </dsp:txBody>
      <dsp:txXfrm>
        <a:off x="2216504" y="166036"/>
        <a:ext cx="1499322" cy="963326"/>
      </dsp:txXfrm>
    </dsp:sp>
    <dsp:sp modelId="{9C101147-473E-42D2-A0E5-5ABF38B50C73}">
      <dsp:nvSpPr>
        <dsp:cNvPr id="0" name=""/>
        <dsp:cNvSpPr/>
      </dsp:nvSpPr>
      <dsp:spPr>
        <a:xfrm>
          <a:off x="3901723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1723" y="531689"/>
        <a:ext cx="231394" cy="232019"/>
      </dsp:txXfrm>
    </dsp:sp>
    <dsp:sp modelId="{732646D0-614E-4567-8EB3-FE5BADE041C4}">
      <dsp:nvSpPr>
        <dsp:cNvPr id="0" name=""/>
        <dsp:cNvSpPr/>
      </dsp:nvSpPr>
      <dsp:spPr>
        <a:xfrm>
          <a:off x="4369502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Alignment</a:t>
          </a:r>
        </a:p>
      </dsp:txBody>
      <dsp:txXfrm>
        <a:off x="4399472" y="166036"/>
        <a:ext cx="1499322" cy="963326"/>
      </dsp:txXfrm>
    </dsp:sp>
    <dsp:sp modelId="{C450CEE9-1A94-4A67-8B6D-B4519DBA50F0}">
      <dsp:nvSpPr>
        <dsp:cNvPr id="0" name=""/>
        <dsp:cNvSpPr/>
      </dsp:nvSpPr>
      <dsp:spPr>
        <a:xfrm>
          <a:off x="6084691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84691" y="531689"/>
        <a:ext cx="231394" cy="232019"/>
      </dsp:txXfrm>
    </dsp:sp>
    <dsp:sp modelId="{E1A97CE5-89F8-4DCF-B4DC-A0ABABE32E9B}">
      <dsp:nvSpPr>
        <dsp:cNvPr id="0" name=""/>
        <dsp:cNvSpPr/>
      </dsp:nvSpPr>
      <dsp:spPr>
        <a:xfrm>
          <a:off x="6552470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582440" y="166036"/>
        <a:ext cx="1499322" cy="963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487BF-4BC9-4009-AA01-1957E7F46C56}">
      <dsp:nvSpPr>
        <dsp:cNvPr id="0" name=""/>
        <dsp:cNvSpPr/>
      </dsp:nvSpPr>
      <dsp:spPr>
        <a:xfrm>
          <a:off x="63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39571" y="1256450"/>
        <a:ext cx="1825156" cy="1068499"/>
      </dsp:txXfrm>
    </dsp:sp>
    <dsp:sp modelId="{9AA0144C-5539-4436-A2D7-D0076484B6A5}">
      <dsp:nvSpPr>
        <dsp:cNvPr id="0" name=""/>
        <dsp:cNvSpPr/>
      </dsp:nvSpPr>
      <dsp:spPr>
        <a:xfrm>
          <a:off x="20871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087135" y="1649961"/>
        <a:ext cx="280720" cy="281477"/>
      </dsp:txXfrm>
    </dsp:sp>
    <dsp:sp modelId="{0144F23B-66FF-470D-9DB2-78780C3993C3}">
      <dsp:nvSpPr>
        <dsp:cNvPr id="0" name=""/>
        <dsp:cNvSpPr/>
      </dsp:nvSpPr>
      <dsp:spPr>
        <a:xfrm>
          <a:off x="26546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2687871" y="1256450"/>
        <a:ext cx="1825156" cy="1068499"/>
      </dsp:txXfrm>
    </dsp:sp>
    <dsp:sp modelId="{F5AFDAF3-FFE6-4092-BA54-9FDC13D578EC}">
      <dsp:nvSpPr>
        <dsp:cNvPr id="0" name=""/>
        <dsp:cNvSpPr/>
      </dsp:nvSpPr>
      <dsp:spPr>
        <a:xfrm>
          <a:off x="47354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735435" y="1649961"/>
        <a:ext cx="280720" cy="281477"/>
      </dsp:txXfrm>
    </dsp:sp>
    <dsp:sp modelId="{3432B14F-3020-44AB-9D24-EA53FC004441}">
      <dsp:nvSpPr>
        <dsp:cNvPr id="0" name=""/>
        <dsp:cNvSpPr/>
      </dsp:nvSpPr>
      <dsp:spPr>
        <a:xfrm>
          <a:off x="53029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5336171" y="1256450"/>
        <a:ext cx="1825156" cy="106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approach is to do the</a:t>
            </a:r>
            <a:r>
              <a:rPr lang="en-US" baseline="0" dirty="0"/>
              <a:t> whole-genome and then to identify gender specific nonrecombining and hemizygous regions, annotate genes in these regions and experimentally test those functions. </a:t>
            </a:r>
            <a:r>
              <a:rPr lang="en-US" baseline="0" dirty="0">
                <a:sym typeface="Wingdings" panose="05000000000000000000" pitchFamily="2" charset="2"/>
              </a:rPr>
              <a:t> difficult because of those regions of interest are transposon rich  and repetitive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Alternative is with RNA-</a:t>
            </a:r>
            <a:r>
              <a:rPr lang="en-US" baseline="0" dirty="0" err="1">
                <a:sym typeface="Wingdings" panose="05000000000000000000" pitchFamily="2" charset="2"/>
              </a:rPr>
              <a:t>seq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	ID SNPs that are gender specific within coding regions and genes that are show gender expression bias.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Compare genes that exhibit gender biased expression against known anther and ovule development   determine when genes act to suppress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Sex-biased gene expression in dioecious garden asparagus </a:t>
            </a:r>
            <a:r>
              <a:rPr lang="en-US" sz="4400" i="1" dirty="0"/>
              <a:t>(Asparagus officinalis)</a:t>
            </a:r>
            <a:br>
              <a:rPr lang="en-US" i="1" dirty="0"/>
            </a:br>
            <a:r>
              <a:rPr lang="en-US" sz="2000" dirty="0"/>
              <a:t>Alex </a:t>
            </a:r>
            <a:r>
              <a:rPr lang="en-US" sz="2000" dirty="0" err="1"/>
              <a:t>Harkess</a:t>
            </a:r>
            <a:r>
              <a:rPr lang="en-US" sz="2000" dirty="0"/>
              <a:t>, Francesco </a:t>
            </a:r>
            <a:r>
              <a:rPr lang="en-US" sz="2000" dirty="0" err="1"/>
              <a:t>Mercati</a:t>
            </a:r>
            <a:r>
              <a:rPr lang="en-US" sz="2000" dirty="0"/>
              <a:t>, Hong-Yan Shan, Francesco </a:t>
            </a:r>
            <a:r>
              <a:rPr lang="en-US" sz="2000" dirty="0" err="1"/>
              <a:t>Sunseri</a:t>
            </a:r>
            <a:r>
              <a:rPr lang="en-US" sz="2000" dirty="0"/>
              <a:t>, Agostino </a:t>
            </a:r>
            <a:r>
              <a:rPr lang="en-US" sz="2000" dirty="0" err="1"/>
              <a:t>Falavigna</a:t>
            </a:r>
            <a:r>
              <a:rPr lang="en-US" sz="2000" dirty="0"/>
              <a:t>, Jim </a:t>
            </a:r>
            <a:r>
              <a:rPr lang="en-US" sz="2000" dirty="0" err="1"/>
              <a:t>Leebens</a:t>
            </a:r>
            <a:r>
              <a:rPr lang="en-US" sz="2000" dirty="0"/>
              <a:t>-Mack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886700" cy="762000"/>
          </a:xfrm>
        </p:spPr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23539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9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FASTQC-files</a:t>
            </a:r>
          </a:p>
          <a:p>
            <a:r>
              <a:rPr lang="en-US" dirty="0"/>
              <a:t>Asparagus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Paper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Supplementary tables from paper</a:t>
            </a:r>
          </a:p>
          <a:p>
            <a:r>
              <a:rPr lang="en-US" dirty="0"/>
              <a:t>Gene count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62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68439" y="206673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Asparagus </a:t>
            </a:r>
            <a:r>
              <a:rPr lang="en-US" i="1" dirty="0" err="1"/>
              <a:t>officinalis</a:t>
            </a:r>
            <a:r>
              <a:rPr lang="en-US" i="1" dirty="0"/>
              <a:t>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" y="2713149"/>
            <a:ext cx="4254508" cy="3190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91196"/>
            <a:ext cx="4313048" cy="32347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09382" y="613619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adapters before align to a reference</a:t>
            </a:r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658" t="22917" r="38729" b="41666"/>
          <a:stretch/>
        </p:blipFill>
        <p:spPr>
          <a:xfrm>
            <a:off x="304800" y="1524000"/>
            <a:ext cx="4817135" cy="2357919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446867" y="2807509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029200" y="5867400"/>
              <a:ext cx="4038600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905729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74342" y="14464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62928"/>
            <a:ext cx="7200900" cy="685800"/>
          </a:xfrm>
        </p:spPr>
        <p:txBody>
          <a:bodyPr/>
          <a:lstStyle/>
          <a:p>
            <a:r>
              <a:rPr lang="en-US" dirty="0"/>
              <a:t>Figure 1: Multidimensional scaling (MDS)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41883"/>
            <a:ext cx="3257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Figure 2: </a:t>
            </a:r>
            <a:r>
              <a:rPr lang="en-US" dirty="0"/>
              <a:t>Pairwise comparisons of gene expression among female, male and </a:t>
            </a:r>
            <a:r>
              <a:rPr lang="en-US" dirty="0" err="1"/>
              <a:t>supermale</a:t>
            </a:r>
            <a:r>
              <a:rPr lang="en-US" dirty="0"/>
              <a:t> garden asparagus (</a:t>
            </a:r>
            <a:r>
              <a:rPr lang="en-US" i="1" dirty="0"/>
              <a:t>Asparagus officinalis</a:t>
            </a:r>
            <a:r>
              <a:rPr lang="en-US" dirty="0"/>
              <a:t>) genes across line replicates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3276600" cy="1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80930"/>
            <a:ext cx="72009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Figure 3: </a:t>
            </a:r>
            <a:r>
              <a:rPr lang="en-US" dirty="0"/>
              <a:t>Venn diagram showing the overlap of differentially expressed garden asparagus genes (</a:t>
            </a:r>
            <a:r>
              <a:rPr lang="en-US" i="1" dirty="0"/>
              <a:t>Asparagus officinalis</a:t>
            </a:r>
            <a:r>
              <a:rPr lang="en-US" dirty="0"/>
              <a:t>) between the three pairwise comparisons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19130"/>
            <a:ext cx="1828800" cy="240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13" y="3124200"/>
            <a:ext cx="4606787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Figure 4:</a:t>
            </a:r>
            <a:r>
              <a:rPr lang="en-US" dirty="0"/>
              <a:t>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257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studying 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evolutionary</a:t>
            </a:r>
            <a:r>
              <a:rPr lang="es-ES" dirty="0"/>
              <a:t> </a:t>
            </a:r>
            <a:r>
              <a:rPr lang="es-ES" dirty="0" err="1"/>
              <a:t>mechanisms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undelie</a:t>
            </a:r>
            <a:r>
              <a:rPr lang="es-ES" dirty="0"/>
              <a:t> sexual </a:t>
            </a:r>
            <a:r>
              <a:rPr lang="es-ES" dirty="0" err="1"/>
              <a:t>reproduction</a:t>
            </a:r>
            <a:r>
              <a:rPr lang="es-ES" dirty="0"/>
              <a:t> as </a:t>
            </a:r>
            <a:r>
              <a:rPr lang="es-ES" dirty="0" err="1"/>
              <a:t>source</a:t>
            </a:r>
            <a:r>
              <a:rPr lang="es-ES" dirty="0"/>
              <a:t> of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diversity</a:t>
            </a:r>
            <a:endParaRPr lang="es-ES" dirty="0"/>
          </a:p>
          <a:p>
            <a:r>
              <a:rPr lang="es-ES" dirty="0" err="1"/>
              <a:t>Contrary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of </a:t>
            </a:r>
            <a:r>
              <a:rPr lang="es-ES" dirty="0" err="1"/>
              <a:t>animals</a:t>
            </a:r>
            <a:r>
              <a:rPr lang="es-ES" dirty="0"/>
              <a:t>, </a:t>
            </a:r>
            <a:r>
              <a:rPr lang="es-ES" dirty="0" err="1"/>
              <a:t>dioecious</a:t>
            </a:r>
            <a:r>
              <a:rPr lang="es-ES" dirty="0"/>
              <a:t> </a:t>
            </a:r>
            <a:r>
              <a:rPr lang="es-ES" dirty="0" err="1"/>
              <a:t>plants</a:t>
            </a:r>
            <a:r>
              <a:rPr lang="es-ES" dirty="0"/>
              <a:t> are quite </a:t>
            </a:r>
            <a:r>
              <a:rPr lang="es-ES" dirty="0" err="1"/>
              <a:t>rare</a:t>
            </a:r>
            <a:endParaRPr lang="es-ES" dirty="0"/>
          </a:p>
          <a:p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molecular </a:t>
            </a:r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rise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sexual </a:t>
            </a:r>
            <a:r>
              <a:rPr lang="es-ES" dirty="0" err="1"/>
              <a:t>differentiation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/>
              <a:t>Identification difficult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Transcriptomes for XY, XX, and YY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Identify expression differences </a:t>
            </a:r>
          </a:p>
          <a:p>
            <a:pPr lvl="2"/>
            <a:r>
              <a:rPr lang="en-US" dirty="0"/>
              <a:t>Determine when genes act</a:t>
            </a:r>
            <a:endParaRPr lang="es-ES" dirty="0"/>
          </a:p>
          <a:p>
            <a:pPr lvl="2"/>
            <a:r>
              <a:rPr lang="es-ES" dirty="0"/>
              <a:t>Describe experimental </a:t>
            </a:r>
            <a:r>
              <a:rPr lang="es-ES" dirty="0" err="1"/>
              <a:t>design</a:t>
            </a:r>
            <a:r>
              <a:rPr lang="es-ES" dirty="0"/>
              <a:t> and </a:t>
            </a:r>
            <a:r>
              <a:rPr lang="es-ES" dirty="0" err="1"/>
              <a:t>procedure</a:t>
            </a:r>
            <a:r>
              <a:rPr lang="es-ES" dirty="0"/>
              <a:t>: </a:t>
            </a:r>
            <a:r>
              <a:rPr lang="es-ES" dirty="0" err="1"/>
              <a:t>samples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5429"/>
              </p:ext>
            </p:extLst>
          </p:nvPr>
        </p:nvGraphicFramePr>
        <p:xfrm>
          <a:off x="5334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19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Source</a:t>
            </a:r>
            <a:r>
              <a:rPr lang="es-ES" sz="1400" dirty="0"/>
              <a:t>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5" y="5186065"/>
            <a:ext cx="7675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FASTQC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2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43200" y="5186065"/>
            <a:ext cx="85632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0509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Software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57004" y="1324930"/>
            <a:ext cx="684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Input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file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76800" y="5196797"/>
            <a:ext cx="12258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RSEM, </a:t>
            </a:r>
            <a:r>
              <a:rPr lang="es-ES" sz="1400" dirty="0" err="1"/>
              <a:t>bowtie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64152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19014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436</TotalTime>
  <Words>489</Words>
  <Application>Microsoft Office PowerPoint</Application>
  <PresentationFormat>On-screen Show (4:3)</PresentationFormat>
  <Paragraphs>111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Wingdings</vt:lpstr>
      <vt:lpstr>Crop</vt:lpstr>
      <vt:lpstr>Sex-biased gene expression in dioecious garden asparagus (Asparagus officinalis) Alex Harkess, Francesco Mercati, Hong-Yan Shan, Francesco Sunseri, Agostino Falavigna, Jim Leebens-Mack</vt:lpstr>
      <vt:lpstr>Why studying sex determination important?</vt:lpstr>
      <vt:lpstr>Background</vt:lpstr>
      <vt:lpstr>Why asparagus?</vt:lpstr>
      <vt:lpstr>Current thinking for sex determination</vt:lpstr>
      <vt:lpstr>Approach</vt:lpstr>
      <vt:lpstr>Workflow</vt:lpstr>
      <vt:lpstr>Transcriptome Profiling</vt:lpstr>
      <vt:lpstr>Transcriptome Profiling</vt:lpstr>
      <vt:lpstr>Differential Expression Analysis</vt:lpstr>
      <vt:lpstr>Overview of documentation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Molnau, Devin E [BCB]</cp:lastModifiedBy>
  <cp:revision>40</cp:revision>
  <dcterms:created xsi:type="dcterms:W3CDTF">2017-04-04T20:23:51Z</dcterms:created>
  <dcterms:modified xsi:type="dcterms:W3CDTF">2017-04-25T19:38:50Z</dcterms:modified>
</cp:coreProperties>
</file>