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66" r:id="rId10"/>
    <p:sldId id="271" r:id="rId11"/>
    <p:sldId id="263" r:id="rId12"/>
    <p:sldId id="264" r:id="rId13"/>
    <p:sldId id="268" r:id="rId14"/>
    <p:sldId id="270" r:id="rId15"/>
    <p:sldId id="267" r:id="rId16"/>
    <p:sldId id="272" r:id="rId17"/>
    <p:sldId id="273" r:id="rId18"/>
    <p:sldId id="274" r:id="rId19"/>
    <p:sldId id="275" r:id="rId20"/>
    <p:sldId id="276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>
      <p:cViewPr varScale="1">
        <p:scale>
          <a:sx n="72" d="100"/>
          <a:sy n="72" d="100"/>
        </p:scale>
        <p:origin x="13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FB6818-573E-4991-A005-42B15E4FEE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6A48E0-EC43-4A9C-82EE-30AD675D920C}">
      <dgm:prSet phldrT="[Text]"/>
      <dgm:spPr/>
      <dgm:t>
        <a:bodyPr/>
        <a:lstStyle/>
        <a:p>
          <a:r>
            <a:rPr lang="en-US" dirty="0"/>
            <a:t>Transcriptome profiling </a:t>
          </a:r>
        </a:p>
      </dgm:t>
    </dgm:pt>
    <dgm:pt modelId="{22D1FA52-3ABA-4F59-92B3-AFA10294FA87}" type="parTrans" cxnId="{9E6F7F14-4135-4F60-860B-7655A1108570}">
      <dgm:prSet/>
      <dgm:spPr/>
      <dgm:t>
        <a:bodyPr/>
        <a:lstStyle/>
        <a:p>
          <a:endParaRPr lang="en-US"/>
        </a:p>
      </dgm:t>
    </dgm:pt>
    <dgm:pt modelId="{E892C2B4-4244-468D-917A-E776E4200961}" type="sibTrans" cxnId="{9E6F7F14-4135-4F60-860B-7655A1108570}">
      <dgm:prSet/>
      <dgm:spPr/>
      <dgm:t>
        <a:bodyPr/>
        <a:lstStyle/>
        <a:p>
          <a:endParaRPr lang="en-US"/>
        </a:p>
      </dgm:t>
    </dgm:pt>
    <dgm:pt modelId="{3E86D3FA-BD3A-4833-9766-85B4B2E840DF}">
      <dgm:prSet phldrT="[Text]"/>
      <dgm:spPr/>
      <dgm:t>
        <a:bodyPr/>
        <a:lstStyle/>
        <a:p>
          <a:r>
            <a:rPr lang="en-US" dirty="0"/>
            <a:t>Differential Expression analysis</a:t>
          </a:r>
        </a:p>
      </dgm:t>
    </dgm:pt>
    <dgm:pt modelId="{2789773C-B9FC-4A5D-AB68-6377848DB5E2}" type="parTrans" cxnId="{32DCE3DC-77B8-40E9-85DA-B0E3F73E85BB}">
      <dgm:prSet/>
      <dgm:spPr/>
      <dgm:t>
        <a:bodyPr/>
        <a:lstStyle/>
        <a:p>
          <a:endParaRPr lang="en-US"/>
        </a:p>
      </dgm:t>
    </dgm:pt>
    <dgm:pt modelId="{498237EE-6852-4997-9B5B-A68FB5C4395C}" type="sibTrans" cxnId="{32DCE3DC-77B8-40E9-85DA-B0E3F73E85BB}">
      <dgm:prSet/>
      <dgm:spPr/>
      <dgm:t>
        <a:bodyPr/>
        <a:lstStyle/>
        <a:p>
          <a:endParaRPr lang="en-US"/>
        </a:p>
      </dgm:t>
    </dgm:pt>
    <dgm:pt modelId="{8355E8D1-6496-4487-99C7-F78F64E5E014}" type="pres">
      <dgm:prSet presAssocID="{A4FB6818-573E-4991-A005-42B15E4FEEDD}" presName="Name0" presStyleCnt="0">
        <dgm:presLayoutVars>
          <dgm:dir/>
          <dgm:resizeHandles val="exact"/>
        </dgm:presLayoutVars>
      </dgm:prSet>
      <dgm:spPr/>
    </dgm:pt>
    <dgm:pt modelId="{C25D3B41-4AF6-4031-87A8-0A10E9FCA369}" type="pres">
      <dgm:prSet presAssocID="{736A48E0-EC43-4A9C-82EE-30AD675D920C}" presName="node" presStyleLbl="node1" presStyleIdx="0" presStyleCnt="2">
        <dgm:presLayoutVars>
          <dgm:bulletEnabled val="1"/>
        </dgm:presLayoutVars>
      </dgm:prSet>
      <dgm:spPr/>
    </dgm:pt>
    <dgm:pt modelId="{88EDF64E-35BB-481B-B11A-F08915958068}" type="pres">
      <dgm:prSet presAssocID="{E892C2B4-4244-468D-917A-E776E4200961}" presName="sibTrans" presStyleLbl="sibTrans2D1" presStyleIdx="0" presStyleCnt="1"/>
      <dgm:spPr/>
    </dgm:pt>
    <dgm:pt modelId="{F3C8F6A7-EE57-4CE9-92F3-C5249F31F420}" type="pres">
      <dgm:prSet presAssocID="{E892C2B4-4244-468D-917A-E776E4200961}" presName="connectorText" presStyleLbl="sibTrans2D1" presStyleIdx="0" presStyleCnt="1"/>
      <dgm:spPr/>
    </dgm:pt>
    <dgm:pt modelId="{174F3DC6-92D1-46F3-BBD6-C834F6469487}" type="pres">
      <dgm:prSet presAssocID="{3E86D3FA-BD3A-4833-9766-85B4B2E840DF}" presName="node" presStyleLbl="node1" presStyleIdx="1" presStyleCnt="2">
        <dgm:presLayoutVars>
          <dgm:bulletEnabled val="1"/>
        </dgm:presLayoutVars>
      </dgm:prSet>
      <dgm:spPr/>
    </dgm:pt>
  </dgm:ptLst>
  <dgm:cxnLst>
    <dgm:cxn modelId="{9E0E639D-96FB-47D6-8DEB-8B00A79422B3}" type="presOf" srcId="{3E86D3FA-BD3A-4833-9766-85B4B2E840DF}" destId="{174F3DC6-92D1-46F3-BBD6-C834F6469487}" srcOrd="0" destOrd="0" presId="urn:microsoft.com/office/officeart/2005/8/layout/process1"/>
    <dgm:cxn modelId="{9E6F7F14-4135-4F60-860B-7655A1108570}" srcId="{A4FB6818-573E-4991-A005-42B15E4FEEDD}" destId="{736A48E0-EC43-4A9C-82EE-30AD675D920C}" srcOrd="0" destOrd="0" parTransId="{22D1FA52-3ABA-4F59-92B3-AFA10294FA87}" sibTransId="{E892C2B4-4244-468D-917A-E776E4200961}"/>
    <dgm:cxn modelId="{32DCE3DC-77B8-40E9-85DA-B0E3F73E85BB}" srcId="{A4FB6818-573E-4991-A005-42B15E4FEEDD}" destId="{3E86D3FA-BD3A-4833-9766-85B4B2E840DF}" srcOrd="1" destOrd="0" parTransId="{2789773C-B9FC-4A5D-AB68-6377848DB5E2}" sibTransId="{498237EE-6852-4997-9B5B-A68FB5C4395C}"/>
    <dgm:cxn modelId="{8A4F10CD-899E-4AC4-B2AC-E07EBF2A8E50}" type="presOf" srcId="{A4FB6818-573E-4991-A005-42B15E4FEEDD}" destId="{8355E8D1-6496-4487-99C7-F78F64E5E014}" srcOrd="0" destOrd="0" presId="urn:microsoft.com/office/officeart/2005/8/layout/process1"/>
    <dgm:cxn modelId="{C822B73D-56CB-4EE4-8FD7-6892AA40C1EA}" type="presOf" srcId="{736A48E0-EC43-4A9C-82EE-30AD675D920C}" destId="{C25D3B41-4AF6-4031-87A8-0A10E9FCA369}" srcOrd="0" destOrd="0" presId="urn:microsoft.com/office/officeart/2005/8/layout/process1"/>
    <dgm:cxn modelId="{41E9F1C2-9A15-46F5-A5F6-76786FB5C851}" type="presOf" srcId="{E892C2B4-4244-468D-917A-E776E4200961}" destId="{F3C8F6A7-EE57-4CE9-92F3-C5249F31F420}" srcOrd="1" destOrd="0" presId="urn:microsoft.com/office/officeart/2005/8/layout/process1"/>
    <dgm:cxn modelId="{6273B2C8-F46A-44DD-8B68-85C669D233F9}" type="presOf" srcId="{E892C2B4-4244-468D-917A-E776E4200961}" destId="{88EDF64E-35BB-481B-B11A-F08915958068}" srcOrd="0" destOrd="0" presId="urn:microsoft.com/office/officeart/2005/8/layout/process1"/>
    <dgm:cxn modelId="{4B260333-BDB4-4EBF-AFE6-87E0D75AE238}" type="presParOf" srcId="{8355E8D1-6496-4487-99C7-F78F64E5E014}" destId="{C25D3B41-4AF6-4031-87A8-0A10E9FCA369}" srcOrd="0" destOrd="0" presId="urn:microsoft.com/office/officeart/2005/8/layout/process1"/>
    <dgm:cxn modelId="{5B852A6E-4280-4D28-A0AC-880CD145A56A}" type="presParOf" srcId="{8355E8D1-6496-4487-99C7-F78F64E5E014}" destId="{88EDF64E-35BB-481B-B11A-F08915958068}" srcOrd="1" destOrd="0" presId="urn:microsoft.com/office/officeart/2005/8/layout/process1"/>
    <dgm:cxn modelId="{CB9685DE-E634-4892-AB25-77C885BE2F9C}" type="presParOf" srcId="{88EDF64E-35BB-481B-B11A-F08915958068}" destId="{F3C8F6A7-EE57-4CE9-92F3-C5249F31F420}" srcOrd="0" destOrd="0" presId="urn:microsoft.com/office/officeart/2005/8/layout/process1"/>
    <dgm:cxn modelId="{F806D597-A452-407C-A084-32F87AC6E80F}" type="presParOf" srcId="{8355E8D1-6496-4487-99C7-F78F64E5E014}" destId="{174F3DC6-92D1-46F3-BBD6-C834F64694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1D5227-CD8A-4A6C-9B8B-B8F90F209F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F9479A6-8E44-468C-865C-A5AF6CB9B728}">
      <dgm:prSet phldrT="[Text]" custT="1"/>
      <dgm:spPr/>
      <dgm:t>
        <a:bodyPr/>
        <a:lstStyle/>
        <a:p>
          <a:r>
            <a:rPr lang="en-US" sz="2000" noProof="0" dirty="0"/>
            <a:t>Quality assessment</a:t>
          </a:r>
        </a:p>
      </dgm:t>
    </dgm:pt>
    <dgm:pt modelId="{7AEB2F86-7C19-4AED-AE42-D9456F73BD75}" type="parTrans" cxnId="{D788F2CE-FCA9-4CE9-854D-0374B10FB1DE}">
      <dgm:prSet/>
      <dgm:spPr/>
      <dgm:t>
        <a:bodyPr/>
        <a:lstStyle/>
        <a:p>
          <a:endParaRPr lang="en-US" sz="2000"/>
        </a:p>
      </dgm:t>
    </dgm:pt>
    <dgm:pt modelId="{652A2CBE-7EEC-43CF-9E13-4590DEBC9582}" type="sibTrans" cxnId="{D788F2CE-FCA9-4CE9-854D-0374B10FB1DE}">
      <dgm:prSet custT="1"/>
      <dgm:spPr/>
      <dgm:t>
        <a:bodyPr/>
        <a:lstStyle/>
        <a:p>
          <a:endParaRPr lang="en-US" sz="2000"/>
        </a:p>
      </dgm:t>
    </dgm:pt>
    <dgm:pt modelId="{BF1D83B5-B3DF-493F-A256-78F574499C76}">
      <dgm:prSet phldrT="[Text]" custT="1"/>
      <dgm:spPr/>
      <dgm:t>
        <a:bodyPr/>
        <a:lstStyle/>
        <a:p>
          <a:r>
            <a:rPr lang="en-US" sz="2000" noProof="0" dirty="0"/>
            <a:t>Trimming reads</a:t>
          </a:r>
        </a:p>
      </dgm:t>
    </dgm:pt>
    <dgm:pt modelId="{825F469F-E5E7-4227-AD16-80587CE29A33}" type="parTrans" cxnId="{D483075D-9C1C-419A-A0B1-69B8E1AB81CE}">
      <dgm:prSet/>
      <dgm:spPr/>
      <dgm:t>
        <a:bodyPr/>
        <a:lstStyle/>
        <a:p>
          <a:endParaRPr lang="en-US" sz="2000"/>
        </a:p>
      </dgm:t>
    </dgm:pt>
    <dgm:pt modelId="{C3C10AC9-1ADB-403C-A703-3E7E7FA57BF8}" type="sibTrans" cxnId="{D483075D-9C1C-419A-A0B1-69B8E1AB81CE}">
      <dgm:prSet custT="1"/>
      <dgm:spPr/>
      <dgm:t>
        <a:bodyPr/>
        <a:lstStyle/>
        <a:p>
          <a:endParaRPr lang="en-US" sz="2000"/>
        </a:p>
      </dgm:t>
    </dgm:pt>
    <dgm:pt modelId="{9943014D-8C6E-463D-A613-48F23D4519B7}">
      <dgm:prSet phldrT="[Text]" custT="1"/>
      <dgm:spPr/>
      <dgm:t>
        <a:bodyPr/>
        <a:lstStyle/>
        <a:p>
          <a:r>
            <a:rPr lang="en-US" sz="2000" noProof="0" dirty="0"/>
            <a:t>Alignment</a:t>
          </a:r>
        </a:p>
      </dgm:t>
    </dgm:pt>
    <dgm:pt modelId="{EA722D84-3D12-4C9F-92C7-287E01409804}" type="parTrans" cxnId="{AB8509D1-5396-4647-92ED-BFC225D3CE5B}">
      <dgm:prSet/>
      <dgm:spPr/>
      <dgm:t>
        <a:bodyPr/>
        <a:lstStyle/>
        <a:p>
          <a:endParaRPr lang="en-US" sz="2000"/>
        </a:p>
      </dgm:t>
    </dgm:pt>
    <dgm:pt modelId="{E1FFF456-3F57-4AA5-801E-995CE96CAF64}" type="sibTrans" cxnId="{AB8509D1-5396-4647-92ED-BFC225D3CE5B}">
      <dgm:prSet custT="1"/>
      <dgm:spPr/>
      <dgm:t>
        <a:bodyPr/>
        <a:lstStyle/>
        <a:p>
          <a:endParaRPr lang="en-US" sz="2000"/>
        </a:p>
      </dgm:t>
    </dgm:pt>
    <dgm:pt modelId="{727CD113-AE2A-4DE5-BC4F-9A72EB55259C}">
      <dgm:prSet phldrT="[Text]" custT="1"/>
      <dgm:spPr/>
      <dgm:t>
        <a:bodyPr/>
        <a:lstStyle/>
        <a:p>
          <a:r>
            <a:rPr lang="en-US" sz="2000" noProof="0" dirty="0"/>
            <a:t>Expression</a:t>
          </a:r>
          <a:r>
            <a:rPr lang="es-ES" sz="2000" dirty="0"/>
            <a:t> </a:t>
          </a:r>
          <a:r>
            <a:rPr lang="en-US" sz="2000" noProof="0" dirty="0"/>
            <a:t>counting calculation</a:t>
          </a:r>
        </a:p>
      </dgm:t>
    </dgm:pt>
    <dgm:pt modelId="{85FD5930-820A-4ECE-AD41-416B82BCAA08}" type="parTrans" cxnId="{2E0CBE54-9787-40E4-99D7-3F30550F1B91}">
      <dgm:prSet/>
      <dgm:spPr/>
      <dgm:t>
        <a:bodyPr/>
        <a:lstStyle/>
        <a:p>
          <a:endParaRPr lang="en-US" sz="2000"/>
        </a:p>
      </dgm:t>
    </dgm:pt>
    <dgm:pt modelId="{9B988E74-03A2-46F3-9C91-A75E7FE2468F}" type="sibTrans" cxnId="{2E0CBE54-9787-40E4-99D7-3F30550F1B91}">
      <dgm:prSet/>
      <dgm:spPr/>
      <dgm:t>
        <a:bodyPr/>
        <a:lstStyle/>
        <a:p>
          <a:endParaRPr lang="en-US" sz="2000"/>
        </a:p>
      </dgm:t>
    </dgm:pt>
    <dgm:pt modelId="{346A8D5E-6DAC-49DF-B417-A9A1ACDC38CD}" type="pres">
      <dgm:prSet presAssocID="{B51D5227-CD8A-4A6C-9B8B-B8F90F209FFD}" presName="Name0" presStyleCnt="0">
        <dgm:presLayoutVars>
          <dgm:dir/>
          <dgm:resizeHandles val="exact"/>
        </dgm:presLayoutVars>
      </dgm:prSet>
      <dgm:spPr/>
    </dgm:pt>
    <dgm:pt modelId="{C6C5D930-BF4B-4826-8EF5-9713E075F297}" type="pres">
      <dgm:prSet presAssocID="{BF9479A6-8E44-468C-865C-A5AF6CB9B728}" presName="node" presStyleLbl="node1" presStyleIdx="0" presStyleCnt="4">
        <dgm:presLayoutVars>
          <dgm:bulletEnabled val="1"/>
        </dgm:presLayoutVars>
      </dgm:prSet>
      <dgm:spPr/>
    </dgm:pt>
    <dgm:pt modelId="{F743BBA3-F85A-4955-B22D-74C8A453CDA2}" type="pres">
      <dgm:prSet presAssocID="{652A2CBE-7EEC-43CF-9E13-4590DEBC9582}" presName="sibTrans" presStyleLbl="sibTrans2D1" presStyleIdx="0" presStyleCnt="3"/>
      <dgm:spPr/>
    </dgm:pt>
    <dgm:pt modelId="{8B8B4377-0697-45FC-A640-F2CE0A54A7DA}" type="pres">
      <dgm:prSet presAssocID="{652A2CBE-7EEC-43CF-9E13-4590DEBC9582}" presName="connectorText" presStyleLbl="sibTrans2D1" presStyleIdx="0" presStyleCnt="3"/>
      <dgm:spPr/>
    </dgm:pt>
    <dgm:pt modelId="{34C7BCB3-04DB-45C7-9A42-320BFF7BC6DD}" type="pres">
      <dgm:prSet presAssocID="{BF1D83B5-B3DF-493F-A256-78F574499C76}" presName="node" presStyleLbl="node1" presStyleIdx="1" presStyleCnt="4">
        <dgm:presLayoutVars>
          <dgm:bulletEnabled val="1"/>
        </dgm:presLayoutVars>
      </dgm:prSet>
      <dgm:spPr/>
    </dgm:pt>
    <dgm:pt modelId="{9C101147-473E-42D2-A0E5-5ABF38B50C73}" type="pres">
      <dgm:prSet presAssocID="{C3C10AC9-1ADB-403C-A703-3E7E7FA57BF8}" presName="sibTrans" presStyleLbl="sibTrans2D1" presStyleIdx="1" presStyleCnt="3"/>
      <dgm:spPr/>
    </dgm:pt>
    <dgm:pt modelId="{8DC65580-354A-49B6-A367-B6A9A3244483}" type="pres">
      <dgm:prSet presAssocID="{C3C10AC9-1ADB-403C-A703-3E7E7FA57BF8}" presName="connectorText" presStyleLbl="sibTrans2D1" presStyleIdx="1" presStyleCnt="3"/>
      <dgm:spPr/>
    </dgm:pt>
    <dgm:pt modelId="{732646D0-614E-4567-8EB3-FE5BADE041C4}" type="pres">
      <dgm:prSet presAssocID="{9943014D-8C6E-463D-A613-48F23D4519B7}" presName="node" presStyleLbl="node1" presStyleIdx="2" presStyleCnt="4">
        <dgm:presLayoutVars>
          <dgm:bulletEnabled val="1"/>
        </dgm:presLayoutVars>
      </dgm:prSet>
      <dgm:spPr/>
    </dgm:pt>
    <dgm:pt modelId="{C450CEE9-1A94-4A67-8B6D-B4519DBA50F0}" type="pres">
      <dgm:prSet presAssocID="{E1FFF456-3F57-4AA5-801E-995CE96CAF64}" presName="sibTrans" presStyleLbl="sibTrans2D1" presStyleIdx="2" presStyleCnt="3"/>
      <dgm:spPr/>
    </dgm:pt>
    <dgm:pt modelId="{42481493-BF49-4D21-914E-E49B566E00C1}" type="pres">
      <dgm:prSet presAssocID="{E1FFF456-3F57-4AA5-801E-995CE96CAF64}" presName="connectorText" presStyleLbl="sibTrans2D1" presStyleIdx="2" presStyleCnt="3"/>
      <dgm:spPr/>
    </dgm:pt>
    <dgm:pt modelId="{E1A97CE5-89F8-4DCF-B4DC-A0ABABE32E9B}" type="pres">
      <dgm:prSet presAssocID="{727CD113-AE2A-4DE5-BC4F-9A72EB55259C}" presName="node" presStyleLbl="node1" presStyleIdx="3" presStyleCnt="4">
        <dgm:presLayoutVars>
          <dgm:bulletEnabled val="1"/>
        </dgm:presLayoutVars>
      </dgm:prSet>
      <dgm:spPr/>
    </dgm:pt>
  </dgm:ptLst>
  <dgm:cxnLst>
    <dgm:cxn modelId="{AB8509D1-5396-4647-92ED-BFC225D3CE5B}" srcId="{B51D5227-CD8A-4A6C-9B8B-B8F90F209FFD}" destId="{9943014D-8C6E-463D-A613-48F23D4519B7}" srcOrd="2" destOrd="0" parTransId="{EA722D84-3D12-4C9F-92C7-287E01409804}" sibTransId="{E1FFF456-3F57-4AA5-801E-995CE96CAF64}"/>
    <dgm:cxn modelId="{D788F2CE-FCA9-4CE9-854D-0374B10FB1DE}" srcId="{B51D5227-CD8A-4A6C-9B8B-B8F90F209FFD}" destId="{BF9479A6-8E44-468C-865C-A5AF6CB9B728}" srcOrd="0" destOrd="0" parTransId="{7AEB2F86-7C19-4AED-AE42-D9456F73BD75}" sibTransId="{652A2CBE-7EEC-43CF-9E13-4590DEBC9582}"/>
    <dgm:cxn modelId="{4C69A28B-0934-4989-9BBD-73C967167B2D}" type="presOf" srcId="{B51D5227-CD8A-4A6C-9B8B-B8F90F209FFD}" destId="{346A8D5E-6DAC-49DF-B417-A9A1ACDC38CD}" srcOrd="0" destOrd="0" presId="urn:microsoft.com/office/officeart/2005/8/layout/process1"/>
    <dgm:cxn modelId="{AEC80795-DAB2-4DA3-977F-47AA1CC331C6}" type="presOf" srcId="{E1FFF456-3F57-4AA5-801E-995CE96CAF64}" destId="{42481493-BF49-4D21-914E-E49B566E00C1}" srcOrd="1" destOrd="0" presId="urn:microsoft.com/office/officeart/2005/8/layout/process1"/>
    <dgm:cxn modelId="{BA6E218F-1B49-40F6-AD3C-A061D2CFEE28}" type="presOf" srcId="{727CD113-AE2A-4DE5-BC4F-9A72EB55259C}" destId="{E1A97CE5-89F8-4DCF-B4DC-A0ABABE32E9B}" srcOrd="0" destOrd="0" presId="urn:microsoft.com/office/officeart/2005/8/layout/process1"/>
    <dgm:cxn modelId="{F7FF024C-B249-443F-AB18-DDD868EF7310}" type="presOf" srcId="{C3C10AC9-1ADB-403C-A703-3E7E7FA57BF8}" destId="{8DC65580-354A-49B6-A367-B6A9A3244483}" srcOrd="1" destOrd="0" presId="urn:microsoft.com/office/officeart/2005/8/layout/process1"/>
    <dgm:cxn modelId="{3BEA7B11-69F6-4F8D-9050-310BE84730BC}" type="presOf" srcId="{652A2CBE-7EEC-43CF-9E13-4590DEBC9582}" destId="{F743BBA3-F85A-4955-B22D-74C8A453CDA2}" srcOrd="0" destOrd="0" presId="urn:microsoft.com/office/officeart/2005/8/layout/process1"/>
    <dgm:cxn modelId="{9158C5C2-11FB-43E8-A674-137303ADBD32}" type="presOf" srcId="{E1FFF456-3F57-4AA5-801E-995CE96CAF64}" destId="{C450CEE9-1A94-4A67-8B6D-B4519DBA50F0}" srcOrd="0" destOrd="0" presId="urn:microsoft.com/office/officeart/2005/8/layout/process1"/>
    <dgm:cxn modelId="{D483075D-9C1C-419A-A0B1-69B8E1AB81CE}" srcId="{B51D5227-CD8A-4A6C-9B8B-B8F90F209FFD}" destId="{BF1D83B5-B3DF-493F-A256-78F574499C76}" srcOrd="1" destOrd="0" parTransId="{825F469F-E5E7-4227-AD16-80587CE29A33}" sibTransId="{C3C10AC9-1ADB-403C-A703-3E7E7FA57BF8}"/>
    <dgm:cxn modelId="{7F0E42AB-AC08-4F6B-B175-97515724429D}" type="presOf" srcId="{9943014D-8C6E-463D-A613-48F23D4519B7}" destId="{732646D0-614E-4567-8EB3-FE5BADE041C4}" srcOrd="0" destOrd="0" presId="urn:microsoft.com/office/officeart/2005/8/layout/process1"/>
    <dgm:cxn modelId="{2E0CBE54-9787-40E4-99D7-3F30550F1B91}" srcId="{B51D5227-CD8A-4A6C-9B8B-B8F90F209FFD}" destId="{727CD113-AE2A-4DE5-BC4F-9A72EB55259C}" srcOrd="3" destOrd="0" parTransId="{85FD5930-820A-4ECE-AD41-416B82BCAA08}" sibTransId="{9B988E74-03A2-46F3-9C91-A75E7FE2468F}"/>
    <dgm:cxn modelId="{6E98B86E-EB32-49D1-9D49-04F2D3A1797C}" type="presOf" srcId="{BF9479A6-8E44-468C-865C-A5AF6CB9B728}" destId="{C6C5D930-BF4B-4826-8EF5-9713E075F297}" srcOrd="0" destOrd="0" presId="urn:microsoft.com/office/officeart/2005/8/layout/process1"/>
    <dgm:cxn modelId="{63C212A9-7E88-4104-A098-249ADECF52B6}" type="presOf" srcId="{C3C10AC9-1ADB-403C-A703-3E7E7FA57BF8}" destId="{9C101147-473E-42D2-A0E5-5ABF38B50C73}" srcOrd="0" destOrd="0" presId="urn:microsoft.com/office/officeart/2005/8/layout/process1"/>
    <dgm:cxn modelId="{5B953AEF-E5D9-4A2E-B1D5-81A926517769}" type="presOf" srcId="{652A2CBE-7EEC-43CF-9E13-4590DEBC9582}" destId="{8B8B4377-0697-45FC-A640-F2CE0A54A7DA}" srcOrd="1" destOrd="0" presId="urn:microsoft.com/office/officeart/2005/8/layout/process1"/>
    <dgm:cxn modelId="{10710FDA-9FC6-4E26-9650-77012A4ECD69}" type="presOf" srcId="{BF1D83B5-B3DF-493F-A256-78F574499C76}" destId="{34C7BCB3-04DB-45C7-9A42-320BFF7BC6DD}" srcOrd="0" destOrd="0" presId="urn:microsoft.com/office/officeart/2005/8/layout/process1"/>
    <dgm:cxn modelId="{F6C77133-5720-4D53-B315-81B807A8088A}" type="presParOf" srcId="{346A8D5E-6DAC-49DF-B417-A9A1ACDC38CD}" destId="{C6C5D930-BF4B-4826-8EF5-9713E075F297}" srcOrd="0" destOrd="0" presId="urn:microsoft.com/office/officeart/2005/8/layout/process1"/>
    <dgm:cxn modelId="{7D1B7CEB-059E-4BEA-8E28-3A384A2DBB98}" type="presParOf" srcId="{346A8D5E-6DAC-49DF-B417-A9A1ACDC38CD}" destId="{F743BBA3-F85A-4955-B22D-74C8A453CDA2}" srcOrd="1" destOrd="0" presId="urn:microsoft.com/office/officeart/2005/8/layout/process1"/>
    <dgm:cxn modelId="{1C4221C7-F568-4A76-A1F9-7E64BC8D7BDF}" type="presParOf" srcId="{F743BBA3-F85A-4955-B22D-74C8A453CDA2}" destId="{8B8B4377-0697-45FC-A640-F2CE0A54A7DA}" srcOrd="0" destOrd="0" presId="urn:microsoft.com/office/officeart/2005/8/layout/process1"/>
    <dgm:cxn modelId="{7D2106E3-694C-486A-A36C-760D09CD2F10}" type="presParOf" srcId="{346A8D5E-6DAC-49DF-B417-A9A1ACDC38CD}" destId="{34C7BCB3-04DB-45C7-9A42-320BFF7BC6DD}" srcOrd="2" destOrd="0" presId="urn:microsoft.com/office/officeart/2005/8/layout/process1"/>
    <dgm:cxn modelId="{E2D43EC2-23A1-4F03-A91F-6A004DF4A479}" type="presParOf" srcId="{346A8D5E-6DAC-49DF-B417-A9A1ACDC38CD}" destId="{9C101147-473E-42D2-A0E5-5ABF38B50C73}" srcOrd="3" destOrd="0" presId="urn:microsoft.com/office/officeart/2005/8/layout/process1"/>
    <dgm:cxn modelId="{B9421473-B810-4C87-B1E0-7A9CC9532102}" type="presParOf" srcId="{9C101147-473E-42D2-A0E5-5ABF38B50C73}" destId="{8DC65580-354A-49B6-A367-B6A9A3244483}" srcOrd="0" destOrd="0" presId="urn:microsoft.com/office/officeart/2005/8/layout/process1"/>
    <dgm:cxn modelId="{0E3FCF05-24E0-49E2-A4B2-73DC89146F19}" type="presParOf" srcId="{346A8D5E-6DAC-49DF-B417-A9A1ACDC38CD}" destId="{732646D0-614E-4567-8EB3-FE5BADE041C4}" srcOrd="4" destOrd="0" presId="urn:microsoft.com/office/officeart/2005/8/layout/process1"/>
    <dgm:cxn modelId="{BF04BC68-8573-422F-BFFF-F4056D2552BA}" type="presParOf" srcId="{346A8D5E-6DAC-49DF-B417-A9A1ACDC38CD}" destId="{C450CEE9-1A94-4A67-8B6D-B4519DBA50F0}" srcOrd="5" destOrd="0" presId="urn:microsoft.com/office/officeart/2005/8/layout/process1"/>
    <dgm:cxn modelId="{9B398DD2-3461-46E5-84AA-A5FD6C837B5B}" type="presParOf" srcId="{C450CEE9-1A94-4A67-8B6D-B4519DBA50F0}" destId="{42481493-BF49-4D21-914E-E49B566E00C1}" srcOrd="0" destOrd="0" presId="urn:microsoft.com/office/officeart/2005/8/layout/process1"/>
    <dgm:cxn modelId="{42CB4098-9043-4277-AF4B-B12DBA482034}" type="presParOf" srcId="{346A8D5E-6DAC-49DF-B417-A9A1ACDC38CD}" destId="{E1A97CE5-89F8-4DCF-B4DC-A0ABABE32E9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957F53-1F0D-445C-BFD5-C49B852980A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4936F8B-A588-4A51-BF05-6584529BCEF1}">
      <dgm:prSet phldrT="[Text]"/>
      <dgm:spPr/>
      <dgm:t>
        <a:bodyPr/>
        <a:lstStyle/>
        <a:p>
          <a:r>
            <a:rPr lang="en-US" dirty="0"/>
            <a:t>Read counts</a:t>
          </a:r>
        </a:p>
      </dgm:t>
    </dgm:pt>
    <dgm:pt modelId="{ADEC294F-A759-4A35-BE73-25CDDEC515CF}" type="parTrans" cxnId="{AB5814CD-3D70-4F39-B122-8112FD37FE9C}">
      <dgm:prSet/>
      <dgm:spPr/>
      <dgm:t>
        <a:bodyPr/>
        <a:lstStyle/>
        <a:p>
          <a:endParaRPr lang="en-US"/>
        </a:p>
      </dgm:t>
    </dgm:pt>
    <dgm:pt modelId="{A6F7AF0B-D6F3-4BB2-BED8-D145641246F0}" type="sibTrans" cxnId="{AB5814CD-3D70-4F39-B122-8112FD37FE9C}">
      <dgm:prSet/>
      <dgm:spPr/>
      <dgm:t>
        <a:bodyPr/>
        <a:lstStyle/>
        <a:p>
          <a:endParaRPr lang="en-US"/>
        </a:p>
      </dgm:t>
    </dgm:pt>
    <dgm:pt modelId="{8B4163E0-D9A4-4F25-8F85-638ACD032F1C}">
      <dgm:prSet phldrT="[Text]"/>
      <dgm:spPr/>
      <dgm:t>
        <a:bodyPr/>
        <a:lstStyle/>
        <a:p>
          <a:r>
            <a:rPr lang="en-US" dirty="0"/>
            <a:t>Normalize</a:t>
          </a:r>
        </a:p>
      </dgm:t>
    </dgm:pt>
    <dgm:pt modelId="{46DAF746-7ACC-4723-84D3-403250A6033E}" type="parTrans" cxnId="{9AFD9671-D7C0-4C69-B8D0-AC381A14490D}">
      <dgm:prSet/>
      <dgm:spPr/>
      <dgm:t>
        <a:bodyPr/>
        <a:lstStyle/>
        <a:p>
          <a:endParaRPr lang="en-US"/>
        </a:p>
      </dgm:t>
    </dgm:pt>
    <dgm:pt modelId="{9F45A1D7-F201-46B9-810B-C95E71227969}" type="sibTrans" cxnId="{9AFD9671-D7C0-4C69-B8D0-AC381A14490D}">
      <dgm:prSet/>
      <dgm:spPr/>
      <dgm:t>
        <a:bodyPr/>
        <a:lstStyle/>
        <a:p>
          <a:endParaRPr lang="en-US"/>
        </a:p>
      </dgm:t>
    </dgm:pt>
    <dgm:pt modelId="{15C71DBD-6CA2-4C8D-B38F-1E72A180A62A}">
      <dgm:prSet phldrT="[Text]"/>
      <dgm:spPr/>
      <dgm:t>
        <a:bodyPr/>
        <a:lstStyle/>
        <a:p>
          <a:r>
            <a:rPr lang="en-US" dirty="0"/>
            <a:t>Design Matrix</a:t>
          </a:r>
        </a:p>
      </dgm:t>
    </dgm:pt>
    <dgm:pt modelId="{58049BC8-B7FA-4046-947D-D2B7D2F8693E}" type="parTrans" cxnId="{6DBFC9B8-0D58-4344-8598-6C407072F97D}">
      <dgm:prSet/>
      <dgm:spPr/>
      <dgm:t>
        <a:bodyPr/>
        <a:lstStyle/>
        <a:p>
          <a:endParaRPr lang="en-US"/>
        </a:p>
      </dgm:t>
    </dgm:pt>
    <dgm:pt modelId="{1EB820B4-7178-44A1-9B6F-FE43C5A80BB8}" type="sibTrans" cxnId="{6DBFC9B8-0D58-4344-8598-6C407072F97D}">
      <dgm:prSet/>
      <dgm:spPr/>
      <dgm:t>
        <a:bodyPr/>
        <a:lstStyle/>
        <a:p>
          <a:endParaRPr lang="en-US"/>
        </a:p>
      </dgm:t>
    </dgm:pt>
    <dgm:pt modelId="{46A20A1E-9DD2-4B51-AC9C-8BA4572A6EAF}">
      <dgm:prSet phldrT="[Text]"/>
      <dgm:spPr/>
      <dgm:t>
        <a:bodyPr/>
        <a:lstStyle/>
        <a:p>
          <a:r>
            <a:rPr lang="en-US" dirty="0"/>
            <a:t>Pairwise Comparison</a:t>
          </a:r>
        </a:p>
      </dgm:t>
    </dgm:pt>
    <dgm:pt modelId="{FCB8C52C-1285-4859-BAB9-8DD4BCFC3357}" type="parTrans" cxnId="{4A77F5B4-A0AC-4B49-9E1F-8C8758B26524}">
      <dgm:prSet/>
      <dgm:spPr/>
      <dgm:t>
        <a:bodyPr/>
        <a:lstStyle/>
        <a:p>
          <a:endParaRPr lang="en-US"/>
        </a:p>
      </dgm:t>
    </dgm:pt>
    <dgm:pt modelId="{2F466CDD-ABE3-4712-972F-3B29981A71DD}" type="sibTrans" cxnId="{4A77F5B4-A0AC-4B49-9E1F-8C8758B26524}">
      <dgm:prSet/>
      <dgm:spPr/>
      <dgm:t>
        <a:bodyPr/>
        <a:lstStyle/>
        <a:p>
          <a:endParaRPr lang="en-US"/>
        </a:p>
      </dgm:t>
    </dgm:pt>
    <dgm:pt modelId="{B84591AB-9519-4304-996F-916744568229}">
      <dgm:prSet phldrT="[Text]"/>
      <dgm:spPr/>
      <dgm:t>
        <a:bodyPr/>
        <a:lstStyle/>
        <a:p>
          <a:r>
            <a:rPr lang="en-US"/>
            <a:t>Filter</a:t>
          </a:r>
          <a:endParaRPr lang="en-US" dirty="0"/>
        </a:p>
      </dgm:t>
    </dgm:pt>
    <dgm:pt modelId="{1768651F-22AC-4F2C-B9E8-ABC408F7BC05}" type="parTrans" cxnId="{27F32EF1-5F23-46E2-A487-A37D10FF26E9}">
      <dgm:prSet/>
      <dgm:spPr/>
      <dgm:t>
        <a:bodyPr/>
        <a:lstStyle/>
        <a:p>
          <a:endParaRPr lang="en-US"/>
        </a:p>
      </dgm:t>
    </dgm:pt>
    <dgm:pt modelId="{38F2AFBE-E679-4017-8CC6-CF72B0C3049D}" type="sibTrans" cxnId="{27F32EF1-5F23-46E2-A487-A37D10FF26E9}">
      <dgm:prSet/>
      <dgm:spPr/>
      <dgm:t>
        <a:bodyPr/>
        <a:lstStyle/>
        <a:p>
          <a:endParaRPr lang="en-US"/>
        </a:p>
      </dgm:t>
    </dgm:pt>
    <dgm:pt modelId="{2DC8DA49-2BC0-4150-B267-15B8B7B9F7CB}">
      <dgm:prSet phldrT="[Text]"/>
      <dgm:spPr/>
      <dgm:t>
        <a:bodyPr/>
        <a:lstStyle/>
        <a:p>
          <a:r>
            <a:rPr lang="en-US" dirty="0"/>
            <a:t>MDS</a:t>
          </a:r>
        </a:p>
      </dgm:t>
    </dgm:pt>
    <dgm:pt modelId="{A6E04CB9-A844-46ED-979A-DCF8D3DA9793}" type="parTrans" cxnId="{200AB78A-7364-44FA-A7DE-9ED6E80435AD}">
      <dgm:prSet/>
      <dgm:spPr/>
      <dgm:t>
        <a:bodyPr/>
        <a:lstStyle/>
        <a:p>
          <a:endParaRPr lang="en-US"/>
        </a:p>
      </dgm:t>
    </dgm:pt>
    <dgm:pt modelId="{16B8E9AB-3555-4375-A9E7-4407372338CE}" type="sibTrans" cxnId="{200AB78A-7364-44FA-A7DE-9ED6E80435AD}">
      <dgm:prSet/>
      <dgm:spPr/>
      <dgm:t>
        <a:bodyPr/>
        <a:lstStyle/>
        <a:p>
          <a:endParaRPr lang="en-US"/>
        </a:p>
      </dgm:t>
    </dgm:pt>
    <dgm:pt modelId="{C7DA0DEC-49B3-4EFE-9EE9-D662C7357334}" type="pres">
      <dgm:prSet presAssocID="{00957F53-1F0D-445C-BFD5-C49B852980A0}" presName="Name0" presStyleCnt="0">
        <dgm:presLayoutVars>
          <dgm:dir/>
          <dgm:resizeHandles val="exact"/>
        </dgm:presLayoutVars>
      </dgm:prSet>
      <dgm:spPr/>
    </dgm:pt>
    <dgm:pt modelId="{2B4487BF-4BC9-4009-AA01-1957E7F46C56}" type="pres">
      <dgm:prSet presAssocID="{84936F8B-A588-4A51-BF05-6584529BCEF1}" presName="node" presStyleLbl="node1" presStyleIdx="0" presStyleCnt="6">
        <dgm:presLayoutVars>
          <dgm:bulletEnabled val="1"/>
        </dgm:presLayoutVars>
      </dgm:prSet>
      <dgm:spPr/>
    </dgm:pt>
    <dgm:pt modelId="{9AA0144C-5539-4436-A2D7-D0076484B6A5}" type="pres">
      <dgm:prSet presAssocID="{A6F7AF0B-D6F3-4BB2-BED8-D145641246F0}" presName="sibTrans" presStyleLbl="sibTrans2D1" presStyleIdx="0" presStyleCnt="5"/>
      <dgm:spPr/>
    </dgm:pt>
    <dgm:pt modelId="{BA7124CE-A91E-4278-A8B8-483BD1B9EB53}" type="pres">
      <dgm:prSet presAssocID="{A6F7AF0B-D6F3-4BB2-BED8-D145641246F0}" presName="connectorText" presStyleLbl="sibTrans2D1" presStyleIdx="0" presStyleCnt="5"/>
      <dgm:spPr/>
    </dgm:pt>
    <dgm:pt modelId="{8AB2B3EC-8390-4B74-A0D2-4BEA626D697A}" type="pres">
      <dgm:prSet presAssocID="{B84591AB-9519-4304-996F-916744568229}" presName="node" presStyleLbl="node1" presStyleIdx="1" presStyleCnt="6">
        <dgm:presLayoutVars>
          <dgm:bulletEnabled val="1"/>
        </dgm:presLayoutVars>
      </dgm:prSet>
      <dgm:spPr/>
    </dgm:pt>
    <dgm:pt modelId="{DF50132F-8363-4F0F-AA4C-BD6ED040AC26}" type="pres">
      <dgm:prSet presAssocID="{38F2AFBE-E679-4017-8CC6-CF72B0C3049D}" presName="sibTrans" presStyleLbl="sibTrans2D1" presStyleIdx="1" presStyleCnt="5"/>
      <dgm:spPr/>
    </dgm:pt>
    <dgm:pt modelId="{CD6192B8-8FEF-4E51-BD90-B7EC0D559404}" type="pres">
      <dgm:prSet presAssocID="{38F2AFBE-E679-4017-8CC6-CF72B0C3049D}" presName="connectorText" presStyleLbl="sibTrans2D1" presStyleIdx="1" presStyleCnt="5"/>
      <dgm:spPr/>
    </dgm:pt>
    <dgm:pt modelId="{0144F23B-66FF-470D-9DB2-78780C3993C3}" type="pres">
      <dgm:prSet presAssocID="{8B4163E0-D9A4-4F25-8F85-638ACD032F1C}" presName="node" presStyleLbl="node1" presStyleIdx="2" presStyleCnt="6">
        <dgm:presLayoutVars>
          <dgm:bulletEnabled val="1"/>
        </dgm:presLayoutVars>
      </dgm:prSet>
      <dgm:spPr/>
    </dgm:pt>
    <dgm:pt modelId="{F5AFDAF3-FFE6-4092-BA54-9FDC13D578EC}" type="pres">
      <dgm:prSet presAssocID="{9F45A1D7-F201-46B9-810B-C95E71227969}" presName="sibTrans" presStyleLbl="sibTrans2D1" presStyleIdx="2" presStyleCnt="5"/>
      <dgm:spPr/>
    </dgm:pt>
    <dgm:pt modelId="{4C66682C-450F-4FAE-A7DE-B012CE089624}" type="pres">
      <dgm:prSet presAssocID="{9F45A1D7-F201-46B9-810B-C95E71227969}" presName="connectorText" presStyleLbl="sibTrans2D1" presStyleIdx="2" presStyleCnt="5"/>
      <dgm:spPr/>
    </dgm:pt>
    <dgm:pt modelId="{C526E8A8-73EA-4AD4-827B-5CE57CBDE984}" type="pres">
      <dgm:prSet presAssocID="{2DC8DA49-2BC0-4150-B267-15B8B7B9F7CB}" presName="node" presStyleLbl="node1" presStyleIdx="3" presStyleCnt="6">
        <dgm:presLayoutVars>
          <dgm:bulletEnabled val="1"/>
        </dgm:presLayoutVars>
      </dgm:prSet>
      <dgm:spPr/>
    </dgm:pt>
    <dgm:pt modelId="{B723B722-40FF-413D-B17C-B5CBE69C8C75}" type="pres">
      <dgm:prSet presAssocID="{16B8E9AB-3555-4375-A9E7-4407372338CE}" presName="sibTrans" presStyleLbl="sibTrans2D1" presStyleIdx="3" presStyleCnt="5"/>
      <dgm:spPr/>
    </dgm:pt>
    <dgm:pt modelId="{2A6828CA-99FE-4F2C-A6B0-A17B83634D6A}" type="pres">
      <dgm:prSet presAssocID="{16B8E9AB-3555-4375-A9E7-4407372338CE}" presName="connectorText" presStyleLbl="sibTrans2D1" presStyleIdx="3" presStyleCnt="5"/>
      <dgm:spPr/>
    </dgm:pt>
    <dgm:pt modelId="{3432B14F-3020-44AB-9D24-EA53FC004441}" type="pres">
      <dgm:prSet presAssocID="{15C71DBD-6CA2-4C8D-B38F-1E72A180A62A}" presName="node" presStyleLbl="node1" presStyleIdx="4" presStyleCnt="6">
        <dgm:presLayoutVars>
          <dgm:bulletEnabled val="1"/>
        </dgm:presLayoutVars>
      </dgm:prSet>
      <dgm:spPr/>
    </dgm:pt>
    <dgm:pt modelId="{E2791A25-CB20-41E8-B35C-B92779CA5C5B}" type="pres">
      <dgm:prSet presAssocID="{1EB820B4-7178-44A1-9B6F-FE43C5A80BB8}" presName="sibTrans" presStyleLbl="sibTrans2D1" presStyleIdx="4" presStyleCnt="5"/>
      <dgm:spPr/>
    </dgm:pt>
    <dgm:pt modelId="{B8296706-7102-4CC0-B45E-873D5E0435BC}" type="pres">
      <dgm:prSet presAssocID="{1EB820B4-7178-44A1-9B6F-FE43C5A80BB8}" presName="connectorText" presStyleLbl="sibTrans2D1" presStyleIdx="4" presStyleCnt="5"/>
      <dgm:spPr/>
    </dgm:pt>
    <dgm:pt modelId="{72BFCE95-47A0-4CEE-BA74-CD7783770AE4}" type="pres">
      <dgm:prSet presAssocID="{46A20A1E-9DD2-4B51-AC9C-8BA4572A6EAF}" presName="node" presStyleLbl="node1" presStyleIdx="5" presStyleCnt="6">
        <dgm:presLayoutVars>
          <dgm:bulletEnabled val="1"/>
        </dgm:presLayoutVars>
      </dgm:prSet>
      <dgm:spPr/>
    </dgm:pt>
  </dgm:ptLst>
  <dgm:cxnLst>
    <dgm:cxn modelId="{D45E7A05-3001-4B15-88FC-6F96E09BB5B3}" type="presOf" srcId="{46A20A1E-9DD2-4B51-AC9C-8BA4572A6EAF}" destId="{72BFCE95-47A0-4CEE-BA74-CD7783770AE4}" srcOrd="0" destOrd="0" presId="urn:microsoft.com/office/officeart/2005/8/layout/process1"/>
    <dgm:cxn modelId="{4E387648-4CE9-4FAB-8000-CBFB61EA1A85}" type="presOf" srcId="{16B8E9AB-3555-4375-A9E7-4407372338CE}" destId="{B723B722-40FF-413D-B17C-B5CBE69C8C75}" srcOrd="0" destOrd="0" presId="urn:microsoft.com/office/officeart/2005/8/layout/process1"/>
    <dgm:cxn modelId="{52008798-1E82-423C-B095-31E38F34BAF2}" type="presOf" srcId="{84936F8B-A588-4A51-BF05-6584529BCEF1}" destId="{2B4487BF-4BC9-4009-AA01-1957E7F46C56}" srcOrd="0" destOrd="0" presId="urn:microsoft.com/office/officeart/2005/8/layout/process1"/>
    <dgm:cxn modelId="{9AFD9671-D7C0-4C69-B8D0-AC381A14490D}" srcId="{00957F53-1F0D-445C-BFD5-C49B852980A0}" destId="{8B4163E0-D9A4-4F25-8F85-638ACD032F1C}" srcOrd="2" destOrd="0" parTransId="{46DAF746-7ACC-4723-84D3-403250A6033E}" sibTransId="{9F45A1D7-F201-46B9-810B-C95E71227969}"/>
    <dgm:cxn modelId="{C16769DF-C7B8-4592-8218-BAA63E002388}" type="presOf" srcId="{15C71DBD-6CA2-4C8D-B38F-1E72A180A62A}" destId="{3432B14F-3020-44AB-9D24-EA53FC004441}" srcOrd="0" destOrd="0" presId="urn:microsoft.com/office/officeart/2005/8/layout/process1"/>
    <dgm:cxn modelId="{1FFC750F-F13B-42AC-974A-A11F0E6AA698}" type="presOf" srcId="{B84591AB-9519-4304-996F-916744568229}" destId="{8AB2B3EC-8390-4B74-A0D2-4BEA626D697A}" srcOrd="0" destOrd="0" presId="urn:microsoft.com/office/officeart/2005/8/layout/process1"/>
    <dgm:cxn modelId="{CEA9B49F-1741-4086-BA9A-F433D8053C58}" type="presOf" srcId="{1EB820B4-7178-44A1-9B6F-FE43C5A80BB8}" destId="{E2791A25-CB20-41E8-B35C-B92779CA5C5B}" srcOrd="0" destOrd="0" presId="urn:microsoft.com/office/officeart/2005/8/layout/process1"/>
    <dgm:cxn modelId="{45C3ACF5-40F6-43EC-A114-3F3AFEF4DE74}" type="presOf" srcId="{38F2AFBE-E679-4017-8CC6-CF72B0C3049D}" destId="{CD6192B8-8FEF-4E51-BD90-B7EC0D559404}" srcOrd="1" destOrd="0" presId="urn:microsoft.com/office/officeart/2005/8/layout/process1"/>
    <dgm:cxn modelId="{014C0F53-3E91-498D-B065-FAFA852C7FE7}" type="presOf" srcId="{A6F7AF0B-D6F3-4BB2-BED8-D145641246F0}" destId="{9AA0144C-5539-4436-A2D7-D0076484B6A5}" srcOrd="0" destOrd="0" presId="urn:microsoft.com/office/officeart/2005/8/layout/process1"/>
    <dgm:cxn modelId="{0E28FE6B-DF69-4F6A-88F9-34BA818D9573}" type="presOf" srcId="{9F45A1D7-F201-46B9-810B-C95E71227969}" destId="{F5AFDAF3-FFE6-4092-BA54-9FDC13D578EC}" srcOrd="0" destOrd="0" presId="urn:microsoft.com/office/officeart/2005/8/layout/process1"/>
    <dgm:cxn modelId="{13714D42-70C7-4831-A1EC-1416C8DA1A19}" type="presOf" srcId="{00957F53-1F0D-445C-BFD5-C49B852980A0}" destId="{C7DA0DEC-49B3-4EFE-9EE9-D662C7357334}" srcOrd="0" destOrd="0" presId="urn:microsoft.com/office/officeart/2005/8/layout/process1"/>
    <dgm:cxn modelId="{9F4246BE-2605-4D90-8D17-7BD00E7A1E6B}" type="presOf" srcId="{9F45A1D7-F201-46B9-810B-C95E71227969}" destId="{4C66682C-450F-4FAE-A7DE-B012CE089624}" srcOrd="1" destOrd="0" presId="urn:microsoft.com/office/officeart/2005/8/layout/process1"/>
    <dgm:cxn modelId="{D10A512B-A455-40A4-8FEB-DF069E95B1A0}" type="presOf" srcId="{A6F7AF0B-D6F3-4BB2-BED8-D145641246F0}" destId="{BA7124CE-A91E-4278-A8B8-483BD1B9EB53}" srcOrd="1" destOrd="0" presId="urn:microsoft.com/office/officeart/2005/8/layout/process1"/>
    <dgm:cxn modelId="{200AB78A-7364-44FA-A7DE-9ED6E80435AD}" srcId="{00957F53-1F0D-445C-BFD5-C49B852980A0}" destId="{2DC8DA49-2BC0-4150-B267-15B8B7B9F7CB}" srcOrd="3" destOrd="0" parTransId="{A6E04CB9-A844-46ED-979A-DCF8D3DA9793}" sibTransId="{16B8E9AB-3555-4375-A9E7-4407372338CE}"/>
    <dgm:cxn modelId="{27F32EF1-5F23-46E2-A487-A37D10FF26E9}" srcId="{00957F53-1F0D-445C-BFD5-C49B852980A0}" destId="{B84591AB-9519-4304-996F-916744568229}" srcOrd="1" destOrd="0" parTransId="{1768651F-22AC-4F2C-B9E8-ABC408F7BC05}" sibTransId="{38F2AFBE-E679-4017-8CC6-CF72B0C3049D}"/>
    <dgm:cxn modelId="{0297B5A8-ADFA-41C7-A40A-FB1F06B22435}" type="presOf" srcId="{2DC8DA49-2BC0-4150-B267-15B8B7B9F7CB}" destId="{C526E8A8-73EA-4AD4-827B-5CE57CBDE984}" srcOrd="0" destOrd="0" presId="urn:microsoft.com/office/officeart/2005/8/layout/process1"/>
    <dgm:cxn modelId="{4A77F5B4-A0AC-4B49-9E1F-8C8758B26524}" srcId="{00957F53-1F0D-445C-BFD5-C49B852980A0}" destId="{46A20A1E-9DD2-4B51-AC9C-8BA4572A6EAF}" srcOrd="5" destOrd="0" parTransId="{FCB8C52C-1285-4859-BAB9-8DD4BCFC3357}" sibTransId="{2F466CDD-ABE3-4712-972F-3B29981A71DD}"/>
    <dgm:cxn modelId="{6F162D20-4A60-4023-B092-77BFB467C242}" type="presOf" srcId="{38F2AFBE-E679-4017-8CC6-CF72B0C3049D}" destId="{DF50132F-8363-4F0F-AA4C-BD6ED040AC26}" srcOrd="0" destOrd="0" presId="urn:microsoft.com/office/officeart/2005/8/layout/process1"/>
    <dgm:cxn modelId="{0A0465EC-31CB-425D-9369-9A9CA2146C82}" type="presOf" srcId="{8B4163E0-D9A4-4F25-8F85-638ACD032F1C}" destId="{0144F23B-66FF-470D-9DB2-78780C3993C3}" srcOrd="0" destOrd="0" presId="urn:microsoft.com/office/officeart/2005/8/layout/process1"/>
    <dgm:cxn modelId="{FDB7FFEC-8695-427E-8508-686947DF0366}" type="presOf" srcId="{1EB820B4-7178-44A1-9B6F-FE43C5A80BB8}" destId="{B8296706-7102-4CC0-B45E-873D5E0435BC}" srcOrd="1" destOrd="0" presId="urn:microsoft.com/office/officeart/2005/8/layout/process1"/>
    <dgm:cxn modelId="{AB5814CD-3D70-4F39-B122-8112FD37FE9C}" srcId="{00957F53-1F0D-445C-BFD5-C49B852980A0}" destId="{84936F8B-A588-4A51-BF05-6584529BCEF1}" srcOrd="0" destOrd="0" parTransId="{ADEC294F-A759-4A35-BE73-25CDDEC515CF}" sibTransId="{A6F7AF0B-D6F3-4BB2-BED8-D145641246F0}"/>
    <dgm:cxn modelId="{0469D19F-F2E2-499A-8039-3DE4F120487C}" type="presOf" srcId="{16B8E9AB-3555-4375-A9E7-4407372338CE}" destId="{2A6828CA-99FE-4F2C-A6B0-A17B83634D6A}" srcOrd="1" destOrd="0" presId="urn:microsoft.com/office/officeart/2005/8/layout/process1"/>
    <dgm:cxn modelId="{6DBFC9B8-0D58-4344-8598-6C407072F97D}" srcId="{00957F53-1F0D-445C-BFD5-C49B852980A0}" destId="{15C71DBD-6CA2-4C8D-B38F-1E72A180A62A}" srcOrd="4" destOrd="0" parTransId="{58049BC8-B7FA-4046-947D-D2B7D2F8693E}" sibTransId="{1EB820B4-7178-44A1-9B6F-FE43C5A80BB8}"/>
    <dgm:cxn modelId="{CB41F5F5-4F84-4F3E-855F-EE4A2C6110C9}" type="presParOf" srcId="{C7DA0DEC-49B3-4EFE-9EE9-D662C7357334}" destId="{2B4487BF-4BC9-4009-AA01-1957E7F46C56}" srcOrd="0" destOrd="0" presId="urn:microsoft.com/office/officeart/2005/8/layout/process1"/>
    <dgm:cxn modelId="{467173D0-6CD4-411E-91F2-429491DE79ED}" type="presParOf" srcId="{C7DA0DEC-49B3-4EFE-9EE9-D662C7357334}" destId="{9AA0144C-5539-4436-A2D7-D0076484B6A5}" srcOrd="1" destOrd="0" presId="urn:microsoft.com/office/officeart/2005/8/layout/process1"/>
    <dgm:cxn modelId="{E30CBA76-A4B4-42BA-AEC6-80E40E3AFFAE}" type="presParOf" srcId="{9AA0144C-5539-4436-A2D7-D0076484B6A5}" destId="{BA7124CE-A91E-4278-A8B8-483BD1B9EB53}" srcOrd="0" destOrd="0" presId="urn:microsoft.com/office/officeart/2005/8/layout/process1"/>
    <dgm:cxn modelId="{F81D35A1-19FE-410E-93A0-93E494FC3A14}" type="presParOf" srcId="{C7DA0DEC-49B3-4EFE-9EE9-D662C7357334}" destId="{8AB2B3EC-8390-4B74-A0D2-4BEA626D697A}" srcOrd="2" destOrd="0" presId="urn:microsoft.com/office/officeart/2005/8/layout/process1"/>
    <dgm:cxn modelId="{9AAE8A73-E513-4237-9DED-132990F9E568}" type="presParOf" srcId="{C7DA0DEC-49B3-4EFE-9EE9-D662C7357334}" destId="{DF50132F-8363-4F0F-AA4C-BD6ED040AC26}" srcOrd="3" destOrd="0" presId="urn:microsoft.com/office/officeart/2005/8/layout/process1"/>
    <dgm:cxn modelId="{B05933B3-2594-4518-874E-E82FCF10E6B6}" type="presParOf" srcId="{DF50132F-8363-4F0F-AA4C-BD6ED040AC26}" destId="{CD6192B8-8FEF-4E51-BD90-B7EC0D559404}" srcOrd="0" destOrd="0" presId="urn:microsoft.com/office/officeart/2005/8/layout/process1"/>
    <dgm:cxn modelId="{D47851A6-571F-491F-AEC4-0E5C5C0073DB}" type="presParOf" srcId="{C7DA0DEC-49B3-4EFE-9EE9-D662C7357334}" destId="{0144F23B-66FF-470D-9DB2-78780C3993C3}" srcOrd="4" destOrd="0" presId="urn:microsoft.com/office/officeart/2005/8/layout/process1"/>
    <dgm:cxn modelId="{49063E77-62E4-4C69-AA88-DDC2C0A6C7F4}" type="presParOf" srcId="{C7DA0DEC-49B3-4EFE-9EE9-D662C7357334}" destId="{F5AFDAF3-FFE6-4092-BA54-9FDC13D578EC}" srcOrd="5" destOrd="0" presId="urn:microsoft.com/office/officeart/2005/8/layout/process1"/>
    <dgm:cxn modelId="{89B46A7F-E762-4951-B65A-82444D74C75D}" type="presParOf" srcId="{F5AFDAF3-FFE6-4092-BA54-9FDC13D578EC}" destId="{4C66682C-450F-4FAE-A7DE-B012CE089624}" srcOrd="0" destOrd="0" presId="urn:microsoft.com/office/officeart/2005/8/layout/process1"/>
    <dgm:cxn modelId="{1DE0E330-15C6-4AC3-925E-25272E802665}" type="presParOf" srcId="{C7DA0DEC-49B3-4EFE-9EE9-D662C7357334}" destId="{C526E8A8-73EA-4AD4-827B-5CE57CBDE984}" srcOrd="6" destOrd="0" presId="urn:microsoft.com/office/officeart/2005/8/layout/process1"/>
    <dgm:cxn modelId="{5A21DC2B-76A9-4EE2-A542-B463AE4281DF}" type="presParOf" srcId="{C7DA0DEC-49B3-4EFE-9EE9-D662C7357334}" destId="{B723B722-40FF-413D-B17C-B5CBE69C8C75}" srcOrd="7" destOrd="0" presId="urn:microsoft.com/office/officeart/2005/8/layout/process1"/>
    <dgm:cxn modelId="{7CE5F54F-DF61-4554-8A44-9B138516D4AB}" type="presParOf" srcId="{B723B722-40FF-413D-B17C-B5CBE69C8C75}" destId="{2A6828CA-99FE-4F2C-A6B0-A17B83634D6A}" srcOrd="0" destOrd="0" presId="urn:microsoft.com/office/officeart/2005/8/layout/process1"/>
    <dgm:cxn modelId="{377E4ED1-3899-40AF-A400-1F7CD302A355}" type="presParOf" srcId="{C7DA0DEC-49B3-4EFE-9EE9-D662C7357334}" destId="{3432B14F-3020-44AB-9D24-EA53FC004441}" srcOrd="8" destOrd="0" presId="urn:microsoft.com/office/officeart/2005/8/layout/process1"/>
    <dgm:cxn modelId="{4E1C1AD5-675B-419B-B092-EF4FE2D13294}" type="presParOf" srcId="{C7DA0DEC-49B3-4EFE-9EE9-D662C7357334}" destId="{E2791A25-CB20-41E8-B35C-B92779CA5C5B}" srcOrd="9" destOrd="0" presId="urn:microsoft.com/office/officeart/2005/8/layout/process1"/>
    <dgm:cxn modelId="{2DFDB8DC-437F-4D28-AFCD-ECB397BF23E1}" type="presParOf" srcId="{E2791A25-CB20-41E8-B35C-B92779CA5C5B}" destId="{B8296706-7102-4CC0-B45E-873D5E0435BC}" srcOrd="0" destOrd="0" presId="urn:microsoft.com/office/officeart/2005/8/layout/process1"/>
    <dgm:cxn modelId="{B83614B4-631B-4F20-B2D6-7B7A9E6C5E3C}" type="presParOf" srcId="{C7DA0DEC-49B3-4EFE-9EE9-D662C7357334}" destId="{72BFCE95-47A0-4CEE-BA74-CD7783770AE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3B41-4AF6-4031-87A8-0A10E9FCA369}">
      <dsp:nvSpPr>
        <dsp:cNvPr id="0" name=""/>
        <dsp:cNvSpPr/>
      </dsp:nvSpPr>
      <dsp:spPr>
        <a:xfrm>
          <a:off x="1406" y="890939"/>
          <a:ext cx="2999202" cy="1799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Transcriptome profiling </a:t>
          </a:r>
        </a:p>
      </dsp:txBody>
      <dsp:txXfrm>
        <a:off x="54112" y="943645"/>
        <a:ext cx="2893790" cy="1694109"/>
      </dsp:txXfrm>
    </dsp:sp>
    <dsp:sp modelId="{88EDF64E-35BB-481B-B11A-F08915958068}">
      <dsp:nvSpPr>
        <dsp:cNvPr id="0" name=""/>
        <dsp:cNvSpPr/>
      </dsp:nvSpPr>
      <dsp:spPr>
        <a:xfrm>
          <a:off x="3300529" y="1418798"/>
          <a:ext cx="635831" cy="743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3300529" y="1567558"/>
        <a:ext cx="445082" cy="446282"/>
      </dsp:txXfrm>
    </dsp:sp>
    <dsp:sp modelId="{174F3DC6-92D1-46F3-BBD6-C834F6469487}">
      <dsp:nvSpPr>
        <dsp:cNvPr id="0" name=""/>
        <dsp:cNvSpPr/>
      </dsp:nvSpPr>
      <dsp:spPr>
        <a:xfrm>
          <a:off x="4200290" y="890939"/>
          <a:ext cx="2999202" cy="1799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Differential Expression analysis</a:t>
          </a:r>
        </a:p>
      </dsp:txBody>
      <dsp:txXfrm>
        <a:off x="4252996" y="943645"/>
        <a:ext cx="2893790" cy="1694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5D930-BF4B-4826-8EF5-9713E075F297}">
      <dsp:nvSpPr>
        <dsp:cNvPr id="0" name=""/>
        <dsp:cNvSpPr/>
      </dsp:nvSpPr>
      <dsp:spPr>
        <a:xfrm>
          <a:off x="3566" y="136066"/>
          <a:ext cx="1559262" cy="102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Quality assessment</a:t>
          </a:r>
        </a:p>
      </dsp:txBody>
      <dsp:txXfrm>
        <a:off x="33536" y="166036"/>
        <a:ext cx="1499322" cy="963326"/>
      </dsp:txXfrm>
    </dsp:sp>
    <dsp:sp modelId="{F743BBA3-F85A-4955-B22D-74C8A453CDA2}">
      <dsp:nvSpPr>
        <dsp:cNvPr id="0" name=""/>
        <dsp:cNvSpPr/>
      </dsp:nvSpPr>
      <dsp:spPr>
        <a:xfrm>
          <a:off x="1718755" y="454350"/>
          <a:ext cx="330563" cy="386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718755" y="531689"/>
        <a:ext cx="231394" cy="232019"/>
      </dsp:txXfrm>
    </dsp:sp>
    <dsp:sp modelId="{34C7BCB3-04DB-45C7-9A42-320BFF7BC6DD}">
      <dsp:nvSpPr>
        <dsp:cNvPr id="0" name=""/>
        <dsp:cNvSpPr/>
      </dsp:nvSpPr>
      <dsp:spPr>
        <a:xfrm>
          <a:off x="2186534" y="136066"/>
          <a:ext cx="1559262" cy="102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Trimming reads</a:t>
          </a:r>
        </a:p>
      </dsp:txBody>
      <dsp:txXfrm>
        <a:off x="2216504" y="166036"/>
        <a:ext cx="1499322" cy="963326"/>
      </dsp:txXfrm>
    </dsp:sp>
    <dsp:sp modelId="{9C101147-473E-42D2-A0E5-5ABF38B50C73}">
      <dsp:nvSpPr>
        <dsp:cNvPr id="0" name=""/>
        <dsp:cNvSpPr/>
      </dsp:nvSpPr>
      <dsp:spPr>
        <a:xfrm>
          <a:off x="3901723" y="454350"/>
          <a:ext cx="330563" cy="386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901723" y="531689"/>
        <a:ext cx="231394" cy="232019"/>
      </dsp:txXfrm>
    </dsp:sp>
    <dsp:sp modelId="{732646D0-614E-4567-8EB3-FE5BADE041C4}">
      <dsp:nvSpPr>
        <dsp:cNvPr id="0" name=""/>
        <dsp:cNvSpPr/>
      </dsp:nvSpPr>
      <dsp:spPr>
        <a:xfrm>
          <a:off x="4369502" y="136066"/>
          <a:ext cx="1559262" cy="102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Alignment</a:t>
          </a:r>
        </a:p>
      </dsp:txBody>
      <dsp:txXfrm>
        <a:off x="4399472" y="166036"/>
        <a:ext cx="1499322" cy="963326"/>
      </dsp:txXfrm>
    </dsp:sp>
    <dsp:sp modelId="{C450CEE9-1A94-4A67-8B6D-B4519DBA50F0}">
      <dsp:nvSpPr>
        <dsp:cNvPr id="0" name=""/>
        <dsp:cNvSpPr/>
      </dsp:nvSpPr>
      <dsp:spPr>
        <a:xfrm>
          <a:off x="6084691" y="454350"/>
          <a:ext cx="330563" cy="386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084691" y="531689"/>
        <a:ext cx="231394" cy="232019"/>
      </dsp:txXfrm>
    </dsp:sp>
    <dsp:sp modelId="{E1A97CE5-89F8-4DCF-B4DC-A0ABABE32E9B}">
      <dsp:nvSpPr>
        <dsp:cNvPr id="0" name=""/>
        <dsp:cNvSpPr/>
      </dsp:nvSpPr>
      <dsp:spPr>
        <a:xfrm>
          <a:off x="6552470" y="136066"/>
          <a:ext cx="1559262" cy="102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Expression</a:t>
          </a:r>
          <a:r>
            <a:rPr lang="es-ES" sz="2000" kern="1200" dirty="0"/>
            <a:t> </a:t>
          </a:r>
          <a:r>
            <a:rPr lang="en-US" sz="2000" kern="1200" noProof="0" dirty="0"/>
            <a:t>counting calculation</a:t>
          </a:r>
        </a:p>
      </dsp:txBody>
      <dsp:txXfrm>
        <a:off x="6582440" y="166036"/>
        <a:ext cx="1499322" cy="9633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487BF-4BC9-4009-AA01-1957E7F46C56}">
      <dsp:nvSpPr>
        <dsp:cNvPr id="0" name=""/>
        <dsp:cNvSpPr/>
      </dsp:nvSpPr>
      <dsp:spPr>
        <a:xfrm>
          <a:off x="0" y="1520666"/>
          <a:ext cx="900112" cy="540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Read counts</a:t>
          </a:r>
        </a:p>
      </dsp:txBody>
      <dsp:txXfrm>
        <a:off x="15818" y="1536484"/>
        <a:ext cx="868476" cy="508431"/>
      </dsp:txXfrm>
    </dsp:sp>
    <dsp:sp modelId="{9AA0144C-5539-4436-A2D7-D0076484B6A5}">
      <dsp:nvSpPr>
        <dsp:cNvPr id="0" name=""/>
        <dsp:cNvSpPr/>
      </dsp:nvSpPr>
      <dsp:spPr>
        <a:xfrm>
          <a:off x="990123" y="1679086"/>
          <a:ext cx="190823" cy="223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990123" y="1723731"/>
        <a:ext cx="133576" cy="133937"/>
      </dsp:txXfrm>
    </dsp:sp>
    <dsp:sp modelId="{8AB2B3EC-8390-4B74-A0D2-4BEA626D697A}">
      <dsp:nvSpPr>
        <dsp:cNvPr id="0" name=""/>
        <dsp:cNvSpPr/>
      </dsp:nvSpPr>
      <dsp:spPr>
        <a:xfrm>
          <a:off x="1260157" y="1520666"/>
          <a:ext cx="900112" cy="540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Filter</a:t>
          </a:r>
          <a:endParaRPr lang="en-US" sz="1100" kern="1200" dirty="0"/>
        </a:p>
      </dsp:txBody>
      <dsp:txXfrm>
        <a:off x="1275975" y="1536484"/>
        <a:ext cx="868476" cy="508431"/>
      </dsp:txXfrm>
    </dsp:sp>
    <dsp:sp modelId="{DF50132F-8363-4F0F-AA4C-BD6ED040AC26}">
      <dsp:nvSpPr>
        <dsp:cNvPr id="0" name=""/>
        <dsp:cNvSpPr/>
      </dsp:nvSpPr>
      <dsp:spPr>
        <a:xfrm>
          <a:off x="2250281" y="1679086"/>
          <a:ext cx="190823" cy="223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250281" y="1723731"/>
        <a:ext cx="133576" cy="133937"/>
      </dsp:txXfrm>
    </dsp:sp>
    <dsp:sp modelId="{0144F23B-66FF-470D-9DB2-78780C3993C3}">
      <dsp:nvSpPr>
        <dsp:cNvPr id="0" name=""/>
        <dsp:cNvSpPr/>
      </dsp:nvSpPr>
      <dsp:spPr>
        <a:xfrm>
          <a:off x="2520315" y="1520666"/>
          <a:ext cx="900112" cy="540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Normalize</a:t>
          </a:r>
        </a:p>
      </dsp:txBody>
      <dsp:txXfrm>
        <a:off x="2536133" y="1536484"/>
        <a:ext cx="868476" cy="508431"/>
      </dsp:txXfrm>
    </dsp:sp>
    <dsp:sp modelId="{F5AFDAF3-FFE6-4092-BA54-9FDC13D578EC}">
      <dsp:nvSpPr>
        <dsp:cNvPr id="0" name=""/>
        <dsp:cNvSpPr/>
      </dsp:nvSpPr>
      <dsp:spPr>
        <a:xfrm>
          <a:off x="3510438" y="1679086"/>
          <a:ext cx="190823" cy="223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510438" y="1723731"/>
        <a:ext cx="133576" cy="133937"/>
      </dsp:txXfrm>
    </dsp:sp>
    <dsp:sp modelId="{C526E8A8-73EA-4AD4-827B-5CE57CBDE984}">
      <dsp:nvSpPr>
        <dsp:cNvPr id="0" name=""/>
        <dsp:cNvSpPr/>
      </dsp:nvSpPr>
      <dsp:spPr>
        <a:xfrm>
          <a:off x="3780472" y="1520666"/>
          <a:ext cx="900112" cy="540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MDS</a:t>
          </a:r>
        </a:p>
      </dsp:txBody>
      <dsp:txXfrm>
        <a:off x="3796290" y="1536484"/>
        <a:ext cx="868476" cy="508431"/>
      </dsp:txXfrm>
    </dsp:sp>
    <dsp:sp modelId="{B723B722-40FF-413D-B17C-B5CBE69C8C75}">
      <dsp:nvSpPr>
        <dsp:cNvPr id="0" name=""/>
        <dsp:cNvSpPr/>
      </dsp:nvSpPr>
      <dsp:spPr>
        <a:xfrm>
          <a:off x="4770596" y="1679086"/>
          <a:ext cx="190823" cy="223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770596" y="1723731"/>
        <a:ext cx="133576" cy="133937"/>
      </dsp:txXfrm>
    </dsp:sp>
    <dsp:sp modelId="{3432B14F-3020-44AB-9D24-EA53FC004441}">
      <dsp:nvSpPr>
        <dsp:cNvPr id="0" name=""/>
        <dsp:cNvSpPr/>
      </dsp:nvSpPr>
      <dsp:spPr>
        <a:xfrm>
          <a:off x="5040629" y="1520666"/>
          <a:ext cx="900112" cy="540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Design Matrix</a:t>
          </a:r>
        </a:p>
      </dsp:txBody>
      <dsp:txXfrm>
        <a:off x="5056447" y="1536484"/>
        <a:ext cx="868476" cy="508431"/>
      </dsp:txXfrm>
    </dsp:sp>
    <dsp:sp modelId="{E2791A25-CB20-41E8-B35C-B92779CA5C5B}">
      <dsp:nvSpPr>
        <dsp:cNvPr id="0" name=""/>
        <dsp:cNvSpPr/>
      </dsp:nvSpPr>
      <dsp:spPr>
        <a:xfrm>
          <a:off x="6030753" y="1679086"/>
          <a:ext cx="190823" cy="223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030753" y="1723731"/>
        <a:ext cx="133576" cy="133937"/>
      </dsp:txXfrm>
    </dsp:sp>
    <dsp:sp modelId="{72BFCE95-47A0-4CEE-BA74-CD7783770AE4}">
      <dsp:nvSpPr>
        <dsp:cNvPr id="0" name=""/>
        <dsp:cNvSpPr/>
      </dsp:nvSpPr>
      <dsp:spPr>
        <a:xfrm>
          <a:off x="6300787" y="1520666"/>
          <a:ext cx="900112" cy="540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Pairwise Comparison</a:t>
          </a:r>
        </a:p>
      </dsp:txBody>
      <dsp:txXfrm>
        <a:off x="6316605" y="1536484"/>
        <a:ext cx="868476" cy="508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B6C00-59C7-4649-A05A-DC2738C2BE3E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879E2-5852-44F1-8CAE-5E978482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picture= dianthus (http://dept.ca.uky.edu/PLS220/Flowerpollinationsystems.pdf) (dichogamy)</a:t>
            </a:r>
            <a:endParaRPr lang="en-US" baseline="0" dirty="0"/>
          </a:p>
          <a:p>
            <a:r>
              <a:rPr lang="en-US" baseline="0" dirty="0"/>
              <a:t>Second picture= maize (example of monoecy) </a:t>
            </a:r>
          </a:p>
          <a:p>
            <a:r>
              <a:rPr lang="en-US" baseline="0" dirty="0"/>
              <a:t>Third and fourth picture= http://plantbreeding.coe.uga.edu/index.php?title=4._Plant_Reproductive_Systems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Asparagus is useful</a:t>
            </a:r>
            <a:r>
              <a:rPr lang="en-US" baseline="0" dirty="0"/>
              <a:t> for the study of early stages of sex chromosome evolution in plants. </a:t>
            </a:r>
          </a:p>
          <a:p>
            <a:endParaRPr lang="en-US" baseline="0" dirty="0"/>
          </a:p>
          <a:p>
            <a:r>
              <a:rPr lang="en-US" dirty="0"/>
              <a:t>Picture:</a:t>
            </a:r>
            <a:r>
              <a:rPr lang="en-US" baseline="0" dirty="0"/>
              <a:t> https://en.wikipedia.org/wiki/Asparagus</a:t>
            </a:r>
          </a:p>
          <a:p>
            <a:r>
              <a:rPr lang="en-US" dirty="0"/>
              <a:t>http://www.ias.ac.in/article/fulltext/jgen/091/02/0209-0212&lt;--Deng et al,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53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Complex: hormonal controls, small RNAs, epigenetic marks all interact to</a:t>
            </a:r>
            <a:r>
              <a:rPr lang="en-US" baseline="0" dirty="0"/>
              <a:t> result in proper flower development. </a:t>
            </a:r>
            <a:endParaRPr lang="en-US" dirty="0"/>
          </a:p>
          <a:p>
            <a:r>
              <a:rPr lang="en-US" dirty="0"/>
              <a:t>In nonrecombining sex determination</a:t>
            </a:r>
            <a:r>
              <a:rPr lang="en-US" baseline="0" dirty="0"/>
              <a:t> regions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9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approach is to do the</a:t>
            </a:r>
            <a:r>
              <a:rPr lang="en-US" baseline="0" dirty="0"/>
              <a:t> whole-genome and then to identify gender specific nonrecombining and hemizygous regions, annotate genes in these regions and experimentally test those functions. </a:t>
            </a:r>
            <a:r>
              <a:rPr lang="en-US" baseline="0" dirty="0">
                <a:sym typeface="Wingdings" panose="05000000000000000000" pitchFamily="2" charset="2"/>
              </a:rPr>
              <a:t> difficult because of those regions of interest are transposon rich  and repetitive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Alternative is with RNA-</a:t>
            </a:r>
            <a:r>
              <a:rPr lang="en-US" baseline="0" dirty="0" err="1">
                <a:sym typeface="Wingdings" panose="05000000000000000000" pitchFamily="2" charset="2"/>
              </a:rPr>
              <a:t>seq</a:t>
            </a:r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	ID SNPs that are gender specific within coding regions and genes that are show gender expression bias.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Compare genes that exhibit gender biased expression against known anther and ovule development   determine when genes act to suppress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3431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5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5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0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1057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7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3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1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774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563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881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905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Sex-biased gene expression in dioecious garden asparagus </a:t>
            </a:r>
            <a:r>
              <a:rPr lang="en-US" sz="4400" i="1" dirty="0"/>
              <a:t>(Asparagus officinalis)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Valeria, Katerina, and Devin</a:t>
            </a:r>
          </a:p>
          <a:p>
            <a:r>
              <a:rPr lang="en-US" dirty="0"/>
              <a:t>BCB 546X Group Project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7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Transcriptome</a:t>
            </a:r>
            <a:r>
              <a:rPr lang="en-US" dirty="0"/>
              <a:t> Profiling</a:t>
            </a:r>
          </a:p>
        </p:txBody>
      </p:sp>
      <p:pic>
        <p:nvPicPr>
          <p:cNvPr id="1026" name="Picture 2" descr="Resultado de imagen para read alignment RNA se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6190141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6603508"/>
            <a:ext cx="48482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59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FASTQC-files</a:t>
            </a:r>
          </a:p>
          <a:p>
            <a:r>
              <a:rPr lang="en-US" dirty="0"/>
              <a:t>Asparagus 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Paper</a:t>
            </a:r>
          </a:p>
          <a:p>
            <a:r>
              <a:rPr lang="en-US" dirty="0"/>
              <a:t>README.md</a:t>
            </a:r>
          </a:p>
          <a:p>
            <a:r>
              <a:rPr lang="en-US" dirty="0"/>
              <a:t>Supplementary tables from paper</a:t>
            </a:r>
          </a:p>
          <a:p>
            <a:r>
              <a:rPr lang="en-US" dirty="0"/>
              <a:t>Gene count expression data</a:t>
            </a:r>
          </a:p>
        </p:txBody>
      </p:sp>
    </p:spTree>
    <p:extLst>
      <p:ext uri="{BB962C8B-B14F-4D97-AF65-F5344CB8AC3E}">
        <p14:creationId xmlns:p14="http://schemas.microsoft.com/office/powerpoint/2010/main" val="203804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5924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56262"/>
            <a:ext cx="7200900" cy="5334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trimming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768439" y="2066739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Asparagus </a:t>
            </a:r>
            <a:r>
              <a:rPr lang="en-US" i="1" dirty="0" err="1"/>
              <a:t>officinalis</a:t>
            </a:r>
            <a:r>
              <a:rPr lang="en-US" i="1" dirty="0"/>
              <a:t> </a:t>
            </a:r>
            <a:r>
              <a:rPr lang="en-US" dirty="0"/>
              <a:t>line 2 XX female </a:t>
            </a:r>
            <a:r>
              <a:rPr lang="en-US" dirty="0" err="1"/>
              <a:t>postmeiotic</a:t>
            </a:r>
            <a:r>
              <a:rPr lang="en-US" dirty="0"/>
              <a:t> bud (SRR1642915)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1" y="2713149"/>
            <a:ext cx="4254508" cy="31908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91196"/>
            <a:ext cx="4313048" cy="323478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009382" y="6136199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Removing adapters before align to a reference</a:t>
            </a:r>
          </a:p>
        </p:txBody>
      </p:sp>
    </p:spTree>
    <p:extLst>
      <p:ext uri="{BB962C8B-B14F-4D97-AF65-F5344CB8AC3E}">
        <p14:creationId xmlns:p14="http://schemas.microsoft.com/office/powerpoint/2010/main" val="196586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5924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4658" t="22917" r="38729" b="41666"/>
          <a:stretch/>
        </p:blipFill>
        <p:spPr>
          <a:xfrm>
            <a:off x="304800" y="1524000"/>
            <a:ext cx="4817135" cy="2357919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4446867" y="2807509"/>
            <a:ext cx="4697133" cy="4047271"/>
            <a:chOff x="4699933" y="2133600"/>
            <a:chExt cx="4697133" cy="4047271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/>
            <a:srcRect b="13090"/>
            <a:stretch/>
          </p:blipFill>
          <p:spPr>
            <a:xfrm>
              <a:off x="4699933" y="2133600"/>
              <a:ext cx="4697133" cy="4047271"/>
            </a:xfrm>
            <a:prstGeom prst="rect">
              <a:avLst/>
            </a:prstGeom>
          </p:spPr>
        </p:pic>
        <p:sp>
          <p:nvSpPr>
            <p:cNvPr id="11" name="Rectángulo 10"/>
            <p:cNvSpPr/>
            <p:nvPr/>
          </p:nvSpPr>
          <p:spPr>
            <a:xfrm>
              <a:off x="5029200" y="5867400"/>
              <a:ext cx="4038600" cy="2286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0" y="905729"/>
            <a:ext cx="7200900" cy="5334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Trimming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6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5924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74342" y="1446462"/>
            <a:ext cx="7200900" cy="5334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counting</a:t>
            </a:r>
            <a:r>
              <a:rPr lang="es-ES" dirty="0"/>
              <a:t> data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2722" r="43777" b="59778"/>
          <a:stretch/>
        </p:blipFill>
        <p:spPr>
          <a:xfrm>
            <a:off x="609600" y="2209800"/>
            <a:ext cx="7924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8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886700" cy="762000"/>
          </a:xfrm>
        </p:spPr>
        <p:txBody>
          <a:bodyPr/>
          <a:lstStyle/>
          <a:p>
            <a:r>
              <a:rPr lang="en-US" dirty="0"/>
              <a:t>Differential Expression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653038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99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562928"/>
            <a:ext cx="7200900" cy="685800"/>
          </a:xfrm>
        </p:spPr>
        <p:txBody>
          <a:bodyPr/>
          <a:lstStyle/>
          <a:p>
            <a:r>
              <a:rPr lang="en-US" dirty="0"/>
              <a:t>Figure 1: Multidimensional scaling (MDS)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141883"/>
            <a:ext cx="32575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1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447800"/>
            <a:ext cx="7200900" cy="91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Figure 2: </a:t>
            </a:r>
            <a:r>
              <a:rPr lang="en-US" dirty="0"/>
              <a:t>Pairwise comparisons of gene expression among female, male and </a:t>
            </a:r>
            <a:r>
              <a:rPr lang="en-US" dirty="0" err="1"/>
              <a:t>supermale</a:t>
            </a:r>
            <a:r>
              <a:rPr lang="en-US" dirty="0"/>
              <a:t> garden asparagus (</a:t>
            </a:r>
            <a:r>
              <a:rPr lang="en-US" i="1" dirty="0"/>
              <a:t>Asparagus officinalis</a:t>
            </a:r>
            <a:r>
              <a:rPr lang="en-US" dirty="0"/>
              <a:t>) genes across line replicates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14600"/>
            <a:ext cx="3276600" cy="160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21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8700" y="1480930"/>
            <a:ext cx="72009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Figure 3: </a:t>
            </a:r>
            <a:r>
              <a:rPr lang="en-US" dirty="0"/>
              <a:t>Venn diagram showing the overlap of differentially expressed garden asparagus genes (</a:t>
            </a:r>
            <a:r>
              <a:rPr lang="en-US" i="1" dirty="0"/>
              <a:t>Asparagus officinalis</a:t>
            </a:r>
            <a:r>
              <a:rPr lang="en-US" dirty="0"/>
              <a:t>) between the three pairwise comparisons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19130"/>
            <a:ext cx="1828800" cy="2407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813" y="3124200"/>
            <a:ext cx="4606787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47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9144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AutoShape 2" descr="Figure 4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025387" y="1447800"/>
            <a:ext cx="72009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dirty="0"/>
              <a:t>Figure 4:</a:t>
            </a:r>
            <a:r>
              <a:rPr lang="en-US" dirty="0"/>
              <a:t>Heatmap clustering of the 570 differentially expressed garden asparagus (</a:t>
            </a:r>
            <a:r>
              <a:rPr lang="en-US" i="1" dirty="0"/>
              <a:t>Asparagus officinalis</a:t>
            </a:r>
            <a:r>
              <a:rPr lang="en-US" dirty="0"/>
              <a:t>) genes in all spear tip tissues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62200"/>
            <a:ext cx="32575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studying sex determination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err="1"/>
              <a:t>Understand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evolutionary</a:t>
            </a:r>
            <a:r>
              <a:rPr lang="es-ES" dirty="0"/>
              <a:t> </a:t>
            </a:r>
            <a:r>
              <a:rPr lang="es-ES" dirty="0" err="1"/>
              <a:t>mechanisms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undelie</a:t>
            </a:r>
            <a:r>
              <a:rPr lang="es-ES" dirty="0"/>
              <a:t> sexual </a:t>
            </a:r>
            <a:r>
              <a:rPr lang="es-ES" dirty="0" err="1"/>
              <a:t>reproduction</a:t>
            </a:r>
            <a:r>
              <a:rPr lang="es-ES" dirty="0"/>
              <a:t> as </a:t>
            </a:r>
            <a:r>
              <a:rPr lang="es-ES" dirty="0" err="1"/>
              <a:t>source</a:t>
            </a:r>
            <a:r>
              <a:rPr lang="es-ES" dirty="0"/>
              <a:t> of </a:t>
            </a:r>
            <a:r>
              <a:rPr lang="es-ES" dirty="0" err="1"/>
              <a:t>genetic</a:t>
            </a:r>
            <a:r>
              <a:rPr lang="es-ES" dirty="0"/>
              <a:t> </a:t>
            </a:r>
            <a:r>
              <a:rPr lang="es-ES" dirty="0" err="1"/>
              <a:t>diversity</a:t>
            </a:r>
            <a:endParaRPr lang="es-ES" dirty="0"/>
          </a:p>
          <a:p>
            <a:r>
              <a:rPr lang="es-ES" dirty="0" err="1"/>
              <a:t>Contrary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of </a:t>
            </a:r>
            <a:r>
              <a:rPr lang="es-ES" dirty="0" err="1"/>
              <a:t>animals</a:t>
            </a:r>
            <a:r>
              <a:rPr lang="es-ES" dirty="0"/>
              <a:t>, </a:t>
            </a:r>
            <a:r>
              <a:rPr lang="es-ES" dirty="0" err="1"/>
              <a:t>dioecious</a:t>
            </a:r>
            <a:r>
              <a:rPr lang="es-ES" dirty="0"/>
              <a:t> </a:t>
            </a:r>
            <a:r>
              <a:rPr lang="es-ES" dirty="0" err="1"/>
              <a:t>plants</a:t>
            </a:r>
            <a:r>
              <a:rPr lang="es-ES" dirty="0"/>
              <a:t> are quite </a:t>
            </a:r>
            <a:r>
              <a:rPr lang="es-ES" dirty="0" err="1"/>
              <a:t>rare</a:t>
            </a:r>
            <a:endParaRPr lang="es-ES" dirty="0"/>
          </a:p>
          <a:p>
            <a:r>
              <a:rPr lang="es-ES" dirty="0" err="1"/>
              <a:t>Improve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understanding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molecular </a:t>
            </a:r>
            <a:r>
              <a:rPr lang="es-ES" dirty="0" err="1"/>
              <a:t>events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rise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sexual </a:t>
            </a:r>
            <a:r>
              <a:rPr lang="es-ES" dirty="0" err="1"/>
              <a:t>differentiation</a:t>
            </a:r>
            <a:r>
              <a:rPr lang="es-E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02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00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Deng C-L, Qin R-Y, Wang N-N, Cao Y, Gao J, Gao W-J, Lu L-D. 2012. Karyotype of asparagus by physical mapping of 45S and 5S rDNA by FISH. </a:t>
            </a:r>
            <a:r>
              <a:rPr lang="en-US" i="1" dirty="0"/>
              <a:t>Journal of Genetics</a:t>
            </a:r>
            <a:r>
              <a:rPr lang="en-US" dirty="0"/>
              <a:t> </a:t>
            </a:r>
            <a:r>
              <a:rPr lang="en-US" b="1" dirty="0"/>
              <a:t>91</a:t>
            </a:r>
            <a:r>
              <a:rPr lang="en-US" dirty="0"/>
              <a:t>: 209–212.</a:t>
            </a:r>
          </a:p>
          <a:p>
            <a:r>
              <a:rPr lang="en-US" dirty="0" err="1"/>
              <a:t>Harkess</a:t>
            </a:r>
            <a:r>
              <a:rPr lang="en-US" dirty="0"/>
              <a:t>, A., </a:t>
            </a:r>
            <a:r>
              <a:rPr lang="en-US" dirty="0" err="1"/>
              <a:t>Mercati</a:t>
            </a:r>
            <a:r>
              <a:rPr lang="en-US" dirty="0"/>
              <a:t>, F., Shan, H.-Y., </a:t>
            </a:r>
            <a:r>
              <a:rPr lang="en-US" dirty="0" err="1"/>
              <a:t>Sunseri</a:t>
            </a:r>
            <a:r>
              <a:rPr lang="en-US" dirty="0"/>
              <a:t>, F., </a:t>
            </a:r>
            <a:r>
              <a:rPr lang="en-US" dirty="0" err="1"/>
              <a:t>Falavigna</a:t>
            </a:r>
            <a:r>
              <a:rPr lang="en-US" dirty="0"/>
              <a:t>, A. and </a:t>
            </a:r>
            <a:r>
              <a:rPr lang="en-US" dirty="0" err="1"/>
              <a:t>Leebens</a:t>
            </a:r>
            <a:r>
              <a:rPr lang="en-US" dirty="0"/>
              <a:t>-Mack, J. (2015), Sex-biased gene expression in dioecious garden asparagus (</a:t>
            </a:r>
            <a:r>
              <a:rPr lang="en-US" i="1" dirty="0"/>
              <a:t>Asparagus officinalis</a:t>
            </a:r>
            <a:r>
              <a:rPr lang="en-US" dirty="0"/>
              <a:t>). New Phytol, 207: 883–892. doi:10.1111/nph.13389</a:t>
            </a:r>
          </a:p>
        </p:txBody>
      </p:sp>
    </p:spTree>
    <p:extLst>
      <p:ext uri="{BB962C8B-B14F-4D97-AF65-F5344CB8AC3E}">
        <p14:creationId xmlns:p14="http://schemas.microsoft.com/office/powerpoint/2010/main" val="164221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773" y="1905000"/>
            <a:ext cx="7239000" cy="2438400"/>
          </a:xfrm>
        </p:spPr>
        <p:txBody>
          <a:bodyPr>
            <a:normAutofit/>
          </a:bodyPr>
          <a:lstStyle/>
          <a:p>
            <a:r>
              <a:rPr lang="en-US" dirty="0"/>
              <a:t>90% of angiosperms are bisexual</a:t>
            </a:r>
          </a:p>
          <a:p>
            <a:r>
              <a:rPr lang="en-US" dirty="0"/>
              <a:t>Of the other 10%</a:t>
            </a:r>
          </a:p>
          <a:p>
            <a:pPr lvl="1"/>
            <a:r>
              <a:rPr lang="en-US" dirty="0"/>
              <a:t>Dichogamy (temporally separated bisexual)</a:t>
            </a:r>
          </a:p>
          <a:p>
            <a:pPr lvl="1"/>
            <a:r>
              <a:rPr lang="en-US" dirty="0"/>
              <a:t>Monoecy (spatially separated unisexual)</a:t>
            </a:r>
          </a:p>
          <a:p>
            <a:pPr lvl="1"/>
            <a:r>
              <a:rPr lang="en-US" dirty="0"/>
              <a:t>Andromonoecy/</a:t>
            </a:r>
            <a:r>
              <a:rPr lang="en-US" dirty="0" err="1"/>
              <a:t>Gynomonoecy</a:t>
            </a:r>
            <a:r>
              <a:rPr lang="en-US" dirty="0"/>
              <a:t> (bisexual + unisexual)</a:t>
            </a:r>
          </a:p>
          <a:p>
            <a:pPr lvl="1"/>
            <a:r>
              <a:rPr lang="en-US" dirty="0"/>
              <a:t>Dioecy (unisexual plant)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788" y="4706143"/>
            <a:ext cx="1424940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73" y="4731058"/>
            <a:ext cx="2703340" cy="1890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079" y="4732336"/>
            <a:ext cx="2628139" cy="2008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1569" y="4732337"/>
            <a:ext cx="1392289" cy="200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9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asparagus?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/>
          <a:lstStyle/>
          <a:p>
            <a:r>
              <a:rPr lang="en-US" dirty="0"/>
              <a:t>Recently evolved XX/XY sex chromosomes</a:t>
            </a:r>
          </a:p>
          <a:p>
            <a:endParaRPr lang="en-US" dirty="0"/>
          </a:p>
          <a:p>
            <a:pPr lvl="1"/>
            <a:r>
              <a:rPr lang="en-US" dirty="0"/>
              <a:t>Cytologically homomorphic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6"/>
            <a:r>
              <a:rPr lang="en-US" dirty="0"/>
              <a:t>Deng et al, 2012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YY </a:t>
            </a:r>
            <a:r>
              <a:rPr lang="en-US" dirty="0" err="1"/>
              <a:t>supermale</a:t>
            </a:r>
            <a:r>
              <a:rPr lang="en-US" dirty="0"/>
              <a:t> is viable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967706"/>
            <a:ext cx="2381250" cy="3790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86100"/>
            <a:ext cx="44481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2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thinking for sex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Linkage between dominant genes that </a:t>
            </a:r>
          </a:p>
          <a:p>
            <a:pPr lvl="1"/>
            <a:r>
              <a:rPr lang="en-US" dirty="0"/>
              <a:t>Suppress female organogenesis</a:t>
            </a:r>
          </a:p>
          <a:p>
            <a:pPr lvl="1"/>
            <a:r>
              <a:rPr lang="en-US" dirty="0"/>
              <a:t>Promote male organogenesis</a:t>
            </a:r>
          </a:p>
          <a:p>
            <a:pPr lvl="1"/>
            <a:endParaRPr lang="en-US" dirty="0"/>
          </a:p>
          <a:p>
            <a:r>
              <a:rPr lang="en-US" dirty="0"/>
              <a:t>Identification difficult</a:t>
            </a:r>
          </a:p>
          <a:p>
            <a:pPr lvl="1"/>
            <a:r>
              <a:rPr lang="en-US" dirty="0"/>
              <a:t>Complexity of floral development</a:t>
            </a:r>
          </a:p>
          <a:p>
            <a:pPr lvl="1"/>
            <a:r>
              <a:rPr lang="en-US" dirty="0"/>
              <a:t>Highly repetitive</a:t>
            </a:r>
          </a:p>
          <a:p>
            <a:pPr lvl="1"/>
            <a:r>
              <a:rPr lang="en-US" dirty="0"/>
              <a:t>Transposon rich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Transcriptomes for XY, XX, and YY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Objective:</a:t>
            </a:r>
          </a:p>
          <a:p>
            <a:pPr lvl="2"/>
            <a:r>
              <a:rPr lang="en-US" dirty="0"/>
              <a:t>Identify expression differences </a:t>
            </a:r>
          </a:p>
          <a:p>
            <a:pPr lvl="2"/>
            <a:r>
              <a:rPr lang="en-US" dirty="0"/>
              <a:t>Determine when genes act</a:t>
            </a:r>
            <a:endParaRPr lang="es-ES" dirty="0"/>
          </a:p>
          <a:p>
            <a:pPr lvl="2"/>
            <a:r>
              <a:rPr lang="es-ES" dirty="0"/>
              <a:t>Describe experimental </a:t>
            </a:r>
            <a:r>
              <a:rPr lang="es-ES" dirty="0" err="1"/>
              <a:t>design</a:t>
            </a:r>
            <a:r>
              <a:rPr lang="es-ES" dirty="0"/>
              <a:t> and </a:t>
            </a:r>
            <a:r>
              <a:rPr lang="es-ES" dirty="0" err="1"/>
              <a:t>procedure</a:t>
            </a:r>
            <a:r>
              <a:rPr lang="es-ES" dirty="0"/>
              <a:t>: </a:t>
            </a:r>
            <a:r>
              <a:rPr lang="es-ES" dirty="0" err="1"/>
              <a:t>samples</a:t>
            </a:r>
            <a:r>
              <a:rPr lang="es-ES" dirty="0"/>
              <a:t>, </a:t>
            </a:r>
            <a:r>
              <a:rPr lang="es-E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2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6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284272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88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/>
          <p:cNvCxnSpPr/>
          <p:nvPr/>
        </p:nvCxnSpPr>
        <p:spPr>
          <a:xfrm>
            <a:off x="289560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635" y="244793"/>
            <a:ext cx="7200900" cy="963483"/>
          </a:xfrm>
        </p:spPr>
        <p:txBody>
          <a:bodyPr/>
          <a:lstStyle/>
          <a:p>
            <a:r>
              <a:rPr lang="en-US" dirty="0" err="1"/>
              <a:t>Transcriptome</a:t>
            </a:r>
            <a:r>
              <a:rPr lang="en-US" dirty="0"/>
              <a:t> Profiling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075429"/>
              </p:ext>
            </p:extLst>
          </p:nvPr>
        </p:nvGraphicFramePr>
        <p:xfrm>
          <a:off x="533400" y="3276600"/>
          <a:ext cx="8115300" cy="129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17635" y="2104311"/>
            <a:ext cx="111973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 err="1"/>
              <a:t>raw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r>
              <a:rPr lang="es-ES" sz="1400" dirty="0" err="1"/>
              <a:t>Source</a:t>
            </a:r>
            <a:r>
              <a:rPr lang="es-ES" sz="1400" dirty="0"/>
              <a:t>: </a:t>
            </a:r>
            <a:r>
              <a:rPr lang="es-ES" sz="1400" dirty="0" err="1"/>
              <a:t>ncbi</a:t>
            </a:r>
            <a:endParaRPr lang="en-U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17635" y="5186065"/>
            <a:ext cx="76751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/>
              <a:t>FASTQC</a:t>
            </a:r>
            <a:endParaRPr lang="en-US" sz="1400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838200" y="2627531"/>
            <a:ext cx="0" cy="72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998635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589162" y="2104311"/>
            <a:ext cx="1524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raw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r>
              <a:rPr lang="es-ES" sz="1400" dirty="0"/>
              <a:t> </a:t>
            </a:r>
            <a:r>
              <a:rPr lang="es-ES" sz="1400" dirty="0" err="1"/>
              <a:t>Based</a:t>
            </a:r>
            <a:r>
              <a:rPr lang="es-ES" sz="1400" dirty="0"/>
              <a:t> </a:t>
            </a:r>
          </a:p>
          <a:p>
            <a:r>
              <a:rPr lang="es-ES" sz="1400" dirty="0" err="1"/>
              <a:t>on</a:t>
            </a:r>
            <a:r>
              <a:rPr lang="es-ES" sz="1400" dirty="0"/>
              <a:t> FASTQC</a:t>
            </a:r>
            <a:endParaRPr lang="en-US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743200" y="5186065"/>
            <a:ext cx="85632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 err="1"/>
              <a:t>cutadapt</a:t>
            </a:r>
            <a:endParaRPr lang="en-US" sz="1400" dirty="0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3124200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825871" y="5943600"/>
            <a:ext cx="10509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Software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257004" y="1324930"/>
            <a:ext cx="6841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Input</a:t>
            </a:r>
            <a:endParaRPr lang="en-US" dirty="0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5183238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876800" y="2104311"/>
            <a:ext cx="1524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r>
              <a:rPr lang="es-ES" sz="1400" dirty="0" err="1"/>
              <a:t>Transcriptome</a:t>
            </a:r>
            <a:r>
              <a:rPr lang="es-ES" sz="1400" dirty="0"/>
              <a:t> file</a:t>
            </a:r>
            <a:endParaRPr lang="en-US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76800" y="5196797"/>
            <a:ext cx="122584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/>
              <a:t>RSEM, </a:t>
            </a:r>
            <a:r>
              <a:rPr lang="es-ES" sz="1400" dirty="0" err="1"/>
              <a:t>bowtie</a:t>
            </a:r>
            <a:endParaRPr lang="en-US" sz="1400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5257800" y="4430332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091172" y="5198943"/>
            <a:ext cx="64152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/>
              <a:t>RSEM</a:t>
            </a:r>
            <a:endParaRPr lang="en-US" sz="1400" dirty="0"/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7472172" y="4432478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739761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091172" y="2104311"/>
            <a:ext cx="152400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r>
              <a:rPr lang="es-ES" sz="1400" dirty="0" err="1"/>
              <a:t>Transcriptome</a:t>
            </a:r>
            <a:r>
              <a:rPr lang="es-ES" sz="1400" dirty="0"/>
              <a:t> </a:t>
            </a:r>
            <a:r>
              <a:rPr lang="es-ES" sz="1400" dirty="0" err="1"/>
              <a:t>references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98419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925</TotalTime>
  <Words>500</Words>
  <Application>Microsoft Office PowerPoint</Application>
  <PresentationFormat>On-screen Show (4:3)</PresentationFormat>
  <Paragraphs>119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Franklin Gothic Book</vt:lpstr>
      <vt:lpstr>Wingdings</vt:lpstr>
      <vt:lpstr>Crop</vt:lpstr>
      <vt:lpstr>Sex-biased gene expression in dioecious garden asparagus (Asparagus officinalis)</vt:lpstr>
      <vt:lpstr>Why studying sex determination important?</vt:lpstr>
      <vt:lpstr>Background</vt:lpstr>
      <vt:lpstr>Why asparagus?</vt:lpstr>
      <vt:lpstr>Current thinking for sex determination</vt:lpstr>
      <vt:lpstr>Approach</vt:lpstr>
      <vt:lpstr>Methods</vt:lpstr>
      <vt:lpstr>Workflow</vt:lpstr>
      <vt:lpstr>Transcriptome Profiling</vt:lpstr>
      <vt:lpstr>Transcriptome Profiling</vt:lpstr>
      <vt:lpstr>Overview of documentation</vt:lpstr>
      <vt:lpstr>Results</vt:lpstr>
      <vt:lpstr>Results</vt:lpstr>
      <vt:lpstr>Results</vt:lpstr>
      <vt:lpstr>Differential Expression Analysis</vt:lpstr>
      <vt:lpstr>Results</vt:lpstr>
      <vt:lpstr>Results</vt:lpstr>
      <vt:lpstr>Results</vt:lpstr>
      <vt:lpstr>Results</vt:lpstr>
      <vt:lpstr>Conclusion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Holan</dc:creator>
  <cp:lastModifiedBy>Molnau, Devin E [BCB]</cp:lastModifiedBy>
  <cp:revision>45</cp:revision>
  <dcterms:created xsi:type="dcterms:W3CDTF">2017-04-04T20:23:51Z</dcterms:created>
  <dcterms:modified xsi:type="dcterms:W3CDTF">2017-04-26T03:47:33Z</dcterms:modified>
</cp:coreProperties>
</file>