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71" r:id="rId10"/>
    <p:sldId id="280" r:id="rId11"/>
    <p:sldId id="266" r:id="rId12"/>
    <p:sldId id="263" r:id="rId13"/>
    <p:sldId id="264" r:id="rId14"/>
    <p:sldId id="268" r:id="rId15"/>
    <p:sldId id="270" r:id="rId16"/>
    <p:sldId id="279" r:id="rId17"/>
    <p:sldId id="267" r:id="rId18"/>
    <p:sldId id="272" r:id="rId19"/>
    <p:sldId id="273" r:id="rId20"/>
    <p:sldId id="274" r:id="rId21"/>
    <p:sldId id="275" r:id="rId22"/>
    <p:sldId id="276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E8CE-6E56-4F4D-88C9-C0473C61FC8D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46C03C-E073-45AB-A9C8-06443FEA1350}">
      <dgm:prSet phldrT="[Texto]" custT="1"/>
      <dgm:spPr/>
      <dgm:t>
        <a:bodyPr/>
        <a:lstStyle/>
        <a:p>
          <a:r>
            <a:rPr lang="es-ES" sz="2000" dirty="0" err="1"/>
            <a:t>RNAseq</a:t>
          </a:r>
          <a:endParaRPr lang="en-US" sz="2000" dirty="0"/>
        </a:p>
      </dgm:t>
    </dgm:pt>
    <dgm:pt modelId="{166EBAF9-EA67-41C7-9543-4E7B353618A0}" type="parTrans" cxnId="{46EEA246-DA9F-4BBB-89F1-BFFE8CD15378}">
      <dgm:prSet/>
      <dgm:spPr/>
      <dgm:t>
        <a:bodyPr/>
        <a:lstStyle/>
        <a:p>
          <a:endParaRPr lang="en-US" sz="2000"/>
        </a:p>
      </dgm:t>
    </dgm:pt>
    <dgm:pt modelId="{DD3773AC-ED19-47CD-9A5C-21D0582A545B}" type="sibTrans" cxnId="{46EEA246-DA9F-4BBB-89F1-BFFE8CD15378}">
      <dgm:prSet custT="1"/>
      <dgm:spPr/>
      <dgm:t>
        <a:bodyPr/>
        <a:lstStyle/>
        <a:p>
          <a:endParaRPr lang="en-US" sz="1600"/>
        </a:p>
      </dgm:t>
    </dgm:pt>
    <dgm:pt modelId="{C466413A-A54D-4592-9067-4A7632047ADD}">
      <dgm:prSet phldrT="[Texto]" custT="1"/>
      <dgm:spPr/>
      <dgm:t>
        <a:bodyPr/>
        <a:lstStyle/>
        <a:p>
          <a:r>
            <a:rPr lang="es-ES" sz="1600" dirty="0" err="1"/>
            <a:t>Spear</a:t>
          </a:r>
          <a:r>
            <a:rPr lang="es-ES" sz="1600" dirty="0"/>
            <a:t> </a:t>
          </a:r>
          <a:r>
            <a:rPr lang="es-ES" sz="1600" dirty="0" err="1"/>
            <a:t>tips</a:t>
          </a:r>
          <a:endParaRPr lang="en-US" sz="1600" dirty="0"/>
        </a:p>
      </dgm:t>
    </dgm:pt>
    <dgm:pt modelId="{168F6043-1350-4D89-84A3-126F1B46C4D8}" type="parTrans" cxnId="{E4780FAE-1D30-42E7-AC51-8BA88C8C3936}">
      <dgm:prSet/>
      <dgm:spPr/>
      <dgm:t>
        <a:bodyPr/>
        <a:lstStyle/>
        <a:p>
          <a:endParaRPr lang="en-US" sz="2000"/>
        </a:p>
      </dgm:t>
    </dgm:pt>
    <dgm:pt modelId="{BBEBD048-CE75-4AEB-8E49-5458336C8650}" type="sibTrans" cxnId="{E4780FAE-1D30-42E7-AC51-8BA88C8C3936}">
      <dgm:prSet/>
      <dgm:spPr/>
      <dgm:t>
        <a:bodyPr/>
        <a:lstStyle/>
        <a:p>
          <a:endParaRPr lang="en-US" sz="2000"/>
        </a:p>
      </dgm:t>
    </dgm:pt>
    <dgm:pt modelId="{F5351295-5A7B-4686-BA6C-AAD51831210B}">
      <dgm:prSet phldrT="[Texto]" custT="1"/>
      <dgm:spPr/>
      <dgm:t>
        <a:bodyPr/>
        <a:lstStyle/>
        <a:p>
          <a:r>
            <a:rPr lang="es-ES" sz="1600" dirty="0" err="1"/>
            <a:t>Male</a:t>
          </a:r>
          <a:r>
            <a:rPr lang="es-ES" sz="1600" dirty="0"/>
            <a:t>, </a:t>
          </a:r>
          <a:r>
            <a:rPr lang="es-ES" sz="1600" dirty="0" err="1"/>
            <a:t>Female</a:t>
          </a:r>
          <a:r>
            <a:rPr lang="es-ES" sz="1600" dirty="0"/>
            <a:t>, </a:t>
          </a:r>
          <a:r>
            <a:rPr lang="es-ES" sz="1600" dirty="0" err="1"/>
            <a:t>Super</a:t>
          </a:r>
          <a:r>
            <a:rPr lang="es-ES" sz="1600" dirty="0"/>
            <a:t> </a:t>
          </a:r>
          <a:r>
            <a:rPr lang="es-ES" sz="1600" dirty="0" err="1"/>
            <a:t>Male</a:t>
          </a:r>
          <a:endParaRPr lang="en-US" sz="1600" dirty="0"/>
        </a:p>
      </dgm:t>
    </dgm:pt>
    <dgm:pt modelId="{8DB328E6-5015-4445-94EC-9C99E54FD70D}" type="parTrans" cxnId="{FEE8B482-E279-4E5C-BE13-C7106536C100}">
      <dgm:prSet/>
      <dgm:spPr/>
      <dgm:t>
        <a:bodyPr/>
        <a:lstStyle/>
        <a:p>
          <a:endParaRPr lang="en-US" sz="2000"/>
        </a:p>
      </dgm:t>
    </dgm:pt>
    <dgm:pt modelId="{C5A711CA-AA1A-4629-BB87-67B93CCD2D61}" type="sibTrans" cxnId="{FEE8B482-E279-4E5C-BE13-C7106536C100}">
      <dgm:prSet/>
      <dgm:spPr/>
      <dgm:t>
        <a:bodyPr/>
        <a:lstStyle/>
        <a:p>
          <a:endParaRPr lang="en-US" sz="2000"/>
        </a:p>
      </dgm:t>
    </dgm:pt>
    <dgm:pt modelId="{DD9D1A19-C042-4241-AC1E-CBC58119E3B1}">
      <dgm:prSet phldrT="[Texto]" custT="1"/>
      <dgm:spPr/>
      <dgm:t>
        <a:bodyPr/>
        <a:lstStyle/>
        <a:p>
          <a:r>
            <a:rPr lang="es-ES" sz="2000" i="1" dirty="0"/>
            <a:t>De </a:t>
          </a:r>
          <a:r>
            <a:rPr lang="es-ES" sz="2000" i="1" dirty="0" err="1"/>
            <a:t>novo</a:t>
          </a:r>
          <a:r>
            <a:rPr lang="es-ES" sz="2000" i="1" dirty="0"/>
            <a:t> </a:t>
          </a:r>
          <a:r>
            <a:rPr lang="es-ES" sz="2000" dirty="0"/>
            <a:t> </a:t>
          </a:r>
          <a:r>
            <a:rPr lang="es-ES" sz="2000" dirty="0" err="1"/>
            <a:t>assembly</a:t>
          </a:r>
          <a:endParaRPr lang="en-US" sz="2000" dirty="0"/>
        </a:p>
      </dgm:t>
    </dgm:pt>
    <dgm:pt modelId="{777BD4C7-AAA8-4A81-829D-A0D2FF6AA15F}" type="parTrans" cxnId="{B4F95DF4-F8F0-49E1-8506-908FAFE11139}">
      <dgm:prSet/>
      <dgm:spPr/>
      <dgm:t>
        <a:bodyPr/>
        <a:lstStyle/>
        <a:p>
          <a:endParaRPr lang="en-US" sz="2000"/>
        </a:p>
      </dgm:t>
    </dgm:pt>
    <dgm:pt modelId="{2F1FB023-A283-4CF2-AD92-547252EFD921}" type="sibTrans" cxnId="{B4F95DF4-F8F0-49E1-8506-908FAFE11139}">
      <dgm:prSet custT="1"/>
      <dgm:spPr/>
      <dgm:t>
        <a:bodyPr/>
        <a:lstStyle/>
        <a:p>
          <a:endParaRPr lang="en-US" sz="1600"/>
        </a:p>
      </dgm:t>
    </dgm:pt>
    <dgm:pt modelId="{81A854F5-D3EB-49EB-AF5F-B56F6C8F5EC5}">
      <dgm:prSet phldrT="[Texto]" custT="1"/>
      <dgm:spPr/>
      <dgm:t>
        <a:bodyPr/>
        <a:lstStyle/>
        <a:p>
          <a:r>
            <a:rPr lang="es-ES" sz="1600" dirty="0" err="1"/>
            <a:t>Quality</a:t>
          </a:r>
          <a:r>
            <a:rPr lang="es-ES" sz="1600" dirty="0"/>
            <a:t> control</a:t>
          </a:r>
          <a:endParaRPr lang="en-US" sz="1600" dirty="0"/>
        </a:p>
      </dgm:t>
    </dgm:pt>
    <dgm:pt modelId="{56C0F259-9B7E-421E-8F8E-530B0F5CE873}" type="parTrans" cxnId="{089EAF4D-0718-4A95-82BC-C9DC79A61562}">
      <dgm:prSet/>
      <dgm:spPr/>
      <dgm:t>
        <a:bodyPr/>
        <a:lstStyle/>
        <a:p>
          <a:endParaRPr lang="en-US" sz="2000"/>
        </a:p>
      </dgm:t>
    </dgm:pt>
    <dgm:pt modelId="{9F016FBE-B21A-4F9E-B770-AF7EB9058F08}" type="sibTrans" cxnId="{089EAF4D-0718-4A95-82BC-C9DC79A61562}">
      <dgm:prSet/>
      <dgm:spPr/>
      <dgm:t>
        <a:bodyPr/>
        <a:lstStyle/>
        <a:p>
          <a:endParaRPr lang="en-US" sz="2000"/>
        </a:p>
      </dgm:t>
    </dgm:pt>
    <dgm:pt modelId="{169D612B-DA50-42B2-A089-0CD33404C833}">
      <dgm:prSet phldrT="[Texto]" custT="1"/>
      <dgm:spPr/>
      <dgm:t>
        <a:bodyPr/>
        <a:lstStyle/>
        <a:p>
          <a:r>
            <a:rPr lang="es-ES" sz="1600" dirty="0" err="1"/>
            <a:t>Trimming</a:t>
          </a:r>
          <a:endParaRPr lang="en-US" sz="1600" dirty="0"/>
        </a:p>
      </dgm:t>
    </dgm:pt>
    <dgm:pt modelId="{3DBDD095-BAC6-4E38-BFDA-31C50CC1291F}" type="parTrans" cxnId="{2B471167-3011-4249-B4E4-797FE711F9F1}">
      <dgm:prSet/>
      <dgm:spPr/>
      <dgm:t>
        <a:bodyPr/>
        <a:lstStyle/>
        <a:p>
          <a:endParaRPr lang="en-US" sz="2000"/>
        </a:p>
      </dgm:t>
    </dgm:pt>
    <dgm:pt modelId="{D8E076AF-17A9-4432-91BD-D6211BC0EA7C}" type="sibTrans" cxnId="{2B471167-3011-4249-B4E4-797FE711F9F1}">
      <dgm:prSet/>
      <dgm:spPr/>
      <dgm:t>
        <a:bodyPr/>
        <a:lstStyle/>
        <a:p>
          <a:endParaRPr lang="en-US" sz="2000"/>
        </a:p>
      </dgm:t>
    </dgm:pt>
    <dgm:pt modelId="{91A65AEF-6A15-4A27-BEF4-E1F29341CAE7}">
      <dgm:prSet phldrT="[Texto]" custT="1"/>
      <dgm:spPr/>
      <dgm:t>
        <a:bodyPr/>
        <a:lstStyle/>
        <a:p>
          <a:r>
            <a:rPr lang="es-ES" sz="2000" dirty="0" err="1"/>
            <a:t>Differential</a:t>
          </a:r>
          <a:r>
            <a:rPr lang="es-ES" sz="2000" dirty="0"/>
            <a:t> </a:t>
          </a:r>
          <a:r>
            <a:rPr lang="es-ES" sz="2000" dirty="0" err="1"/>
            <a:t>expression</a:t>
          </a:r>
          <a:r>
            <a:rPr lang="es-ES" sz="2000" dirty="0"/>
            <a:t> </a:t>
          </a:r>
          <a:r>
            <a:rPr lang="es-ES" sz="2000" dirty="0" err="1"/>
            <a:t>analysis</a:t>
          </a:r>
          <a:endParaRPr lang="en-US" sz="2000" dirty="0"/>
        </a:p>
      </dgm:t>
    </dgm:pt>
    <dgm:pt modelId="{73FB7926-F3DC-4072-892E-5CDBC32AC16D}" type="parTrans" cxnId="{79EC4E32-DBFE-4EC9-87D3-E83007DEB976}">
      <dgm:prSet/>
      <dgm:spPr/>
      <dgm:t>
        <a:bodyPr/>
        <a:lstStyle/>
        <a:p>
          <a:endParaRPr lang="en-US" sz="2000"/>
        </a:p>
      </dgm:t>
    </dgm:pt>
    <dgm:pt modelId="{26F79743-5592-4A48-AD2F-903A4A3C64B0}" type="sibTrans" cxnId="{79EC4E32-DBFE-4EC9-87D3-E83007DEB976}">
      <dgm:prSet/>
      <dgm:spPr/>
      <dgm:t>
        <a:bodyPr/>
        <a:lstStyle/>
        <a:p>
          <a:endParaRPr lang="en-US" sz="2000"/>
        </a:p>
      </dgm:t>
    </dgm:pt>
    <dgm:pt modelId="{F1C2D6F1-7C50-4518-AF30-C62830E34870}">
      <dgm:prSet phldrT="[Texto]" custT="1"/>
      <dgm:spPr/>
      <dgm:t>
        <a:bodyPr/>
        <a:lstStyle/>
        <a:p>
          <a:r>
            <a:rPr lang="es-ES" sz="1600" dirty="0" err="1"/>
            <a:t>Alignment</a:t>
          </a:r>
          <a:endParaRPr lang="en-US" sz="1600" dirty="0"/>
        </a:p>
      </dgm:t>
    </dgm:pt>
    <dgm:pt modelId="{00864D43-7BE9-45DA-BAE4-E75E36C45913}" type="parTrans" cxnId="{DC9946B6-D564-4A8F-8A08-9E5A6CD74436}">
      <dgm:prSet/>
      <dgm:spPr/>
      <dgm:t>
        <a:bodyPr/>
        <a:lstStyle/>
        <a:p>
          <a:endParaRPr lang="en-US" sz="2000"/>
        </a:p>
      </dgm:t>
    </dgm:pt>
    <dgm:pt modelId="{7AA76297-BF81-4187-8BAD-57F1348D4BB5}" type="sibTrans" cxnId="{DC9946B6-D564-4A8F-8A08-9E5A6CD74436}">
      <dgm:prSet/>
      <dgm:spPr/>
      <dgm:t>
        <a:bodyPr/>
        <a:lstStyle/>
        <a:p>
          <a:endParaRPr lang="en-US" sz="2000"/>
        </a:p>
      </dgm:t>
    </dgm:pt>
    <dgm:pt modelId="{5E3E51B3-C034-40DA-8D6B-12A51F79F84F}">
      <dgm:prSet phldrT="[Texto]" custT="1"/>
      <dgm:spPr/>
      <dgm:t>
        <a:bodyPr/>
        <a:lstStyle/>
        <a:p>
          <a:r>
            <a:rPr lang="es-ES" sz="1600" dirty="0" err="1"/>
            <a:t>Transcript</a:t>
          </a:r>
          <a:r>
            <a:rPr lang="es-ES" sz="1600" dirty="0"/>
            <a:t> </a:t>
          </a:r>
          <a:r>
            <a:rPr lang="es-ES" sz="1600" dirty="0" err="1"/>
            <a:t>abundance</a:t>
          </a:r>
          <a:r>
            <a:rPr lang="es-ES" sz="1600" dirty="0"/>
            <a:t> </a:t>
          </a:r>
          <a:r>
            <a:rPr lang="es-ES" sz="1600" dirty="0" err="1"/>
            <a:t>estimation</a:t>
          </a:r>
          <a:endParaRPr lang="en-US" sz="1600" dirty="0"/>
        </a:p>
      </dgm:t>
    </dgm:pt>
    <dgm:pt modelId="{655E7F96-779F-49AD-864A-E6F2A6C31883}" type="parTrans" cxnId="{274EF8EA-833F-4500-9EC7-213330933E55}">
      <dgm:prSet/>
      <dgm:spPr/>
      <dgm:t>
        <a:bodyPr/>
        <a:lstStyle/>
        <a:p>
          <a:endParaRPr lang="en-US" sz="2000"/>
        </a:p>
      </dgm:t>
    </dgm:pt>
    <dgm:pt modelId="{D2A9912C-C23B-4036-9067-0181019705BF}" type="sibTrans" cxnId="{274EF8EA-833F-4500-9EC7-213330933E55}">
      <dgm:prSet/>
      <dgm:spPr/>
      <dgm:t>
        <a:bodyPr/>
        <a:lstStyle/>
        <a:p>
          <a:endParaRPr lang="en-US" sz="2000"/>
        </a:p>
      </dgm:t>
    </dgm:pt>
    <dgm:pt modelId="{99DDACEB-7AC2-405D-8C03-62809185729F}">
      <dgm:prSet phldrT="[Texto]" custT="1"/>
      <dgm:spPr/>
      <dgm:t>
        <a:bodyPr/>
        <a:lstStyle/>
        <a:p>
          <a:r>
            <a:rPr lang="en-US" sz="1600" b="0" i="0" dirty="0"/>
            <a:t>(NCBI) </a:t>
          </a:r>
          <a:r>
            <a:rPr lang="en-US" sz="1600" b="0" i="0" dirty="0" err="1"/>
            <a:t>BioProject</a:t>
          </a:r>
          <a:r>
            <a:rPr lang="en-US" sz="1600" b="0" i="0" dirty="0"/>
            <a:t> 259909</a:t>
          </a:r>
          <a:br>
            <a:rPr lang="en-US" sz="1600" dirty="0"/>
          </a:br>
          <a:endParaRPr lang="en-US" sz="1600" dirty="0"/>
        </a:p>
      </dgm:t>
    </dgm:pt>
    <dgm:pt modelId="{FE885667-BCFC-4070-85A3-7E7661061007}" type="parTrans" cxnId="{64F483B0-D56E-4E51-A12A-C615B4470DED}">
      <dgm:prSet/>
      <dgm:spPr/>
      <dgm:t>
        <a:bodyPr/>
        <a:lstStyle/>
        <a:p>
          <a:endParaRPr lang="en-US" sz="2000"/>
        </a:p>
      </dgm:t>
    </dgm:pt>
    <dgm:pt modelId="{3060AE7B-8CF2-467E-AFA3-68FF2185B41A}" type="sibTrans" cxnId="{64F483B0-D56E-4E51-A12A-C615B4470DED}">
      <dgm:prSet/>
      <dgm:spPr/>
      <dgm:t>
        <a:bodyPr/>
        <a:lstStyle/>
        <a:p>
          <a:endParaRPr lang="en-US" sz="2000"/>
        </a:p>
      </dgm:t>
    </dgm:pt>
    <dgm:pt modelId="{942CFC1C-AA12-4264-A826-2D247FC95085}">
      <dgm:prSet phldrT="[Texto]" custT="1"/>
      <dgm:spPr/>
      <dgm:t>
        <a:bodyPr/>
        <a:lstStyle/>
        <a:p>
          <a:r>
            <a:rPr lang="es-ES" sz="1600" dirty="0" err="1"/>
            <a:t>Functional</a:t>
          </a:r>
          <a:r>
            <a:rPr lang="es-ES" sz="1600" dirty="0"/>
            <a:t> </a:t>
          </a:r>
          <a:r>
            <a:rPr lang="es-ES" sz="1600" dirty="0" err="1"/>
            <a:t>annotation</a:t>
          </a:r>
          <a:endParaRPr lang="en-US" sz="1600" dirty="0"/>
        </a:p>
      </dgm:t>
    </dgm:pt>
    <dgm:pt modelId="{7CB0AD2C-A735-4A10-B9FB-A1061338BA5B}" type="parTrans" cxnId="{22FC1ECA-E709-46D6-9263-3055451A2D92}">
      <dgm:prSet/>
      <dgm:spPr/>
      <dgm:t>
        <a:bodyPr/>
        <a:lstStyle/>
        <a:p>
          <a:endParaRPr lang="en-US" sz="2000"/>
        </a:p>
      </dgm:t>
    </dgm:pt>
    <dgm:pt modelId="{F0159CE7-914F-482D-8628-34B12113E511}" type="sibTrans" cxnId="{22FC1ECA-E709-46D6-9263-3055451A2D92}">
      <dgm:prSet/>
      <dgm:spPr/>
      <dgm:t>
        <a:bodyPr/>
        <a:lstStyle/>
        <a:p>
          <a:endParaRPr lang="en-US" sz="2000"/>
        </a:p>
      </dgm:t>
    </dgm:pt>
    <dgm:pt modelId="{AE78AC46-7E52-44F4-B2B2-7CE10099D6ED}">
      <dgm:prSet phldrT="[Texto]" custT="1"/>
      <dgm:spPr/>
      <dgm:t>
        <a:bodyPr/>
        <a:lstStyle/>
        <a:p>
          <a:r>
            <a:rPr lang="es-ES" sz="1600" dirty="0" err="1"/>
            <a:t>Assembly</a:t>
          </a:r>
          <a:endParaRPr lang="en-US" sz="1600" dirty="0"/>
        </a:p>
      </dgm:t>
    </dgm:pt>
    <dgm:pt modelId="{F3154323-2D0F-4AA8-BDA6-3039AF34A32D}" type="parTrans" cxnId="{BCA9A3D5-D437-4983-9C4A-142C813CBF20}">
      <dgm:prSet/>
      <dgm:spPr/>
      <dgm:t>
        <a:bodyPr/>
        <a:lstStyle/>
        <a:p>
          <a:endParaRPr lang="en-US" sz="2000"/>
        </a:p>
      </dgm:t>
    </dgm:pt>
    <dgm:pt modelId="{38B06FD4-3BA9-4425-90CA-E27CB0EB86EA}" type="sibTrans" cxnId="{BCA9A3D5-D437-4983-9C4A-142C813CBF20}">
      <dgm:prSet/>
      <dgm:spPr/>
      <dgm:t>
        <a:bodyPr/>
        <a:lstStyle/>
        <a:p>
          <a:endParaRPr lang="en-US" sz="2000"/>
        </a:p>
      </dgm:t>
    </dgm:pt>
    <dgm:pt modelId="{7305E311-BA18-4725-86B1-D9DF66556862}">
      <dgm:prSet phldrT="[Texto]" custT="1"/>
      <dgm:spPr/>
      <dgm:t>
        <a:bodyPr/>
        <a:lstStyle/>
        <a:p>
          <a:r>
            <a:rPr lang="es-ES" sz="1600" dirty="0" err="1"/>
            <a:t>Differential</a:t>
          </a:r>
          <a:r>
            <a:rPr lang="es-ES" sz="1600" dirty="0"/>
            <a:t> </a:t>
          </a:r>
          <a:r>
            <a:rPr lang="es-ES" sz="1600" dirty="0" err="1"/>
            <a:t>expression</a:t>
          </a:r>
          <a:r>
            <a:rPr lang="es-ES" sz="1600" dirty="0"/>
            <a:t> </a:t>
          </a:r>
          <a:r>
            <a:rPr lang="es-ES" sz="1600" dirty="0" err="1"/>
            <a:t>analysis</a:t>
          </a:r>
          <a:r>
            <a:rPr lang="es-ES" sz="1600" dirty="0"/>
            <a:t> in </a:t>
          </a:r>
          <a:r>
            <a:rPr lang="es-ES" sz="1600" dirty="0" err="1"/>
            <a:t>edgeR</a:t>
          </a:r>
          <a:endParaRPr lang="en-US" sz="1600" dirty="0"/>
        </a:p>
      </dgm:t>
    </dgm:pt>
    <dgm:pt modelId="{35EE8319-C046-48CC-965F-761964A1A1D8}" type="parTrans" cxnId="{AC0F4E34-1EE9-4B66-99B0-32ECCF3AFCEA}">
      <dgm:prSet/>
      <dgm:spPr/>
      <dgm:t>
        <a:bodyPr/>
        <a:lstStyle/>
        <a:p>
          <a:endParaRPr lang="en-US" sz="2000"/>
        </a:p>
      </dgm:t>
    </dgm:pt>
    <dgm:pt modelId="{BAA32ABE-2C94-4499-B5F5-1BE81733AACE}" type="sibTrans" cxnId="{AC0F4E34-1EE9-4B66-99B0-32ECCF3AFCEA}">
      <dgm:prSet/>
      <dgm:spPr/>
      <dgm:t>
        <a:bodyPr/>
        <a:lstStyle/>
        <a:p>
          <a:endParaRPr lang="en-US" sz="2000"/>
        </a:p>
      </dgm:t>
    </dgm:pt>
    <dgm:pt modelId="{962DDC3C-372C-41E5-98AF-1BC41210AB0A}" type="pres">
      <dgm:prSet presAssocID="{7F00E8CE-6E56-4F4D-88C9-C0473C61FC8D}" presName="Name0" presStyleCnt="0">
        <dgm:presLayoutVars>
          <dgm:dir/>
          <dgm:resizeHandles val="exact"/>
        </dgm:presLayoutVars>
      </dgm:prSet>
      <dgm:spPr/>
    </dgm:pt>
    <dgm:pt modelId="{BDAA6788-3D12-47BC-9E42-7D38FDE7F399}" type="pres">
      <dgm:prSet presAssocID="{0446C03C-E073-45AB-A9C8-06443FEA1350}" presName="node" presStyleLbl="node1" presStyleIdx="0" presStyleCnt="3">
        <dgm:presLayoutVars>
          <dgm:bulletEnabled val="1"/>
        </dgm:presLayoutVars>
      </dgm:prSet>
      <dgm:spPr/>
    </dgm:pt>
    <dgm:pt modelId="{1F338E8C-445B-4795-9DFA-DDBCD4CD0223}" type="pres">
      <dgm:prSet presAssocID="{DD3773AC-ED19-47CD-9A5C-21D0582A545B}" presName="sibTrans" presStyleLbl="sibTrans2D1" presStyleIdx="0" presStyleCnt="2"/>
      <dgm:spPr/>
    </dgm:pt>
    <dgm:pt modelId="{34DEC8FB-8A5E-47CA-96DE-B987907461FF}" type="pres">
      <dgm:prSet presAssocID="{DD3773AC-ED19-47CD-9A5C-21D0582A545B}" presName="connectorText" presStyleLbl="sibTrans2D1" presStyleIdx="0" presStyleCnt="2"/>
      <dgm:spPr/>
    </dgm:pt>
    <dgm:pt modelId="{E1C175A5-344B-46C4-A31A-B19B85FB8577}" type="pres">
      <dgm:prSet presAssocID="{DD9D1A19-C042-4241-AC1E-CBC58119E3B1}" presName="node" presStyleLbl="node1" presStyleIdx="1" presStyleCnt="3">
        <dgm:presLayoutVars>
          <dgm:bulletEnabled val="1"/>
        </dgm:presLayoutVars>
      </dgm:prSet>
      <dgm:spPr/>
    </dgm:pt>
    <dgm:pt modelId="{F461BE5B-401D-414A-9175-B95B6C23DC9D}" type="pres">
      <dgm:prSet presAssocID="{2F1FB023-A283-4CF2-AD92-547252EFD921}" presName="sibTrans" presStyleLbl="sibTrans2D1" presStyleIdx="1" presStyleCnt="2"/>
      <dgm:spPr/>
    </dgm:pt>
    <dgm:pt modelId="{82CB2603-4A55-4B49-A6E8-B125ED9C9E48}" type="pres">
      <dgm:prSet presAssocID="{2F1FB023-A283-4CF2-AD92-547252EFD921}" presName="connectorText" presStyleLbl="sibTrans2D1" presStyleIdx="1" presStyleCnt="2"/>
      <dgm:spPr/>
    </dgm:pt>
    <dgm:pt modelId="{1886C3BF-2DFE-4372-93A8-70DF5AE5B7BB}" type="pres">
      <dgm:prSet presAssocID="{91A65AEF-6A15-4A27-BEF4-E1F29341CAE7}" presName="node" presStyleLbl="node1" presStyleIdx="2" presStyleCnt="3">
        <dgm:presLayoutVars>
          <dgm:bulletEnabled val="1"/>
        </dgm:presLayoutVars>
      </dgm:prSet>
      <dgm:spPr/>
    </dgm:pt>
  </dgm:ptLst>
  <dgm:cxnLst>
    <dgm:cxn modelId="{B4F95DF4-F8F0-49E1-8506-908FAFE11139}" srcId="{7F00E8CE-6E56-4F4D-88C9-C0473C61FC8D}" destId="{DD9D1A19-C042-4241-AC1E-CBC58119E3B1}" srcOrd="1" destOrd="0" parTransId="{777BD4C7-AAA8-4A81-829D-A0D2FF6AA15F}" sibTransId="{2F1FB023-A283-4CF2-AD92-547252EFD921}"/>
    <dgm:cxn modelId="{C1D70DC3-BB6F-4772-8D52-C73C49E18F26}" type="presOf" srcId="{2F1FB023-A283-4CF2-AD92-547252EFD921}" destId="{82CB2603-4A55-4B49-A6E8-B125ED9C9E48}" srcOrd="1" destOrd="0" presId="urn:microsoft.com/office/officeart/2005/8/layout/process1"/>
    <dgm:cxn modelId="{79AE3E36-3F6D-4B29-A511-5D0B9A6434B9}" type="presOf" srcId="{C466413A-A54D-4592-9067-4A7632047ADD}" destId="{BDAA6788-3D12-47BC-9E42-7D38FDE7F399}" srcOrd="0" destOrd="1" presId="urn:microsoft.com/office/officeart/2005/8/layout/process1"/>
    <dgm:cxn modelId="{00CE3C1E-BC5E-4AEE-B410-7750B957FC84}" type="presOf" srcId="{F5351295-5A7B-4686-BA6C-AAD51831210B}" destId="{BDAA6788-3D12-47BC-9E42-7D38FDE7F399}" srcOrd="0" destOrd="2" presId="urn:microsoft.com/office/officeart/2005/8/layout/process1"/>
    <dgm:cxn modelId="{E4780FAE-1D30-42E7-AC51-8BA88C8C3936}" srcId="{0446C03C-E073-45AB-A9C8-06443FEA1350}" destId="{C466413A-A54D-4592-9067-4A7632047ADD}" srcOrd="0" destOrd="0" parTransId="{168F6043-1350-4D89-84A3-126F1B46C4D8}" sibTransId="{BBEBD048-CE75-4AEB-8E49-5458336C8650}"/>
    <dgm:cxn modelId="{64F483B0-D56E-4E51-A12A-C615B4470DED}" srcId="{0446C03C-E073-45AB-A9C8-06443FEA1350}" destId="{99DDACEB-7AC2-405D-8C03-62809185729F}" srcOrd="2" destOrd="0" parTransId="{FE885667-BCFC-4070-85A3-7E7661061007}" sibTransId="{3060AE7B-8CF2-467E-AFA3-68FF2185B41A}"/>
    <dgm:cxn modelId="{0B7C5417-96E9-4D4D-89AC-6F8D69992060}" type="presOf" srcId="{99DDACEB-7AC2-405D-8C03-62809185729F}" destId="{BDAA6788-3D12-47BC-9E42-7D38FDE7F399}" srcOrd="0" destOrd="3" presId="urn:microsoft.com/office/officeart/2005/8/layout/process1"/>
    <dgm:cxn modelId="{BCA9A3D5-D437-4983-9C4A-142C813CBF20}" srcId="{DD9D1A19-C042-4241-AC1E-CBC58119E3B1}" destId="{AE78AC46-7E52-44F4-B2B2-7CE10099D6ED}" srcOrd="3" destOrd="0" parTransId="{F3154323-2D0F-4AA8-BDA6-3039AF34A32D}" sibTransId="{38B06FD4-3BA9-4425-90CA-E27CB0EB86EA}"/>
    <dgm:cxn modelId="{2E825B25-6EA5-4063-A79B-66B8818EDD05}" type="presOf" srcId="{7F00E8CE-6E56-4F4D-88C9-C0473C61FC8D}" destId="{962DDC3C-372C-41E5-98AF-1BC41210AB0A}" srcOrd="0" destOrd="0" presId="urn:microsoft.com/office/officeart/2005/8/layout/process1"/>
    <dgm:cxn modelId="{8F4B5199-D290-4C54-BFDB-FAFDE984C92C}" type="presOf" srcId="{942CFC1C-AA12-4264-A826-2D247FC95085}" destId="{E1C175A5-344B-46C4-A31A-B19B85FB8577}" srcOrd="0" destOrd="3" presId="urn:microsoft.com/office/officeart/2005/8/layout/process1"/>
    <dgm:cxn modelId="{2B471167-3011-4249-B4E4-797FE711F9F1}" srcId="{DD9D1A19-C042-4241-AC1E-CBC58119E3B1}" destId="{169D612B-DA50-42B2-A089-0CD33404C833}" srcOrd="1" destOrd="0" parTransId="{3DBDD095-BAC6-4E38-BFDA-31C50CC1291F}" sibTransId="{D8E076AF-17A9-4432-91BD-D6211BC0EA7C}"/>
    <dgm:cxn modelId="{46EEA246-DA9F-4BBB-89F1-BFFE8CD15378}" srcId="{7F00E8CE-6E56-4F4D-88C9-C0473C61FC8D}" destId="{0446C03C-E073-45AB-A9C8-06443FEA1350}" srcOrd="0" destOrd="0" parTransId="{166EBAF9-EA67-41C7-9543-4E7B353618A0}" sibTransId="{DD3773AC-ED19-47CD-9A5C-21D0582A545B}"/>
    <dgm:cxn modelId="{DC9946B6-D564-4A8F-8A08-9E5A6CD74436}" srcId="{91A65AEF-6A15-4A27-BEF4-E1F29341CAE7}" destId="{F1C2D6F1-7C50-4518-AF30-C62830E34870}" srcOrd="0" destOrd="0" parTransId="{00864D43-7BE9-45DA-BAE4-E75E36C45913}" sibTransId="{7AA76297-BF81-4187-8BAD-57F1348D4BB5}"/>
    <dgm:cxn modelId="{6CA895F7-DC0B-4666-938A-B116866643B2}" type="presOf" srcId="{7305E311-BA18-4725-86B1-D9DF66556862}" destId="{1886C3BF-2DFE-4372-93A8-70DF5AE5B7BB}" srcOrd="0" destOrd="3" presId="urn:microsoft.com/office/officeart/2005/8/layout/process1"/>
    <dgm:cxn modelId="{70398382-2953-4312-9820-0DB9982CAEDB}" type="presOf" srcId="{2F1FB023-A283-4CF2-AD92-547252EFD921}" destId="{F461BE5B-401D-414A-9175-B95B6C23DC9D}" srcOrd="0" destOrd="0" presId="urn:microsoft.com/office/officeart/2005/8/layout/process1"/>
    <dgm:cxn modelId="{22FC1ECA-E709-46D6-9263-3055451A2D92}" srcId="{DD9D1A19-C042-4241-AC1E-CBC58119E3B1}" destId="{942CFC1C-AA12-4264-A826-2D247FC95085}" srcOrd="2" destOrd="0" parTransId="{7CB0AD2C-A735-4A10-B9FB-A1061338BA5B}" sibTransId="{F0159CE7-914F-482D-8628-34B12113E511}"/>
    <dgm:cxn modelId="{1C94B997-07FB-4D8B-B2E8-FF341A774F9B}" type="presOf" srcId="{169D612B-DA50-42B2-A089-0CD33404C833}" destId="{E1C175A5-344B-46C4-A31A-B19B85FB8577}" srcOrd="0" destOrd="2" presId="urn:microsoft.com/office/officeart/2005/8/layout/process1"/>
    <dgm:cxn modelId="{57DFCDEE-5952-43CC-BCE2-536517B17C25}" type="presOf" srcId="{5E3E51B3-C034-40DA-8D6B-12A51F79F84F}" destId="{1886C3BF-2DFE-4372-93A8-70DF5AE5B7BB}" srcOrd="0" destOrd="2" presId="urn:microsoft.com/office/officeart/2005/8/layout/process1"/>
    <dgm:cxn modelId="{7D477BAE-EA9F-4D3C-AE9E-B69332CB574A}" type="presOf" srcId="{DD3773AC-ED19-47CD-9A5C-21D0582A545B}" destId="{1F338E8C-445B-4795-9DFA-DDBCD4CD0223}" srcOrd="0" destOrd="0" presId="urn:microsoft.com/office/officeart/2005/8/layout/process1"/>
    <dgm:cxn modelId="{97963869-47A2-410C-957F-FA9E0ABBA8EA}" type="presOf" srcId="{81A854F5-D3EB-49EB-AF5F-B56F6C8F5EC5}" destId="{E1C175A5-344B-46C4-A31A-B19B85FB8577}" srcOrd="0" destOrd="1" presId="urn:microsoft.com/office/officeart/2005/8/layout/process1"/>
    <dgm:cxn modelId="{932179C8-46BB-4EBA-B01E-CFBCCFA4DC21}" type="presOf" srcId="{AE78AC46-7E52-44F4-B2B2-7CE10099D6ED}" destId="{E1C175A5-344B-46C4-A31A-B19B85FB8577}" srcOrd="0" destOrd="4" presId="urn:microsoft.com/office/officeart/2005/8/layout/process1"/>
    <dgm:cxn modelId="{7F065C32-943E-4B45-992C-FEEA645ADE92}" type="presOf" srcId="{0446C03C-E073-45AB-A9C8-06443FEA1350}" destId="{BDAA6788-3D12-47BC-9E42-7D38FDE7F399}" srcOrd="0" destOrd="0" presId="urn:microsoft.com/office/officeart/2005/8/layout/process1"/>
    <dgm:cxn modelId="{A35BA005-231A-4DF5-ACF3-C891B914081F}" type="presOf" srcId="{F1C2D6F1-7C50-4518-AF30-C62830E34870}" destId="{1886C3BF-2DFE-4372-93A8-70DF5AE5B7BB}" srcOrd="0" destOrd="1" presId="urn:microsoft.com/office/officeart/2005/8/layout/process1"/>
    <dgm:cxn modelId="{C21346BE-6B39-4AD3-9F67-10CFC4398D3C}" type="presOf" srcId="{91A65AEF-6A15-4A27-BEF4-E1F29341CAE7}" destId="{1886C3BF-2DFE-4372-93A8-70DF5AE5B7BB}" srcOrd="0" destOrd="0" presId="urn:microsoft.com/office/officeart/2005/8/layout/process1"/>
    <dgm:cxn modelId="{00F6D34C-34A9-4267-BA6D-2341A482C667}" type="presOf" srcId="{DD3773AC-ED19-47CD-9A5C-21D0582A545B}" destId="{34DEC8FB-8A5E-47CA-96DE-B987907461FF}" srcOrd="1" destOrd="0" presId="urn:microsoft.com/office/officeart/2005/8/layout/process1"/>
    <dgm:cxn modelId="{089EAF4D-0718-4A95-82BC-C9DC79A61562}" srcId="{DD9D1A19-C042-4241-AC1E-CBC58119E3B1}" destId="{81A854F5-D3EB-49EB-AF5F-B56F6C8F5EC5}" srcOrd="0" destOrd="0" parTransId="{56C0F259-9B7E-421E-8F8E-530B0F5CE873}" sibTransId="{9F016FBE-B21A-4F9E-B770-AF7EB9058F08}"/>
    <dgm:cxn modelId="{E52E4512-9B52-4829-8292-891CD1605CFA}" type="presOf" srcId="{DD9D1A19-C042-4241-AC1E-CBC58119E3B1}" destId="{E1C175A5-344B-46C4-A31A-B19B85FB8577}" srcOrd="0" destOrd="0" presId="urn:microsoft.com/office/officeart/2005/8/layout/process1"/>
    <dgm:cxn modelId="{274EF8EA-833F-4500-9EC7-213330933E55}" srcId="{91A65AEF-6A15-4A27-BEF4-E1F29341CAE7}" destId="{5E3E51B3-C034-40DA-8D6B-12A51F79F84F}" srcOrd="1" destOrd="0" parTransId="{655E7F96-779F-49AD-864A-E6F2A6C31883}" sibTransId="{D2A9912C-C23B-4036-9067-0181019705BF}"/>
    <dgm:cxn modelId="{79EC4E32-DBFE-4EC9-87D3-E83007DEB976}" srcId="{7F00E8CE-6E56-4F4D-88C9-C0473C61FC8D}" destId="{91A65AEF-6A15-4A27-BEF4-E1F29341CAE7}" srcOrd="2" destOrd="0" parTransId="{73FB7926-F3DC-4072-892E-5CDBC32AC16D}" sibTransId="{26F79743-5592-4A48-AD2F-903A4A3C64B0}"/>
    <dgm:cxn modelId="{AC0F4E34-1EE9-4B66-99B0-32ECCF3AFCEA}" srcId="{91A65AEF-6A15-4A27-BEF4-E1F29341CAE7}" destId="{7305E311-BA18-4725-86B1-D9DF66556862}" srcOrd="2" destOrd="0" parTransId="{35EE8319-C046-48CC-965F-761964A1A1D8}" sibTransId="{BAA32ABE-2C94-4499-B5F5-1BE81733AACE}"/>
    <dgm:cxn modelId="{FEE8B482-E279-4E5C-BE13-C7106536C100}" srcId="{0446C03C-E073-45AB-A9C8-06443FEA1350}" destId="{F5351295-5A7B-4686-BA6C-AAD51831210B}" srcOrd="1" destOrd="0" parTransId="{8DB328E6-5015-4445-94EC-9C99E54FD70D}" sibTransId="{C5A711CA-AA1A-4629-BB87-67B93CCD2D61}"/>
    <dgm:cxn modelId="{1384C4A0-1E04-4060-89DC-38ACFD604295}" type="presParOf" srcId="{962DDC3C-372C-41E5-98AF-1BC41210AB0A}" destId="{BDAA6788-3D12-47BC-9E42-7D38FDE7F399}" srcOrd="0" destOrd="0" presId="urn:microsoft.com/office/officeart/2005/8/layout/process1"/>
    <dgm:cxn modelId="{6914B89C-996B-4428-B6D6-4F300640B65E}" type="presParOf" srcId="{962DDC3C-372C-41E5-98AF-1BC41210AB0A}" destId="{1F338E8C-445B-4795-9DFA-DDBCD4CD0223}" srcOrd="1" destOrd="0" presId="urn:microsoft.com/office/officeart/2005/8/layout/process1"/>
    <dgm:cxn modelId="{09391D10-8263-4063-ACCB-80C26E2DCE68}" type="presParOf" srcId="{1F338E8C-445B-4795-9DFA-DDBCD4CD0223}" destId="{34DEC8FB-8A5E-47CA-96DE-B987907461FF}" srcOrd="0" destOrd="0" presId="urn:microsoft.com/office/officeart/2005/8/layout/process1"/>
    <dgm:cxn modelId="{41F8C010-2B7A-464B-A8F9-212126C21058}" type="presParOf" srcId="{962DDC3C-372C-41E5-98AF-1BC41210AB0A}" destId="{E1C175A5-344B-46C4-A31A-B19B85FB8577}" srcOrd="2" destOrd="0" presId="urn:microsoft.com/office/officeart/2005/8/layout/process1"/>
    <dgm:cxn modelId="{415EE0C7-01C3-4E9A-9D0B-283B950E303E}" type="presParOf" srcId="{962DDC3C-372C-41E5-98AF-1BC41210AB0A}" destId="{F461BE5B-401D-414A-9175-B95B6C23DC9D}" srcOrd="3" destOrd="0" presId="urn:microsoft.com/office/officeart/2005/8/layout/process1"/>
    <dgm:cxn modelId="{E6B34D08-7500-4263-9E44-88F8198DFBA5}" type="presParOf" srcId="{F461BE5B-401D-414A-9175-B95B6C23DC9D}" destId="{82CB2603-4A55-4B49-A6E8-B125ED9C9E48}" srcOrd="0" destOrd="0" presId="urn:microsoft.com/office/officeart/2005/8/layout/process1"/>
    <dgm:cxn modelId="{B3E5EC96-008D-465C-A43D-D2F108A0CFEE}" type="presParOf" srcId="{962DDC3C-372C-41E5-98AF-1BC41210AB0A}" destId="{1886C3BF-2DFE-4372-93A8-70DF5AE5B7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</dgm:pt>
    <dgm:pt modelId="{88EDF64E-35BB-481B-B11A-F08915958068}" type="pres">
      <dgm:prSet presAssocID="{E892C2B4-4244-468D-917A-E776E4200961}" presName="sibTrans" presStyleLbl="sibTrans2D1" presStyleIdx="0" presStyleCnt="1"/>
      <dgm:spPr/>
    </dgm:pt>
    <dgm:pt modelId="{F3C8F6A7-EE57-4CE9-92F3-C5249F31F420}" type="pres">
      <dgm:prSet presAssocID="{E892C2B4-4244-468D-917A-E776E4200961}" presName="connectorText" presStyleLbl="sibTrans2D1" presStyleIdx="0" presStyleCnt="1"/>
      <dgm:spPr/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>
        <dgm:presLayoutVars>
          <dgm:bulletEnabled val="1"/>
        </dgm:presLayoutVars>
      </dgm:prSet>
      <dgm:spPr/>
    </dgm:pt>
    <dgm:pt modelId="{F743BBA3-F85A-4955-B22D-74C8A453CDA2}" type="pres">
      <dgm:prSet presAssocID="{652A2CBE-7EEC-43CF-9E13-4590DEBC9582}" presName="sibTrans" presStyleLbl="sibTrans2D1" presStyleIdx="0" presStyleCnt="3"/>
      <dgm:spPr/>
    </dgm:pt>
    <dgm:pt modelId="{8B8B4377-0697-45FC-A640-F2CE0A54A7DA}" type="pres">
      <dgm:prSet presAssocID="{652A2CBE-7EEC-43CF-9E13-4590DEBC9582}" presName="connectorText" presStyleLbl="sibTrans2D1" presStyleIdx="0" presStyleCnt="3"/>
      <dgm:spPr/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</dgm:pt>
    <dgm:pt modelId="{9C101147-473E-42D2-A0E5-5ABF38B50C73}" type="pres">
      <dgm:prSet presAssocID="{C3C10AC9-1ADB-403C-A703-3E7E7FA57BF8}" presName="sibTrans" presStyleLbl="sibTrans2D1" presStyleIdx="1" presStyleCnt="3"/>
      <dgm:spPr/>
    </dgm:pt>
    <dgm:pt modelId="{8DC65580-354A-49B6-A367-B6A9A3244483}" type="pres">
      <dgm:prSet presAssocID="{C3C10AC9-1ADB-403C-A703-3E7E7FA57BF8}" presName="connectorText" presStyleLbl="sibTrans2D1" presStyleIdx="1" presStyleCnt="3"/>
      <dgm:spPr/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</dgm:pt>
    <dgm:pt modelId="{C450CEE9-1A94-4A67-8B6D-B4519DBA50F0}" type="pres">
      <dgm:prSet presAssocID="{E1FFF456-3F57-4AA5-801E-995CE96CAF64}" presName="sibTrans" presStyleLbl="sibTrans2D1" presStyleIdx="2" presStyleCnt="3"/>
      <dgm:spPr/>
    </dgm:pt>
    <dgm:pt modelId="{42481493-BF49-4D21-914E-E49B566E00C1}" type="pres">
      <dgm:prSet presAssocID="{E1FFF456-3F57-4AA5-801E-995CE96CAF64}" presName="connectorText" presStyleLbl="sibTrans2D1" presStyleIdx="2" presStyleCnt="3"/>
      <dgm:spPr/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788-3D12-47BC-9E42-7D38FDE7F399}">
      <dsp:nvSpPr>
        <dsp:cNvPr id="0" name=""/>
        <dsp:cNvSpPr/>
      </dsp:nvSpPr>
      <dsp:spPr>
        <a:xfrm>
          <a:off x="7969" y="304308"/>
          <a:ext cx="2382068" cy="20154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RNAseq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Spear</a:t>
          </a:r>
          <a:r>
            <a:rPr lang="es-ES" sz="1600" kern="1200" dirty="0"/>
            <a:t> </a:t>
          </a:r>
          <a:r>
            <a:rPr lang="es-ES" sz="1600" kern="1200" dirty="0" err="1"/>
            <a:t>tips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Male</a:t>
          </a:r>
          <a:r>
            <a:rPr lang="es-ES" sz="1600" kern="1200" dirty="0"/>
            <a:t>, </a:t>
          </a:r>
          <a:r>
            <a:rPr lang="es-ES" sz="1600" kern="1200" dirty="0" err="1"/>
            <a:t>Female</a:t>
          </a:r>
          <a:r>
            <a:rPr lang="es-ES" sz="1600" kern="1200" dirty="0"/>
            <a:t>, </a:t>
          </a:r>
          <a:r>
            <a:rPr lang="es-ES" sz="1600" kern="1200" dirty="0" err="1"/>
            <a:t>Super</a:t>
          </a:r>
          <a:r>
            <a:rPr lang="es-ES" sz="1600" kern="1200" dirty="0"/>
            <a:t> </a:t>
          </a:r>
          <a:r>
            <a:rPr lang="es-ES" sz="1600" kern="1200" dirty="0" err="1"/>
            <a:t>Male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(NCBI) </a:t>
          </a:r>
          <a:r>
            <a:rPr lang="en-US" sz="1600" b="0" i="0" kern="1200" dirty="0" err="1"/>
            <a:t>BioProject</a:t>
          </a:r>
          <a:r>
            <a:rPr lang="en-US" sz="1600" b="0" i="0" kern="1200" dirty="0"/>
            <a:t> 259909</a:t>
          </a:r>
          <a:br>
            <a:rPr lang="en-US" sz="1600" kern="1200" dirty="0"/>
          </a:br>
          <a:endParaRPr lang="en-US" sz="1600" kern="1200" dirty="0"/>
        </a:p>
      </dsp:txBody>
      <dsp:txXfrm>
        <a:off x="67000" y="363339"/>
        <a:ext cx="2264006" cy="1897391"/>
      </dsp:txXfrm>
    </dsp:sp>
    <dsp:sp modelId="{1F338E8C-445B-4795-9DFA-DDBCD4CD0223}">
      <dsp:nvSpPr>
        <dsp:cNvPr id="0" name=""/>
        <dsp:cNvSpPr/>
      </dsp:nvSpPr>
      <dsp:spPr>
        <a:xfrm>
          <a:off x="2628245" y="1016658"/>
          <a:ext cx="504998" cy="590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28245" y="1134809"/>
        <a:ext cx="353499" cy="354451"/>
      </dsp:txXfrm>
    </dsp:sp>
    <dsp:sp modelId="{E1C175A5-344B-46C4-A31A-B19B85FB8577}">
      <dsp:nvSpPr>
        <dsp:cNvPr id="0" name=""/>
        <dsp:cNvSpPr/>
      </dsp:nvSpPr>
      <dsp:spPr>
        <a:xfrm>
          <a:off x="3342865" y="304308"/>
          <a:ext cx="2382068" cy="20154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i="1" kern="1200" dirty="0"/>
            <a:t>De </a:t>
          </a:r>
          <a:r>
            <a:rPr lang="es-ES" sz="2000" i="1" kern="1200" dirty="0" err="1"/>
            <a:t>novo</a:t>
          </a:r>
          <a:r>
            <a:rPr lang="es-ES" sz="2000" i="1" kern="1200" dirty="0"/>
            <a:t> </a:t>
          </a:r>
          <a:r>
            <a:rPr lang="es-ES" sz="2000" kern="1200" dirty="0"/>
            <a:t> </a:t>
          </a:r>
          <a:r>
            <a:rPr lang="es-ES" sz="2000" kern="1200" dirty="0" err="1"/>
            <a:t>assembly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Quality</a:t>
          </a:r>
          <a:r>
            <a:rPr lang="es-ES" sz="1600" kern="1200" dirty="0"/>
            <a:t>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Trimming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Functional</a:t>
          </a:r>
          <a:r>
            <a:rPr lang="es-ES" sz="1600" kern="1200" dirty="0"/>
            <a:t> </a:t>
          </a:r>
          <a:r>
            <a:rPr lang="es-ES" sz="1600" kern="1200" dirty="0" err="1"/>
            <a:t>annotation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Assembly</a:t>
          </a:r>
          <a:endParaRPr lang="en-US" sz="1600" kern="1200" dirty="0"/>
        </a:p>
      </dsp:txBody>
      <dsp:txXfrm>
        <a:off x="3401896" y="363339"/>
        <a:ext cx="2264006" cy="1897391"/>
      </dsp:txXfrm>
    </dsp:sp>
    <dsp:sp modelId="{F461BE5B-401D-414A-9175-B95B6C23DC9D}">
      <dsp:nvSpPr>
        <dsp:cNvPr id="0" name=""/>
        <dsp:cNvSpPr/>
      </dsp:nvSpPr>
      <dsp:spPr>
        <a:xfrm>
          <a:off x="5963141" y="1016658"/>
          <a:ext cx="504998" cy="590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963141" y="1134809"/>
        <a:ext cx="353499" cy="354451"/>
      </dsp:txXfrm>
    </dsp:sp>
    <dsp:sp modelId="{1886C3BF-2DFE-4372-93A8-70DF5AE5B7BB}">
      <dsp:nvSpPr>
        <dsp:cNvPr id="0" name=""/>
        <dsp:cNvSpPr/>
      </dsp:nvSpPr>
      <dsp:spPr>
        <a:xfrm>
          <a:off x="6677761" y="304308"/>
          <a:ext cx="2382068" cy="20154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Differential</a:t>
          </a:r>
          <a:r>
            <a:rPr lang="es-ES" sz="2000" kern="1200" dirty="0"/>
            <a:t> </a:t>
          </a:r>
          <a:r>
            <a:rPr lang="es-ES" sz="2000" kern="1200" dirty="0" err="1"/>
            <a:t>expression</a:t>
          </a:r>
          <a:r>
            <a:rPr lang="es-ES" sz="2000" kern="1200" dirty="0"/>
            <a:t> </a:t>
          </a:r>
          <a:r>
            <a:rPr lang="es-ES" sz="2000" kern="1200" dirty="0" err="1"/>
            <a:t>analysis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Transcript</a:t>
          </a:r>
          <a:r>
            <a:rPr lang="es-ES" sz="1600" kern="1200" dirty="0"/>
            <a:t> </a:t>
          </a:r>
          <a:r>
            <a:rPr lang="es-ES" sz="1600" kern="1200" dirty="0" err="1"/>
            <a:t>abundance</a:t>
          </a:r>
          <a:r>
            <a:rPr lang="es-ES" sz="1600" kern="1200" dirty="0"/>
            <a:t> </a:t>
          </a:r>
          <a:r>
            <a:rPr lang="es-ES" sz="1600" kern="1200" dirty="0" err="1"/>
            <a:t>estimation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Differential</a:t>
          </a:r>
          <a:r>
            <a:rPr lang="es-ES" sz="1600" kern="1200" dirty="0"/>
            <a:t> </a:t>
          </a:r>
          <a:r>
            <a:rPr lang="es-ES" sz="1600" kern="1200" dirty="0" err="1"/>
            <a:t>expression</a:t>
          </a:r>
          <a:r>
            <a:rPr lang="es-ES" sz="1600" kern="1200" dirty="0"/>
            <a:t> </a:t>
          </a:r>
          <a:r>
            <a:rPr lang="es-ES" sz="1600" kern="1200" dirty="0" err="1"/>
            <a:t>analysis</a:t>
          </a:r>
          <a:r>
            <a:rPr lang="es-ES" sz="1600" kern="1200" dirty="0"/>
            <a:t> in </a:t>
          </a:r>
          <a:r>
            <a:rPr lang="es-ES" sz="1600" kern="1200" dirty="0" err="1"/>
            <a:t>edgeR</a:t>
          </a:r>
          <a:endParaRPr lang="en-US" sz="1600" kern="1200" dirty="0"/>
        </a:p>
      </dsp:txBody>
      <dsp:txXfrm>
        <a:off x="6736792" y="363339"/>
        <a:ext cx="2264006" cy="1897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406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Transcriptome profiling </a:t>
          </a:r>
        </a:p>
      </dsp:txBody>
      <dsp:txXfrm>
        <a:off x="54112" y="943645"/>
        <a:ext cx="2893790" cy="1694109"/>
      </dsp:txXfrm>
    </dsp:sp>
    <dsp:sp modelId="{88EDF64E-35BB-481B-B11A-F08915958068}">
      <dsp:nvSpPr>
        <dsp:cNvPr id="0" name=""/>
        <dsp:cNvSpPr/>
      </dsp:nvSpPr>
      <dsp:spPr>
        <a:xfrm>
          <a:off x="3300529" y="1418798"/>
          <a:ext cx="635831" cy="743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300529" y="1567558"/>
        <a:ext cx="445082" cy="446282"/>
      </dsp:txXfrm>
    </dsp:sp>
    <dsp:sp modelId="{174F3DC6-92D1-46F3-BBD6-C834F6469487}">
      <dsp:nvSpPr>
        <dsp:cNvPr id="0" name=""/>
        <dsp:cNvSpPr/>
      </dsp:nvSpPr>
      <dsp:spPr>
        <a:xfrm>
          <a:off x="4200290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Differential Expression analysis</a:t>
          </a:r>
        </a:p>
      </dsp:txBody>
      <dsp:txXfrm>
        <a:off x="4252996" y="943645"/>
        <a:ext cx="2893790" cy="1694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3566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Quality assessment</a:t>
          </a:r>
        </a:p>
      </dsp:txBody>
      <dsp:txXfrm>
        <a:off x="33536" y="166036"/>
        <a:ext cx="1499322" cy="963326"/>
      </dsp:txXfrm>
    </dsp:sp>
    <dsp:sp modelId="{F743BBA3-F85A-4955-B22D-74C8A453CDA2}">
      <dsp:nvSpPr>
        <dsp:cNvPr id="0" name=""/>
        <dsp:cNvSpPr/>
      </dsp:nvSpPr>
      <dsp:spPr>
        <a:xfrm>
          <a:off x="1718755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718755" y="531689"/>
        <a:ext cx="231394" cy="232019"/>
      </dsp:txXfrm>
    </dsp:sp>
    <dsp:sp modelId="{34C7BCB3-04DB-45C7-9A42-320BFF7BC6DD}">
      <dsp:nvSpPr>
        <dsp:cNvPr id="0" name=""/>
        <dsp:cNvSpPr/>
      </dsp:nvSpPr>
      <dsp:spPr>
        <a:xfrm>
          <a:off x="2186534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Trimming reads</a:t>
          </a:r>
        </a:p>
      </dsp:txBody>
      <dsp:txXfrm>
        <a:off x="2216504" y="166036"/>
        <a:ext cx="1499322" cy="963326"/>
      </dsp:txXfrm>
    </dsp:sp>
    <dsp:sp modelId="{9C101147-473E-42D2-A0E5-5ABF38B50C73}">
      <dsp:nvSpPr>
        <dsp:cNvPr id="0" name=""/>
        <dsp:cNvSpPr/>
      </dsp:nvSpPr>
      <dsp:spPr>
        <a:xfrm>
          <a:off x="3901723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01723" y="531689"/>
        <a:ext cx="231394" cy="232019"/>
      </dsp:txXfrm>
    </dsp:sp>
    <dsp:sp modelId="{732646D0-614E-4567-8EB3-FE5BADE041C4}">
      <dsp:nvSpPr>
        <dsp:cNvPr id="0" name=""/>
        <dsp:cNvSpPr/>
      </dsp:nvSpPr>
      <dsp:spPr>
        <a:xfrm>
          <a:off x="4369502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Alignment</a:t>
          </a:r>
        </a:p>
      </dsp:txBody>
      <dsp:txXfrm>
        <a:off x="4399472" y="166036"/>
        <a:ext cx="1499322" cy="963326"/>
      </dsp:txXfrm>
    </dsp:sp>
    <dsp:sp modelId="{C450CEE9-1A94-4A67-8B6D-B4519DBA50F0}">
      <dsp:nvSpPr>
        <dsp:cNvPr id="0" name=""/>
        <dsp:cNvSpPr/>
      </dsp:nvSpPr>
      <dsp:spPr>
        <a:xfrm>
          <a:off x="6084691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084691" y="531689"/>
        <a:ext cx="231394" cy="232019"/>
      </dsp:txXfrm>
    </dsp:sp>
    <dsp:sp modelId="{E1A97CE5-89F8-4DCF-B4DC-A0ABABE32E9B}">
      <dsp:nvSpPr>
        <dsp:cNvPr id="0" name=""/>
        <dsp:cNvSpPr/>
      </dsp:nvSpPr>
      <dsp:spPr>
        <a:xfrm>
          <a:off x="6552470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582440" y="166036"/>
        <a:ext cx="1499322" cy="963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approach is to do the</a:t>
            </a:r>
            <a:r>
              <a:rPr lang="en-US" baseline="0" dirty="0"/>
              <a:t> whole-genome and then to identify gender specific nonrecombining and hemizygous regions, annotate genes in these regions and experimentally test those functions. </a:t>
            </a:r>
            <a:r>
              <a:rPr lang="en-US" baseline="0" dirty="0">
                <a:sym typeface="Wingdings" panose="05000000000000000000" pitchFamily="2" charset="2"/>
              </a:rPr>
              <a:t> difficult because of those regions of interest are transposon rich  and repetitive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Alternative is with RNA-</a:t>
            </a:r>
            <a:r>
              <a:rPr lang="en-US" baseline="0" dirty="0" err="1">
                <a:sym typeface="Wingdings" panose="05000000000000000000" pitchFamily="2" charset="2"/>
              </a:rPr>
              <a:t>seq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	ID SNPs that are gender specific within coding regions and genes that are show gender expression bias.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Compare genes that exhibit gender biased expression against known anther and ovule development   determine when genes act to suppress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43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05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77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63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881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Sex-biased gene expression in dioecious garden asparagus </a:t>
            </a:r>
            <a:r>
              <a:rPr lang="en-US" sz="4400" i="1" dirty="0"/>
              <a:t>(Asparagus officinalis)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Valeria, Katerina, and Devin</a:t>
            </a:r>
          </a:p>
          <a:p>
            <a:r>
              <a:rPr lang="en-US" dirty="0"/>
              <a:t>BCB 546X Group Project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Calculating</a:t>
            </a:r>
            <a:r>
              <a:rPr lang="es-ES" dirty="0"/>
              <a:t> </a:t>
            </a:r>
            <a:r>
              <a:rPr lang="es-ES" dirty="0" err="1"/>
              <a:t>transcript</a:t>
            </a:r>
            <a:r>
              <a:rPr lang="es-ES" dirty="0"/>
              <a:t> </a:t>
            </a:r>
            <a:r>
              <a:rPr lang="es-ES" dirty="0" err="1"/>
              <a:t>abundance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differential</a:t>
            </a:r>
            <a:r>
              <a:rPr lang="es-ES" dirty="0"/>
              <a:t> </a:t>
            </a:r>
            <a:r>
              <a:rPr lang="es-ES" dirty="0" err="1"/>
              <a:t>expression</a:t>
            </a:r>
            <a:endParaRPr lang="en-US" dirty="0"/>
          </a:p>
        </p:txBody>
      </p:sp>
      <p:pic>
        <p:nvPicPr>
          <p:cNvPr id="1026" name="Picture 2" descr="amig_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4" y="2819400"/>
            <a:ext cx="852311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810000" y="5943600"/>
            <a:ext cx="5486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https://cgrlucb.wikispaces.com/Isoform+Deconvolution+and+Unannotated+Species</a:t>
            </a:r>
          </a:p>
        </p:txBody>
      </p:sp>
    </p:spTree>
    <p:extLst>
      <p:ext uri="{BB962C8B-B14F-4D97-AF65-F5344CB8AC3E}">
        <p14:creationId xmlns:p14="http://schemas.microsoft.com/office/powerpoint/2010/main" val="1372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075429"/>
              </p:ext>
            </p:extLst>
          </p:nvPr>
        </p:nvGraphicFramePr>
        <p:xfrm>
          <a:off x="5334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197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Source</a:t>
            </a:r>
            <a:r>
              <a:rPr lang="es-ES" sz="1400" dirty="0"/>
              <a:t>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5" y="5186065"/>
            <a:ext cx="90653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Sratoolkit</a:t>
            </a:r>
            <a:endParaRPr lang="es-ES" sz="1400" dirty="0"/>
          </a:p>
          <a:p>
            <a:r>
              <a:rPr lang="es-ES" sz="1400" dirty="0"/>
              <a:t>FASTQC</a:t>
            </a:r>
          </a:p>
          <a:p>
            <a:r>
              <a:rPr lang="es-ES" sz="1400" dirty="0"/>
              <a:t>MULTIQC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2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Based</a:t>
            </a:r>
            <a:r>
              <a:rPr lang="es-ES" sz="1400" dirty="0"/>
              <a:t> </a:t>
            </a:r>
          </a:p>
          <a:p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43200" y="5186065"/>
            <a:ext cx="87716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Cutadapt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0509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Software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257004" y="1324930"/>
            <a:ext cx="6841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Input</a:t>
            </a:r>
            <a:endParaRPr lang="en-US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Transcriptome</a:t>
            </a:r>
            <a:r>
              <a:rPr lang="es-ES" sz="1400" dirty="0"/>
              <a:t> file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76800" y="5196797"/>
            <a:ext cx="133164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RSEM, bowtie2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64152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Transcriptome</a:t>
            </a:r>
            <a:r>
              <a:rPr lang="es-ES" sz="1400" dirty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FASTQC-files</a:t>
            </a:r>
          </a:p>
          <a:p>
            <a:r>
              <a:rPr lang="en-US" dirty="0"/>
              <a:t>Asparagus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Paper</a:t>
            </a:r>
          </a:p>
          <a:p>
            <a:r>
              <a:rPr lang="en-US" dirty="0"/>
              <a:t>README.md</a:t>
            </a:r>
          </a:p>
          <a:p>
            <a:r>
              <a:rPr lang="en-US" dirty="0"/>
              <a:t>Supplementary tables from paper</a:t>
            </a:r>
          </a:p>
          <a:p>
            <a:r>
              <a:rPr lang="en-US" dirty="0"/>
              <a:t>Gene count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562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trimming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68439" y="206673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Asparagus </a:t>
            </a:r>
            <a:r>
              <a:rPr lang="en-US" i="1" dirty="0" err="1"/>
              <a:t>officinalis</a:t>
            </a:r>
            <a:r>
              <a:rPr lang="en-US" i="1" dirty="0"/>
              <a:t>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" y="2713149"/>
            <a:ext cx="4254508" cy="31908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91196"/>
            <a:ext cx="4313048" cy="323478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09382" y="613619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adapters before align to a reference</a:t>
            </a:r>
          </a:p>
        </p:txBody>
      </p: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4446867" y="2807509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</p:spPr>
        </p:pic>
        <p:sp>
          <p:nvSpPr>
            <p:cNvPr id="11" name="Rectángulo 10"/>
            <p:cNvSpPr/>
            <p:nvPr/>
          </p:nvSpPr>
          <p:spPr>
            <a:xfrm>
              <a:off x="5029200" y="4431491"/>
              <a:ext cx="4038600" cy="304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905729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Trimming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4597" t="24713" r="43193" b="42567"/>
          <a:stretch/>
        </p:blipFill>
        <p:spPr>
          <a:xfrm>
            <a:off x="129594" y="1667729"/>
            <a:ext cx="4191000" cy="239354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47650" y="3048000"/>
            <a:ext cx="4038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74342" y="14464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57727"/>
            <a:ext cx="5029200" cy="508596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95400" y="2188872"/>
            <a:ext cx="151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RSEM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2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886700" cy="762000"/>
          </a:xfrm>
        </p:spPr>
        <p:txBody>
          <a:bodyPr/>
          <a:lstStyle/>
          <a:p>
            <a:r>
              <a:rPr lang="en-US" dirty="0"/>
              <a:t>Differential Expression Analysis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296191"/>
            <a:ext cx="7200900" cy="35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62928"/>
            <a:ext cx="7200900" cy="685800"/>
          </a:xfrm>
        </p:spPr>
        <p:txBody>
          <a:bodyPr/>
          <a:lstStyle/>
          <a:p>
            <a:r>
              <a:rPr lang="en-US" dirty="0"/>
              <a:t>Figure 1: Multidimensional scaling (MDS)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41883"/>
            <a:ext cx="3257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Figure 2: Pairwise comparisons of gene expression among female, male and </a:t>
            </a:r>
            <a:r>
              <a:rPr lang="en-US" dirty="0" err="1"/>
              <a:t>supermale</a:t>
            </a:r>
            <a:r>
              <a:rPr lang="en-US" dirty="0"/>
              <a:t> garden asparagus (</a:t>
            </a:r>
            <a:r>
              <a:rPr lang="en-US" i="1" dirty="0"/>
              <a:t>Asparagus officinalis</a:t>
            </a:r>
            <a:r>
              <a:rPr lang="en-US" dirty="0"/>
              <a:t>) genes across line replicates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3276600" cy="16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2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studying sex determination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evolutionary</a:t>
            </a:r>
            <a:r>
              <a:rPr lang="es-ES" dirty="0"/>
              <a:t> </a:t>
            </a:r>
            <a:r>
              <a:rPr lang="es-ES" dirty="0" err="1"/>
              <a:t>mechanisms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undelie</a:t>
            </a:r>
            <a:r>
              <a:rPr lang="es-ES" dirty="0"/>
              <a:t> sexual </a:t>
            </a:r>
            <a:r>
              <a:rPr lang="es-ES" dirty="0" err="1"/>
              <a:t>reproduction</a:t>
            </a:r>
            <a:r>
              <a:rPr lang="es-ES" dirty="0"/>
              <a:t> as </a:t>
            </a:r>
            <a:r>
              <a:rPr lang="es-ES" dirty="0" err="1"/>
              <a:t>source</a:t>
            </a:r>
            <a:r>
              <a:rPr lang="es-ES" dirty="0"/>
              <a:t> of </a:t>
            </a:r>
            <a:r>
              <a:rPr lang="es-ES" dirty="0" err="1"/>
              <a:t>genetic</a:t>
            </a:r>
            <a:r>
              <a:rPr lang="es-ES" dirty="0"/>
              <a:t> </a:t>
            </a:r>
            <a:r>
              <a:rPr lang="es-ES" dirty="0" err="1"/>
              <a:t>diversity</a:t>
            </a:r>
            <a:endParaRPr lang="es-ES" dirty="0"/>
          </a:p>
          <a:p>
            <a:r>
              <a:rPr lang="es-ES" dirty="0" err="1"/>
              <a:t>Contrary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of </a:t>
            </a:r>
            <a:r>
              <a:rPr lang="es-ES" dirty="0" err="1"/>
              <a:t>animals</a:t>
            </a:r>
            <a:r>
              <a:rPr lang="es-ES" dirty="0"/>
              <a:t>, </a:t>
            </a:r>
            <a:r>
              <a:rPr lang="es-ES" dirty="0" err="1"/>
              <a:t>dioecious</a:t>
            </a:r>
            <a:r>
              <a:rPr lang="es-ES" dirty="0"/>
              <a:t> </a:t>
            </a:r>
            <a:r>
              <a:rPr lang="es-ES" dirty="0" err="1"/>
              <a:t>plants</a:t>
            </a:r>
            <a:r>
              <a:rPr lang="es-ES" dirty="0"/>
              <a:t> are quite </a:t>
            </a:r>
            <a:r>
              <a:rPr lang="es-ES" dirty="0" err="1"/>
              <a:t>rare</a:t>
            </a:r>
            <a:endParaRPr lang="es-ES" dirty="0"/>
          </a:p>
          <a:p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molecular </a:t>
            </a:r>
            <a:r>
              <a:rPr lang="es-ES" dirty="0" err="1"/>
              <a:t>events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rise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sexual </a:t>
            </a:r>
            <a:r>
              <a:rPr lang="es-ES" dirty="0" err="1"/>
              <a:t>differentiation</a:t>
            </a: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1480930"/>
            <a:ext cx="72009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Figure 3: Venn diagram showing the overlap of differentially expressed garden asparagus genes (</a:t>
            </a:r>
            <a:r>
              <a:rPr lang="en-US" i="1" dirty="0"/>
              <a:t>Asparagus officinalis</a:t>
            </a:r>
            <a:r>
              <a:rPr lang="en-US" dirty="0"/>
              <a:t>) between the three pairwise comparisons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19130"/>
            <a:ext cx="1828800" cy="2407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13" y="3124200"/>
            <a:ext cx="4606787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AutoShape 2" descr="Figure 4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25387" y="1447800"/>
            <a:ext cx="7200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/>
              <a:t>Figure 4:Heatmap 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3257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important to understand the experimental design and method selection before starting any data analysis.</a:t>
            </a:r>
          </a:p>
          <a:p>
            <a:r>
              <a:rPr lang="en-US" dirty="0"/>
              <a:t>Documentation should be sufficient enough to allow that any other person can be able to understand the analysis workflow and replicate the pipeline</a:t>
            </a:r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 C-L, Qin R-Y, Wang N-N, Cao Y, Gao J, Gao W-J, Lu L-D. 2012. Karyotype of asparagus by physical mapping of 45S and 5S rDNA by FISH. </a:t>
            </a:r>
            <a:r>
              <a:rPr lang="en-US" i="1" dirty="0"/>
              <a:t>Journal of Genetics</a:t>
            </a:r>
            <a:r>
              <a:rPr lang="en-US" dirty="0"/>
              <a:t> </a:t>
            </a:r>
            <a:r>
              <a:rPr lang="en-US" b="1" dirty="0"/>
              <a:t>91</a:t>
            </a:r>
            <a:r>
              <a:rPr lang="en-US" dirty="0"/>
              <a:t>: 209–212.</a:t>
            </a:r>
          </a:p>
          <a:p>
            <a:r>
              <a:rPr lang="en-US" dirty="0" err="1"/>
              <a:t>Harkess</a:t>
            </a:r>
            <a:r>
              <a:rPr lang="en-US" dirty="0"/>
              <a:t>, A., </a:t>
            </a:r>
            <a:r>
              <a:rPr lang="en-US" dirty="0" err="1"/>
              <a:t>Mercati</a:t>
            </a:r>
            <a:r>
              <a:rPr lang="en-US" dirty="0"/>
              <a:t>, F., Shan, H.-Y., </a:t>
            </a:r>
            <a:r>
              <a:rPr lang="en-US" dirty="0" err="1"/>
              <a:t>Sunseri</a:t>
            </a:r>
            <a:r>
              <a:rPr lang="en-US" dirty="0"/>
              <a:t>, F., </a:t>
            </a:r>
            <a:r>
              <a:rPr lang="en-US" dirty="0" err="1"/>
              <a:t>Falavigna</a:t>
            </a:r>
            <a:r>
              <a:rPr lang="en-US" dirty="0"/>
              <a:t>, A. and </a:t>
            </a:r>
            <a:r>
              <a:rPr lang="en-US" dirty="0" err="1"/>
              <a:t>Leebens</a:t>
            </a:r>
            <a:r>
              <a:rPr lang="en-US" dirty="0"/>
              <a:t>-Mack, J. (2015), Sex-biased gene expression in dioecious garden asparagus (</a:t>
            </a:r>
            <a:r>
              <a:rPr lang="en-US" i="1" dirty="0"/>
              <a:t>Asparagus officinalis</a:t>
            </a:r>
            <a:r>
              <a:rPr lang="en-US" dirty="0"/>
              <a:t>). New Phytol, 207: 883–892. doi:10.1111/nph.13389</a:t>
            </a:r>
          </a:p>
        </p:txBody>
      </p:sp>
    </p:spTree>
    <p:extLst>
      <p:ext uri="{BB962C8B-B14F-4D97-AF65-F5344CB8AC3E}">
        <p14:creationId xmlns:p14="http://schemas.microsoft.com/office/powerpoint/2010/main" val="164221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73" y="1905000"/>
            <a:ext cx="7239000" cy="2438400"/>
          </a:xfrm>
        </p:spPr>
        <p:txBody>
          <a:bodyPr>
            <a:normAutofit/>
          </a:bodyPr>
          <a:lstStyle/>
          <a:p>
            <a:r>
              <a:rPr lang="en-US" dirty="0"/>
              <a:t>90% of angiosperms are bisexual</a:t>
            </a:r>
          </a:p>
          <a:p>
            <a:r>
              <a:rPr lang="en-US" dirty="0"/>
              <a:t>Of the other 10%</a:t>
            </a:r>
          </a:p>
          <a:p>
            <a:pPr lvl="1"/>
            <a:r>
              <a:rPr lang="en-US" dirty="0"/>
              <a:t>Dichogamy (temporally separated bisexual)</a:t>
            </a:r>
          </a:p>
          <a:p>
            <a:pPr lvl="1"/>
            <a:r>
              <a:rPr lang="en-US" dirty="0"/>
              <a:t>Monoecy (spatially separated unisexual)</a:t>
            </a:r>
          </a:p>
          <a:p>
            <a:pPr lvl="1"/>
            <a:r>
              <a:rPr lang="en-US" dirty="0"/>
              <a:t>Andromonoecy/</a:t>
            </a:r>
            <a:r>
              <a:rPr lang="en-US" dirty="0" err="1"/>
              <a:t>Gynomonoecy</a:t>
            </a:r>
            <a:r>
              <a:rPr lang="en-US" dirty="0"/>
              <a:t> (bisexual + unisexual)</a:t>
            </a:r>
          </a:p>
          <a:p>
            <a:pPr lvl="1"/>
            <a:r>
              <a:rPr lang="en-US" dirty="0"/>
              <a:t>Dioecy (unisexual plant)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88" y="4706143"/>
            <a:ext cx="142494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73" y="4731058"/>
            <a:ext cx="2703340" cy="1890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079" y="4732336"/>
            <a:ext cx="2628139" cy="200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569" y="4732337"/>
            <a:ext cx="1392289" cy="20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dirty="0"/>
              <a:t>Recently evolved XX/XY sex chromosomes</a:t>
            </a:r>
          </a:p>
          <a:p>
            <a:endParaRPr lang="en-US" dirty="0"/>
          </a:p>
          <a:p>
            <a:pPr lvl="1"/>
            <a:r>
              <a:rPr lang="en-US" dirty="0"/>
              <a:t>Cytologically homomorphic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6"/>
            <a:r>
              <a:rPr lang="en-US" dirty="0"/>
              <a:t>Deng et al, 2012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YY </a:t>
            </a:r>
            <a:r>
              <a:rPr lang="en-US" dirty="0" err="1"/>
              <a:t>supermale</a:t>
            </a:r>
            <a:r>
              <a:rPr lang="en-US" dirty="0"/>
              <a:t>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67706"/>
            <a:ext cx="2381250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6100"/>
            <a:ext cx="44481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pPr lvl="1"/>
            <a:endParaRPr lang="en-US" dirty="0"/>
          </a:p>
          <a:p>
            <a:r>
              <a:rPr lang="en-US" dirty="0"/>
              <a:t>Identification difficult</a:t>
            </a:r>
          </a:p>
          <a:p>
            <a:pPr lvl="1"/>
            <a:r>
              <a:rPr lang="en-US" dirty="0"/>
              <a:t>Complexity of floral development</a:t>
            </a:r>
          </a:p>
          <a:p>
            <a:pPr lvl="1"/>
            <a:r>
              <a:rPr lang="en-US" dirty="0"/>
              <a:t>Highly 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Transcriptomes for XY, XX, and YY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Objective:</a:t>
            </a:r>
          </a:p>
          <a:p>
            <a:pPr lvl="2"/>
            <a:r>
              <a:rPr lang="en-US" dirty="0"/>
              <a:t>Identify expression differences </a:t>
            </a:r>
          </a:p>
          <a:p>
            <a:pPr lvl="2"/>
            <a:r>
              <a:rPr lang="en-US" dirty="0"/>
              <a:t>Determine when genes act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102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38200"/>
          </a:xfrm>
        </p:spPr>
        <p:txBody>
          <a:bodyPr/>
          <a:lstStyle/>
          <a:p>
            <a:r>
              <a:rPr lang="es-ES" dirty="0" err="1"/>
              <a:t>Methods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138473"/>
              </p:ext>
            </p:extLst>
          </p:nvPr>
        </p:nvGraphicFramePr>
        <p:xfrm>
          <a:off x="0" y="1490730"/>
          <a:ext cx="9067800" cy="262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979332"/>
            <a:ext cx="1600200" cy="2844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81200" y="5078567"/>
            <a:ext cx="22188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Experimental design:</a:t>
            </a:r>
          </a:p>
          <a:p>
            <a:r>
              <a:rPr lang="en-US" dirty="0"/>
              <a:t>3 lines, 3 sexes</a:t>
            </a:r>
          </a:p>
        </p:txBody>
      </p:sp>
      <p:cxnSp>
        <p:nvCxnSpPr>
          <p:cNvPr id="8" name="Conector recto de flecha 7"/>
          <p:cNvCxnSpPr>
            <a:stCxn id="6" idx="3"/>
            <a:endCxn id="5" idx="1"/>
          </p:cNvCxnSpPr>
          <p:nvPr/>
        </p:nvCxnSpPr>
        <p:spPr>
          <a:xfrm flipV="1">
            <a:off x="4200077" y="5401732"/>
            <a:ext cx="9053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84272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19014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518</TotalTime>
  <Words>580</Words>
  <Application>Microsoft Office PowerPoint</Application>
  <PresentationFormat>On-screen Show (4:3)</PresentationFormat>
  <Paragraphs>135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Franklin Gothic Book</vt:lpstr>
      <vt:lpstr>Wingdings</vt:lpstr>
      <vt:lpstr>Crop</vt:lpstr>
      <vt:lpstr>Sex-biased gene expression in dioecious garden asparagus (Asparagus officinalis)</vt:lpstr>
      <vt:lpstr>Why studying sex determination important?</vt:lpstr>
      <vt:lpstr>Background</vt:lpstr>
      <vt:lpstr>Why asparagus?</vt:lpstr>
      <vt:lpstr>Current thinking for sex determination</vt:lpstr>
      <vt:lpstr>Approach</vt:lpstr>
      <vt:lpstr>Methods</vt:lpstr>
      <vt:lpstr>Workflow</vt:lpstr>
      <vt:lpstr>Transcriptome Profiling</vt:lpstr>
      <vt:lpstr>Calculating transcript abundance for differential expression</vt:lpstr>
      <vt:lpstr>Transcriptome Profiling</vt:lpstr>
      <vt:lpstr>Overview of documentation</vt:lpstr>
      <vt:lpstr>Results</vt:lpstr>
      <vt:lpstr>Results</vt:lpstr>
      <vt:lpstr>Results</vt:lpstr>
      <vt:lpstr>Results</vt:lpstr>
      <vt:lpstr>Differential Expression Analysis</vt:lpstr>
      <vt:lpstr>Results</vt:lpstr>
      <vt:lpstr>Results</vt:lpstr>
      <vt:lpstr>Results</vt:lpstr>
      <vt:lpstr>Results</vt:lpstr>
      <vt:lpstr>Conclusions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Molnau, Devin E [BCB]</cp:lastModifiedBy>
  <cp:revision>53</cp:revision>
  <dcterms:created xsi:type="dcterms:W3CDTF">2017-04-04T20:23:51Z</dcterms:created>
  <dcterms:modified xsi:type="dcterms:W3CDTF">2017-04-26T03:58:10Z</dcterms:modified>
</cp:coreProperties>
</file>