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57" r:id="rId4"/>
    <p:sldId id="260" r:id="rId5"/>
    <p:sldId id="259" r:id="rId6"/>
    <p:sldId id="278" r:id="rId7"/>
    <p:sldId id="262" r:id="rId8"/>
    <p:sldId id="263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74" r:id="rId24"/>
    <p:sldId id="292" r:id="rId25"/>
    <p:sldId id="293" r:id="rId26"/>
    <p:sldId id="276" r:id="rId27"/>
    <p:sldId id="265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 smtClean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 smtClean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 smtClean="0"/>
            <a:t>Male, </a:t>
          </a:r>
          <a:r>
            <a:rPr lang="es-ES" sz="1600" dirty="0" err="1" smtClean="0"/>
            <a:t>Female</a:t>
          </a:r>
          <a:r>
            <a:rPr lang="es-ES" sz="1600" dirty="0" smtClean="0"/>
            <a:t>, </a:t>
          </a:r>
          <a:r>
            <a:rPr lang="es-ES" sz="1600" dirty="0" err="1" smtClean="0"/>
            <a:t>Super</a:t>
          </a:r>
          <a:r>
            <a:rPr lang="es-ES" sz="1600" dirty="0" smtClean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 smtClean="0"/>
            <a:t>De </a:t>
          </a:r>
          <a:r>
            <a:rPr lang="es-ES" sz="2000" i="1" dirty="0" err="1" smtClean="0"/>
            <a:t>novo</a:t>
          </a:r>
          <a:r>
            <a:rPr lang="es-ES" sz="2000" i="1" dirty="0" smtClean="0"/>
            <a:t> </a:t>
          </a:r>
          <a:r>
            <a:rPr lang="es-ES" sz="2000" dirty="0" smtClean="0"/>
            <a:t> </a:t>
          </a:r>
          <a:r>
            <a:rPr lang="es-ES" sz="2000" dirty="0" err="1" smtClean="0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 smtClean="0"/>
            <a:t>Quality</a:t>
          </a:r>
          <a:r>
            <a:rPr lang="es-ES" sz="1600" dirty="0" smtClean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 smtClean="0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 smtClean="0"/>
            <a:t>Differential</a:t>
          </a:r>
          <a:r>
            <a:rPr lang="es-ES" sz="2000" dirty="0" smtClean="0"/>
            <a:t> </a:t>
          </a:r>
          <a:r>
            <a:rPr lang="es-ES" sz="2000" dirty="0" err="1" smtClean="0"/>
            <a:t>expression</a:t>
          </a:r>
          <a:r>
            <a:rPr lang="es-ES" sz="2000" dirty="0" smtClean="0"/>
            <a:t> </a:t>
          </a:r>
          <a:r>
            <a:rPr lang="es-ES" sz="2000" dirty="0" err="1" smtClean="0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 smtClean="0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 smtClean="0"/>
            <a:t>Transcript</a:t>
          </a:r>
          <a:r>
            <a:rPr lang="es-ES" sz="1600" dirty="0" smtClean="0"/>
            <a:t> </a:t>
          </a:r>
          <a:r>
            <a:rPr lang="es-ES" sz="1600" dirty="0" err="1" smtClean="0"/>
            <a:t>abundance</a:t>
          </a:r>
          <a:r>
            <a:rPr lang="es-ES" sz="1600" dirty="0" smtClean="0"/>
            <a:t> </a:t>
          </a:r>
          <a:r>
            <a:rPr lang="es-ES" sz="1600" dirty="0" err="1" smtClean="0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 smtClean="0"/>
            <a:t>(NCBI) </a:t>
          </a:r>
          <a:r>
            <a:rPr lang="en-US" sz="1600" b="0" i="0" dirty="0" err="1" smtClean="0"/>
            <a:t>BioProject</a:t>
          </a:r>
          <a:r>
            <a:rPr lang="en-US" sz="1600" b="0" i="0" dirty="0" smtClean="0"/>
            <a:t> 259909</a:t>
          </a:r>
          <a:r>
            <a:rPr lang="en-US" sz="1600" dirty="0" smtClean="0"/>
            <a:t/>
          </a:r>
          <a:br>
            <a:rPr lang="en-US" sz="1600" dirty="0" smtClean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 smtClean="0"/>
            <a:t>Functional</a:t>
          </a:r>
          <a:r>
            <a:rPr lang="es-ES" sz="1600" dirty="0" smtClean="0"/>
            <a:t> </a:t>
          </a:r>
          <a:r>
            <a:rPr lang="es-ES" sz="1600" dirty="0" err="1" smtClean="0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 smtClean="0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 smtClean="0"/>
            <a:t>Differential</a:t>
          </a:r>
          <a:r>
            <a:rPr lang="es-ES" sz="1600" dirty="0" smtClean="0"/>
            <a:t> </a:t>
          </a:r>
          <a:r>
            <a:rPr lang="es-ES" sz="1600" dirty="0" err="1" smtClean="0"/>
            <a:t>expression</a:t>
          </a:r>
          <a:r>
            <a:rPr lang="es-ES" sz="1600" dirty="0" smtClean="0"/>
            <a:t> </a:t>
          </a:r>
          <a:r>
            <a:rPr lang="es-ES" sz="1600" dirty="0" err="1" smtClean="0"/>
            <a:t>analysis</a:t>
          </a:r>
          <a:r>
            <a:rPr lang="es-ES" sz="1600" dirty="0" smtClean="0"/>
            <a:t> in </a:t>
          </a:r>
          <a:r>
            <a:rPr lang="es-ES" sz="1600" dirty="0" err="1" smtClean="0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38E8C-445B-4795-9DFA-DDBCD4CD0223}" type="pres">
      <dgm:prSet presAssocID="{DD3773AC-ED19-47CD-9A5C-21D0582A54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4DEC8FB-8A5E-47CA-96DE-B987907461FF}" type="pres">
      <dgm:prSet presAssocID="{DD3773AC-ED19-47CD-9A5C-21D0582A545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1BE5B-401D-414A-9175-B95B6C23DC9D}" type="pres">
      <dgm:prSet presAssocID="{2F1FB023-A283-4CF2-AD92-547252EFD92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2CB2603-4A55-4B49-A6E8-B125ED9C9E48}" type="pres">
      <dgm:prSet presAssocID="{2F1FB023-A283-4CF2-AD92-547252EFD92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DF64E-35BB-481B-B11A-F08915958068}" type="pres">
      <dgm:prSet presAssocID="{E892C2B4-4244-468D-917A-E776E4200961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3C8F6A7-EE57-4CE9-92F3-C5249F31F420}" type="pres">
      <dgm:prSet presAssocID="{E892C2B4-4244-468D-917A-E776E42009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BBA3-F85A-4955-B22D-74C8A453CDA2}" type="pres">
      <dgm:prSet presAssocID="{652A2CBE-7EEC-43CF-9E13-4590DEBC95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B8B4377-0697-45FC-A640-F2CE0A54A7DA}" type="pres">
      <dgm:prSet presAssocID="{652A2CBE-7EEC-43CF-9E13-4590DEBC95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01147-473E-42D2-A0E5-5ABF38B50C73}" type="pres">
      <dgm:prSet presAssocID="{C3C10AC9-1ADB-403C-A703-3E7E7FA57BF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DC65580-354A-49B6-A367-B6A9A3244483}" type="pres">
      <dgm:prSet presAssocID="{C3C10AC9-1ADB-403C-A703-3E7E7FA57BF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0CEE9-1A94-4A67-8B6D-B4519DBA50F0}" type="pres">
      <dgm:prSet presAssocID="{E1FFF456-3F57-4AA5-801E-995CE96CAF6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481493-BF49-4D21-914E-E49B566E00C1}" type="pres">
      <dgm:prSet presAssocID="{E1FFF456-3F57-4AA5-801E-995CE96CAF6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Male, </a:t>
          </a:r>
          <a:r>
            <a:rPr lang="es-ES" sz="1600" kern="1200" dirty="0" err="1" smtClean="0"/>
            <a:t>Female</a:t>
          </a:r>
          <a:r>
            <a:rPr lang="es-ES" sz="1600" kern="1200" dirty="0" smtClean="0"/>
            <a:t>, </a:t>
          </a:r>
          <a:r>
            <a:rPr lang="es-ES" sz="1600" kern="1200" dirty="0" err="1" smtClean="0"/>
            <a:t>Super</a:t>
          </a:r>
          <a:r>
            <a:rPr lang="es-ES" sz="1600" kern="1200" dirty="0" smtClean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(NCBI) </a:t>
          </a:r>
          <a:r>
            <a:rPr lang="en-US" sz="1600" b="0" i="0" kern="1200" dirty="0" err="1" smtClean="0"/>
            <a:t>BioProject</a:t>
          </a:r>
          <a:r>
            <a:rPr lang="en-US" sz="1600" b="0" i="0" kern="1200" dirty="0" smtClean="0"/>
            <a:t> 259909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i="1" kern="1200" dirty="0" smtClean="0"/>
            <a:t>De </a:t>
          </a:r>
          <a:r>
            <a:rPr lang="es-ES" sz="2000" i="1" kern="1200" dirty="0" err="1" smtClean="0"/>
            <a:t>novo</a:t>
          </a:r>
          <a:r>
            <a:rPr lang="es-ES" sz="2000" i="1" kern="1200" dirty="0" smtClean="0"/>
            <a:t> 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Quality</a:t>
          </a:r>
          <a:r>
            <a:rPr lang="es-ES" sz="1600" kern="1200" dirty="0" smtClean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Functional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5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Differential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expression</a:t>
          </a:r>
          <a:r>
            <a:rPr lang="es-ES" sz="2000" kern="1200" dirty="0" smtClean="0"/>
            <a:t> </a:t>
          </a:r>
          <a:r>
            <a:rPr lang="es-ES" sz="2000" kern="1200" dirty="0" err="1" smtClean="0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Transcript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abundance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 smtClean="0"/>
            <a:t>Differential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expression</a:t>
          </a:r>
          <a:r>
            <a:rPr lang="es-ES" sz="1600" kern="1200" dirty="0" smtClean="0"/>
            <a:t> </a:t>
          </a:r>
          <a:r>
            <a:rPr lang="es-ES" sz="1600" kern="1200" dirty="0" err="1" smtClean="0"/>
            <a:t>analysis</a:t>
          </a:r>
          <a:r>
            <a:rPr lang="es-ES" sz="1600" kern="1200" dirty="0" smtClean="0"/>
            <a:t> in </a:t>
          </a:r>
          <a:r>
            <a:rPr lang="es-ES" sz="1600" kern="1200" dirty="0" err="1" smtClean="0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Transcriptome profiling </a:t>
          </a:r>
        </a:p>
      </dsp:txBody>
      <dsp:txXfrm>
        <a:off x="61843" y="14703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20133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772033" y="21833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4101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Differential Expression analysis</a:t>
          </a:r>
        </a:p>
      </dsp:txBody>
      <dsp:txXfrm>
        <a:off x="4860568" y="14703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Asparagus </a:t>
            </a:r>
            <a:r>
              <a:rPr lang="en-US" dirty="0"/>
              <a:t>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Team </a:t>
            </a:r>
            <a:r>
              <a:rPr lang="en-US" sz="3200" b="1" u="sng" dirty="0" err="1" smtClean="0">
                <a:solidFill>
                  <a:schemeClr val="tx1"/>
                </a:solidFill>
              </a:rPr>
              <a:t>Valerin</a:t>
            </a:r>
            <a:endParaRPr lang="en-US" sz="3200" b="1" u="sng" dirty="0" smtClean="0">
              <a:solidFill>
                <a:schemeClr val="tx1"/>
              </a:solidFill>
            </a:endParaRPr>
          </a:p>
          <a:p>
            <a:pPr algn="ctr"/>
            <a:endParaRPr lang="en-US" sz="1050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 smtClean="0">
                <a:solidFill>
                  <a:schemeClr val="tx1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eria</a:t>
            </a:r>
            <a:r>
              <a:rPr lang="en-US" sz="2800" dirty="0">
                <a:solidFill>
                  <a:schemeClr val="tx1"/>
                </a:solidFill>
              </a:rPr>
              <a:t>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</a:t>
            </a:r>
            <a:r>
              <a:rPr lang="en-US" sz="2800" dirty="0" smtClean="0">
                <a:solidFill>
                  <a:schemeClr val="tx1"/>
                </a:solidFill>
              </a:rPr>
              <a:t>Dev</a:t>
            </a:r>
            <a:r>
              <a:rPr lang="en-US" sz="2800" b="1" u="sng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</a:t>
            </a:r>
            <a:r>
              <a:rPr lang="en-US" dirty="0" smtClean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April 27,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Calculating</a:t>
            </a:r>
            <a:r>
              <a:rPr lang="es-ES" dirty="0" smtClean="0"/>
              <a:t> </a:t>
            </a:r>
            <a:r>
              <a:rPr lang="es-ES" dirty="0" smtClean="0"/>
              <a:t>transcript</a:t>
            </a:r>
            <a:r>
              <a:rPr lang="es-ES" dirty="0" smtClean="0"/>
              <a:t> </a:t>
            </a:r>
            <a:r>
              <a:rPr lang="es-ES" dirty="0" smtClean="0"/>
              <a:t>abundance</a:t>
            </a:r>
            <a:r>
              <a:rPr lang="es-ES" dirty="0" smtClean="0"/>
              <a:t> </a:t>
            </a:r>
            <a:r>
              <a:rPr lang="es-ES" dirty="0" smtClean="0"/>
              <a:t>for</a:t>
            </a:r>
            <a:r>
              <a:rPr lang="es-ES" dirty="0" smtClean="0"/>
              <a:t> </a:t>
            </a:r>
            <a:r>
              <a:rPr lang="es-ES" dirty="0" smtClean="0"/>
              <a:t>differential</a:t>
            </a:r>
            <a:r>
              <a:rPr lang="es-ES" dirty="0" smtClean="0"/>
              <a:t> </a:t>
            </a:r>
            <a:r>
              <a:rPr lang="es-ES" dirty="0" smtClean="0"/>
              <a:t>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Sratoolkit</a:t>
            </a:r>
            <a:endParaRPr lang="es-ES" sz="1400" dirty="0" smtClean="0"/>
          </a:p>
          <a:p>
            <a:pPr algn="ctr"/>
            <a:r>
              <a:rPr lang="es-ES" sz="1400" dirty="0" smtClean="0"/>
              <a:t>FASTQC</a:t>
            </a:r>
          </a:p>
          <a:p>
            <a:pPr algn="ctr"/>
            <a:r>
              <a:rPr lang="es-ES" sz="1400" dirty="0" smtClean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</a:t>
            </a:r>
            <a:r>
              <a:rPr lang="es-ES" sz="1400" dirty="0" err="1" smtClean="0"/>
              <a:t>aw</a:t>
            </a:r>
            <a:r>
              <a:rPr lang="es-ES" sz="1400" dirty="0" smtClean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</a:t>
            </a:r>
            <a:r>
              <a:rPr lang="es-ES" sz="1400" dirty="0" err="1" smtClean="0"/>
              <a:t>ased</a:t>
            </a:r>
            <a:r>
              <a:rPr lang="es-ES" sz="1400" dirty="0" smtClean="0"/>
              <a:t> </a:t>
            </a:r>
            <a:endParaRPr lang="es-ES" sz="1400" dirty="0"/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</a:t>
            </a:r>
            <a:r>
              <a:rPr lang="es-ES" sz="1400" dirty="0" err="1" smtClean="0"/>
              <a:t>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</a:t>
            </a:r>
            <a:r>
              <a:rPr lang="es-ES" sz="1400" dirty="0" smtClean="0"/>
              <a:t>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</a:t>
            </a:r>
            <a:r>
              <a:rPr lang="es-ES" sz="1400" dirty="0" err="1" smtClean="0"/>
              <a:t>ranscriptome</a:t>
            </a:r>
            <a:r>
              <a:rPr lang="es-ES" sz="1400" dirty="0" smtClean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 smtClean="0"/>
              <a:t>:  </a:t>
            </a:r>
            <a:r>
              <a:rPr lang="es-ES" dirty="0" err="1" smtClean="0"/>
              <a:t>trimming</a:t>
            </a:r>
            <a:endParaRPr lang="es-ES" dirty="0" smtClean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/>
              <a:t> </a:t>
            </a:r>
            <a:r>
              <a:rPr lang="es-ES" dirty="0" err="1" smtClean="0"/>
              <a:t>t</a:t>
            </a:r>
            <a:r>
              <a:rPr lang="es-ES" dirty="0" err="1" smtClean="0"/>
              <a:t>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</a:t>
            </a:r>
            <a:r>
              <a:rPr lang="es-ES" dirty="0" smtClean="0"/>
              <a:t>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24151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Differential Expression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10" y="2249269"/>
            <a:ext cx="7236579" cy="3578662"/>
          </a:xfrm>
        </p:spPr>
      </p:pic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Pairwise </a:t>
            </a:r>
            <a:r>
              <a:rPr lang="en-US" sz="2400" dirty="0">
                <a:solidFill>
                  <a:schemeClr val="tx1"/>
                </a:solidFill>
              </a:rPr>
              <a:t>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 smtClean="0"/>
              <a:t>Dichogamy</a:t>
            </a:r>
            <a:endParaRPr lang="en-US" dirty="0" smtClean="0"/>
          </a:p>
          <a:p>
            <a:pPr lvl="1"/>
            <a:r>
              <a:rPr lang="en-US" dirty="0" err="1" smtClean="0"/>
              <a:t>Monoecy</a:t>
            </a:r>
            <a:endParaRPr lang="en-US" dirty="0" smtClean="0"/>
          </a:p>
          <a:p>
            <a:pPr lvl="1"/>
            <a:r>
              <a:rPr lang="en-US" dirty="0" smtClean="0"/>
              <a:t>Gynomonoecy</a:t>
            </a:r>
          </a:p>
          <a:p>
            <a:pPr lvl="1"/>
            <a:r>
              <a:rPr lang="en-US" dirty="0" err="1" smtClean="0"/>
              <a:t>Andromonoecy</a:t>
            </a:r>
            <a:endParaRPr lang="en-US" dirty="0" smtClean="0"/>
          </a:p>
          <a:p>
            <a:pPr lvl="1"/>
            <a:r>
              <a:rPr lang="en-US" dirty="0" err="1" smtClean="0"/>
              <a:t>Trinomoecy</a:t>
            </a:r>
            <a:endParaRPr lang="en-US" dirty="0" smtClean="0"/>
          </a:p>
          <a:p>
            <a:pPr lvl="1"/>
            <a:r>
              <a:rPr lang="en-US" dirty="0" err="1" smtClean="0"/>
              <a:t>Dioecy</a:t>
            </a:r>
            <a:endParaRPr lang="en-US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2, Supermale vs </a:t>
            </a:r>
            <a:r>
              <a:rPr lang="en-US" sz="3600" dirty="0"/>
              <a:t>M</a:t>
            </a:r>
            <a:r>
              <a:rPr lang="en-US" sz="3600" dirty="0" smtClean="0"/>
              <a:t>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Paper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</a:t>
            </a:r>
            <a:r>
              <a:rPr lang="en-US" sz="2400" dirty="0" smtClean="0">
                <a:solidFill>
                  <a:schemeClr val="tx2"/>
                </a:solidFill>
              </a:rPr>
              <a:t>Analysis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</a:t>
            </a:r>
            <a:r>
              <a:rPr lang="en-US" dirty="0"/>
              <a:t>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46907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053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810" y="1752600"/>
            <a:ext cx="6054934" cy="4044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133600"/>
            <a:ext cx="5256431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</a:t>
            </a:r>
            <a:r>
              <a:rPr lang="en-US" dirty="0" smtClean="0"/>
              <a:t>experimental design and </a:t>
            </a:r>
            <a:r>
              <a:rPr lang="en-US" dirty="0" smtClean="0"/>
              <a:t>methods before </a:t>
            </a:r>
            <a:r>
              <a:rPr lang="en-US" dirty="0" smtClean="0"/>
              <a:t>starting any data analysis.</a:t>
            </a:r>
          </a:p>
          <a:p>
            <a:r>
              <a:rPr lang="en-US" dirty="0" smtClean="0"/>
              <a:t>Documentation should be sufficient enough to allow that any other person can be able to understand the analysis workflow and replicate the </a:t>
            </a:r>
            <a:r>
              <a:rPr lang="en-US" dirty="0" smtClean="0"/>
              <a:t>pipeline</a:t>
            </a:r>
          </a:p>
          <a:p>
            <a:pPr lvl="1"/>
            <a:r>
              <a:rPr lang="en-US" dirty="0" smtClean="0"/>
              <a:t>Include parameters, not just package names!</a:t>
            </a:r>
          </a:p>
          <a:p>
            <a:pPr lvl="1"/>
            <a:r>
              <a:rPr lang="en-US" dirty="0" smtClean="0"/>
              <a:t>Include intermediate data files, not just raw data</a:t>
            </a:r>
          </a:p>
          <a:p>
            <a:pPr lvl="1"/>
            <a:r>
              <a:rPr lang="en-US" dirty="0" smtClean="0"/>
              <a:t>Include versions </a:t>
            </a:r>
            <a:r>
              <a:rPr lang="en-US" smtClean="0"/>
              <a:t>of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study sex determination in plants?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Dioecy</a:t>
            </a:r>
            <a:r>
              <a:rPr lang="es-ES" dirty="0" smtClean="0"/>
              <a:t> has </a:t>
            </a:r>
            <a:r>
              <a:rPr lang="es-ES" dirty="0" err="1" smtClean="0"/>
              <a:t>evolved</a:t>
            </a:r>
            <a:r>
              <a:rPr lang="es-ES" dirty="0" smtClean="0"/>
              <a:t> </a:t>
            </a:r>
            <a:r>
              <a:rPr lang="es-ES" dirty="0" err="1" smtClean="0"/>
              <a:t>independently</a:t>
            </a:r>
            <a:r>
              <a:rPr lang="es-ES" dirty="0" smtClean="0"/>
              <a:t> </a:t>
            </a:r>
            <a:r>
              <a:rPr lang="es-ES" dirty="0" err="1" smtClean="0"/>
              <a:t>across</a:t>
            </a:r>
            <a:r>
              <a:rPr lang="es-ES" dirty="0" smtClean="0"/>
              <a:t> 43% of </a:t>
            </a:r>
            <a:r>
              <a:rPr lang="es-ES" dirty="0" err="1" smtClean="0"/>
              <a:t>angiosperm</a:t>
            </a:r>
            <a:r>
              <a:rPr lang="es-ES" dirty="0" smtClean="0"/>
              <a:t> </a:t>
            </a:r>
            <a:r>
              <a:rPr lang="es-ES" dirty="0" err="1" smtClean="0"/>
              <a:t>families</a:t>
            </a:r>
            <a:r>
              <a:rPr lang="es-ES" dirty="0" smtClean="0"/>
              <a:t> at </a:t>
            </a:r>
            <a:r>
              <a:rPr lang="es-ES" dirty="0" err="1" smtClean="0"/>
              <a:t>least</a:t>
            </a:r>
            <a:r>
              <a:rPr lang="es-ES" dirty="0" smtClean="0"/>
              <a:t> 100 times</a:t>
            </a:r>
            <a:endParaRPr lang="es-ES" dirty="0" smtClean="0"/>
          </a:p>
          <a:p>
            <a:r>
              <a:rPr lang="es-ES" dirty="0" smtClean="0"/>
              <a:t>Understand </a:t>
            </a:r>
            <a:r>
              <a:rPr lang="es-ES" dirty="0"/>
              <a:t>the evolutionary mechanisms that </a:t>
            </a:r>
            <a:r>
              <a:rPr lang="es-ES" dirty="0" smtClean="0"/>
              <a:t>underlie </a:t>
            </a:r>
            <a:r>
              <a:rPr lang="es-ES" dirty="0"/>
              <a:t>sexual reproduction as source of genetic diversity</a:t>
            </a:r>
          </a:p>
          <a:p>
            <a:r>
              <a:rPr lang="es-ES" dirty="0" smtClean="0"/>
              <a:t>Improve </a:t>
            </a:r>
            <a:r>
              <a:rPr lang="es-ES" dirty="0"/>
              <a:t>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 smtClean="0"/>
              <a:t>Difficult </a:t>
            </a:r>
            <a:r>
              <a:rPr lang="en-US" dirty="0" smtClean="0"/>
              <a:t>Identification </a:t>
            </a:r>
          </a:p>
          <a:p>
            <a:pPr lvl="1"/>
            <a:r>
              <a:rPr lang="en-US" dirty="0" smtClean="0"/>
              <a:t>Complexity of floral development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 smtClean="0"/>
              <a:t>Cytologically</a:t>
            </a:r>
            <a:r>
              <a:rPr lang="en-US" dirty="0" smtClean="0"/>
              <a:t> homomorphic</a:t>
            </a:r>
            <a:endParaRPr lang="en-US" dirty="0"/>
          </a:p>
          <a:p>
            <a:pPr lvl="1"/>
            <a:r>
              <a:rPr lang="en-US" dirty="0" smtClean="0"/>
              <a:t>YY </a:t>
            </a:r>
            <a:r>
              <a:rPr lang="en-US" dirty="0"/>
              <a:t>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  <a:endParaRPr lang="en-US" sz="1400" dirty="0"/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www.degroot-inc.com/product_info.php?products_id=525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1200" y="5078567"/>
            <a:ext cx="22188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Experimental design:</a:t>
            </a:r>
          </a:p>
          <a:p>
            <a:r>
              <a:rPr lang="en-US" dirty="0" smtClean="0"/>
              <a:t>4 lines, 3 sexes</a:t>
            </a:r>
            <a:endParaRPr lang="en-US" dirty="0"/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28427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Overall</a:t>
            </a:r>
            <a:r>
              <a:rPr lang="es-ES" dirty="0" smtClean="0"/>
              <a:t> </a:t>
            </a:r>
            <a:r>
              <a:rPr lang="es-ES" dirty="0" smtClean="0"/>
              <a:t>README.md </a:t>
            </a:r>
            <a:r>
              <a:rPr lang="es-ES" dirty="0" smtClean="0"/>
              <a:t>file</a:t>
            </a:r>
            <a:endParaRPr lang="es-ES" dirty="0" smtClean="0"/>
          </a:p>
          <a:p>
            <a:r>
              <a:rPr lang="en-US" dirty="0"/>
              <a:t>Paper, Supplementary tables from </a:t>
            </a:r>
            <a:r>
              <a:rPr lang="en-US" dirty="0" smtClean="0"/>
              <a:t>paper</a:t>
            </a:r>
          </a:p>
          <a:p>
            <a:r>
              <a:rPr lang="es-ES" dirty="0" err="1" smtClean="0"/>
              <a:t>Presentation</a:t>
            </a:r>
            <a:endParaRPr lang="es-ES" dirty="0" smtClean="0"/>
          </a:p>
          <a:p>
            <a:r>
              <a:rPr lang="es-ES" dirty="0" smtClean="0"/>
              <a:t>FASTQC </a:t>
            </a:r>
            <a:r>
              <a:rPr lang="es-ES" dirty="0" err="1" smtClean="0"/>
              <a:t>analysis</a:t>
            </a:r>
            <a:r>
              <a:rPr lang="es-ES" dirty="0" smtClean="0"/>
              <a:t> folder</a:t>
            </a:r>
          </a:p>
          <a:p>
            <a:pPr lvl="1"/>
            <a:r>
              <a:rPr lang="es-ES" dirty="0" smtClean="0"/>
              <a:t>README.md </a:t>
            </a:r>
            <a:r>
              <a:rPr lang="es-ES" dirty="0" smtClean="0"/>
              <a:t>file </a:t>
            </a:r>
            <a:r>
              <a:rPr lang="es-ES" dirty="0" err="1" smtClean="0"/>
              <a:t>with</a:t>
            </a:r>
            <a:r>
              <a:rPr lang="es-ES" dirty="0" smtClean="0"/>
              <a:t> the </a:t>
            </a:r>
            <a:r>
              <a:rPr lang="es-ES" dirty="0" smtClean="0"/>
              <a:t>script</a:t>
            </a:r>
          </a:p>
          <a:p>
            <a:pPr lvl="1"/>
            <a:r>
              <a:rPr lang="es-ES" dirty="0"/>
              <a:t>O</a:t>
            </a:r>
            <a:r>
              <a:rPr lang="es-ES" dirty="0" smtClean="0"/>
              <a:t>utput </a:t>
            </a:r>
            <a:r>
              <a:rPr lang="es-ES" dirty="0" smtClean="0"/>
              <a:t>files</a:t>
            </a:r>
            <a:endParaRPr lang="en-US" dirty="0"/>
          </a:p>
          <a:p>
            <a:r>
              <a:rPr lang="en-US" dirty="0" err="1" smtClean="0"/>
              <a:t>Alignment_counting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README.md </a:t>
            </a:r>
            <a:r>
              <a:rPr lang="en-US" dirty="0" smtClean="0"/>
              <a:t>file with the script 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 smtClean="0"/>
              <a:t>counting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</a:t>
            </a:r>
            <a:r>
              <a:rPr lang="en-US" dirty="0" smtClean="0"/>
              <a:t>of the RSEM statistical models  </a:t>
            </a:r>
          </a:p>
          <a:p>
            <a:r>
              <a:rPr lang="en-US" dirty="0" smtClean="0"/>
              <a:t>Expression </a:t>
            </a:r>
            <a:r>
              <a:rPr lang="en-US" dirty="0" smtClean="0"/>
              <a:t>analysis folder</a:t>
            </a:r>
          </a:p>
          <a:p>
            <a:pPr lvl="1"/>
            <a:r>
              <a:rPr lang="en-US" dirty="0" smtClean="0"/>
              <a:t>README </a:t>
            </a:r>
            <a:r>
              <a:rPr lang="en-US" dirty="0" smtClean="0"/>
              <a:t>file with the description of the notebooks for each </a:t>
            </a:r>
            <a:r>
              <a:rPr lang="en-US" dirty="0" smtClean="0"/>
              <a:t>figure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 smtClean="0"/>
              <a:t>files </a:t>
            </a:r>
            <a:endParaRPr lang="en-US" dirty="0" smtClean="0"/>
          </a:p>
          <a:p>
            <a:pPr lvl="1"/>
            <a:r>
              <a:rPr lang="en-US" dirty="0" smtClean="0"/>
              <a:t>README files for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775</TotalTime>
  <Words>605</Words>
  <Application>Microsoft Office PowerPoint</Application>
  <PresentationFormat>On-screen Show (4:3)</PresentationFormat>
  <Paragraphs>145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Methods</vt:lpstr>
      <vt:lpstr>Workflow</vt:lpstr>
      <vt:lpstr>Overview of documentation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Figure 4</vt:lpstr>
      <vt:lpstr>Figure 4</vt:lpstr>
      <vt:lpstr>Figure 4</vt:lpstr>
      <vt:lpstr>Conclusions</vt:lpstr>
      <vt:lpstr>Bibliography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Katerina Holan</cp:lastModifiedBy>
  <cp:revision>89</cp:revision>
  <dcterms:created xsi:type="dcterms:W3CDTF">2017-04-04T20:23:51Z</dcterms:created>
  <dcterms:modified xsi:type="dcterms:W3CDTF">2017-04-26T22:03:42Z</dcterms:modified>
</cp:coreProperties>
</file>