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8" r:id="rId3"/>
    <p:sldId id="257" r:id="rId4"/>
    <p:sldId id="260" r:id="rId5"/>
    <p:sldId id="259" r:id="rId6"/>
    <p:sldId id="278" r:id="rId7"/>
    <p:sldId id="262" r:id="rId8"/>
    <p:sldId id="263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74" r:id="rId24"/>
    <p:sldId id="275" r:id="rId25"/>
    <p:sldId id="283" r:id="rId26"/>
    <p:sldId id="276" r:id="rId27"/>
    <p:sldId id="265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36" autoAdjust="0"/>
  </p:normalViewPr>
  <p:slideViewPr>
    <p:cSldViewPr>
      <p:cViewPr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smtClean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smtClean="0"/>
            <a:t>Male,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Male,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4703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20133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21833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4703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Asparagus </a:t>
            </a:r>
            <a:r>
              <a:rPr lang="en-US" dirty="0"/>
              <a:t>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Team </a:t>
            </a:r>
            <a:r>
              <a:rPr lang="en-US" sz="3200" b="1" u="sng" dirty="0" err="1" smtClean="0">
                <a:solidFill>
                  <a:schemeClr val="tx1"/>
                </a:solidFill>
              </a:rPr>
              <a:t>Valerin</a:t>
            </a:r>
            <a:endParaRPr lang="en-US" sz="3200" b="1" u="sng" dirty="0" smtClean="0">
              <a:solidFill>
                <a:schemeClr val="tx1"/>
              </a:solidFill>
            </a:endParaRPr>
          </a:p>
          <a:p>
            <a:pPr algn="ctr"/>
            <a:endParaRPr lang="en-US" sz="105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eria</a:t>
            </a:r>
            <a:r>
              <a:rPr lang="en-US" sz="2800" dirty="0">
                <a:solidFill>
                  <a:schemeClr val="tx1"/>
                </a:solidFill>
              </a:rPr>
              <a:t>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</a:t>
            </a:r>
            <a:r>
              <a:rPr lang="en-US" sz="2800" dirty="0" smtClean="0">
                <a:solidFill>
                  <a:schemeClr val="tx1"/>
                </a:solidFill>
              </a:rPr>
              <a:t>Dev</a:t>
            </a:r>
            <a:r>
              <a:rPr lang="en-US" sz="2800" b="1" u="sng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</a:t>
            </a: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April 27,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Calculating</a:t>
            </a:r>
            <a:r>
              <a:rPr lang="es-ES" dirty="0" smtClean="0"/>
              <a:t> </a:t>
            </a:r>
            <a:r>
              <a:rPr lang="es-ES" dirty="0" smtClean="0"/>
              <a:t>transcript</a:t>
            </a:r>
            <a:r>
              <a:rPr lang="es-ES" dirty="0" smtClean="0"/>
              <a:t> </a:t>
            </a:r>
            <a:r>
              <a:rPr lang="es-ES" dirty="0" smtClean="0"/>
              <a:t>abundance</a:t>
            </a:r>
            <a:r>
              <a:rPr lang="es-ES" dirty="0" smtClean="0"/>
              <a:t> </a:t>
            </a:r>
            <a:r>
              <a:rPr lang="es-ES" dirty="0" smtClean="0"/>
              <a:t>for</a:t>
            </a:r>
            <a:r>
              <a:rPr lang="es-ES" dirty="0" smtClean="0"/>
              <a:t> </a:t>
            </a:r>
            <a:r>
              <a:rPr lang="es-ES" dirty="0" smtClean="0"/>
              <a:t>differential</a:t>
            </a:r>
            <a:r>
              <a:rPr lang="es-ES" dirty="0" smtClean="0"/>
              <a:t> </a:t>
            </a:r>
            <a:r>
              <a:rPr lang="es-ES" dirty="0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Sratoolkit</a:t>
            </a:r>
            <a:endParaRPr lang="es-ES" sz="1400" dirty="0" smtClean="0"/>
          </a:p>
          <a:p>
            <a:pPr algn="ctr"/>
            <a:r>
              <a:rPr lang="es-ES" sz="1400" dirty="0" smtClean="0"/>
              <a:t>FASTQC</a:t>
            </a:r>
          </a:p>
          <a:p>
            <a:pPr algn="ctr"/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</a:t>
            </a:r>
            <a:r>
              <a:rPr lang="es-ES" sz="1400" dirty="0" err="1" smtClean="0"/>
              <a:t>ased</a:t>
            </a:r>
            <a:r>
              <a:rPr lang="es-ES" sz="1400" dirty="0" smtClean="0"/>
              <a:t> </a:t>
            </a:r>
            <a:endParaRPr lang="es-ES" sz="1400" dirty="0"/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 smtClean="0"/>
              <a:t>:  </a:t>
            </a:r>
            <a:r>
              <a:rPr lang="es-ES" dirty="0" err="1" smtClean="0"/>
              <a:t>trimming</a:t>
            </a:r>
            <a:endParaRPr lang="es-ES" dirty="0" smtClean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/>
              <a:t> </a:t>
            </a:r>
            <a:r>
              <a:rPr lang="es-ES" dirty="0" err="1" smtClean="0"/>
              <a:t>t</a:t>
            </a:r>
            <a:r>
              <a:rPr lang="es-ES" dirty="0" err="1" smtClean="0"/>
              <a:t>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</a:t>
            </a:r>
            <a:r>
              <a:rPr lang="es-ES" dirty="0" smtClean="0"/>
              <a:t>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24151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Expression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10" y="2249269"/>
            <a:ext cx="7236579" cy="3578662"/>
          </a:xfrm>
        </p:spPr>
      </p:pic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Paper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5488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Our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073"/>
            <a:ext cx="3886200" cy="4340727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724400" y="2667000"/>
            <a:ext cx="4343400" cy="3661113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Pairwise </a:t>
            </a:r>
            <a:r>
              <a:rPr lang="en-US" sz="2400" dirty="0">
                <a:solidFill>
                  <a:schemeClr val="tx1"/>
                </a:solidFill>
              </a:rPr>
              <a:t>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47800"/>
            <a:ext cx="6095297" cy="407192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 smtClean="0"/>
              <a:t>Dichogamy</a:t>
            </a:r>
            <a:endParaRPr lang="en-US" dirty="0" smtClean="0"/>
          </a:p>
          <a:p>
            <a:pPr lvl="1"/>
            <a:r>
              <a:rPr lang="en-US" dirty="0" err="1" smtClean="0"/>
              <a:t>Monoecy</a:t>
            </a:r>
            <a:endParaRPr lang="en-US" dirty="0" smtClean="0"/>
          </a:p>
          <a:p>
            <a:pPr lvl="1"/>
            <a:r>
              <a:rPr lang="en-US" dirty="0" smtClean="0"/>
              <a:t>Gynomonoecy</a:t>
            </a:r>
          </a:p>
          <a:p>
            <a:pPr lvl="1"/>
            <a:r>
              <a:rPr lang="en-US" dirty="0" err="1" smtClean="0"/>
              <a:t>Andromonoecy</a:t>
            </a:r>
            <a:endParaRPr lang="en-US" dirty="0" smtClean="0"/>
          </a:p>
          <a:p>
            <a:pPr lvl="1"/>
            <a:r>
              <a:rPr lang="en-US" dirty="0" err="1" smtClean="0"/>
              <a:t>Trinomoecy</a:t>
            </a:r>
            <a:endParaRPr lang="en-US" dirty="0" smtClean="0"/>
          </a:p>
          <a:p>
            <a:pPr lvl="1"/>
            <a:r>
              <a:rPr lang="en-US" dirty="0" err="1" smtClean="0"/>
              <a:t>Dioecy</a:t>
            </a:r>
            <a:endParaRPr lang="en-US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52600"/>
            <a:ext cx="5715000" cy="381787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</a:t>
            </a:r>
            <a:r>
              <a:rPr lang="en-US" sz="3600" dirty="0"/>
              <a:t>M</a:t>
            </a:r>
            <a:r>
              <a:rPr lang="en-US" sz="3600" dirty="0" smtClean="0"/>
              <a:t>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6019800" cy="40214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Paper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</a:t>
            </a:r>
            <a:r>
              <a:rPr lang="en-US" sz="2400" dirty="0" smtClean="0">
                <a:solidFill>
                  <a:schemeClr val="tx2"/>
                </a:solidFill>
              </a:rPr>
              <a:t>Analysis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7684"/>
            <a:ext cx="3345516" cy="3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AutoShape 2" descr="Figure 4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5387" y="1447800"/>
            <a:ext cx="72009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Figure 4:Heatmap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3257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important to understand the experimental design and method selection before 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study sex determination in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Dioecy</a:t>
            </a:r>
            <a:r>
              <a:rPr lang="es-ES" dirty="0" smtClean="0"/>
              <a:t> has </a:t>
            </a:r>
            <a:r>
              <a:rPr lang="es-ES" dirty="0" err="1" smtClean="0"/>
              <a:t>evolved</a:t>
            </a:r>
            <a:r>
              <a:rPr lang="es-ES" dirty="0" smtClean="0"/>
              <a:t> </a:t>
            </a:r>
            <a:r>
              <a:rPr lang="es-ES" dirty="0" err="1" smtClean="0"/>
              <a:t>independently</a:t>
            </a:r>
            <a:r>
              <a:rPr lang="es-ES" dirty="0" smtClean="0"/>
              <a:t> </a:t>
            </a:r>
            <a:r>
              <a:rPr lang="es-ES" dirty="0" err="1" smtClean="0"/>
              <a:t>across</a:t>
            </a:r>
            <a:r>
              <a:rPr lang="es-ES" dirty="0" smtClean="0"/>
              <a:t> 43% of </a:t>
            </a:r>
            <a:r>
              <a:rPr lang="es-ES" dirty="0" err="1" smtClean="0"/>
              <a:t>angiosperm</a:t>
            </a:r>
            <a:r>
              <a:rPr lang="es-ES" dirty="0" smtClean="0"/>
              <a:t> </a:t>
            </a:r>
            <a:r>
              <a:rPr lang="es-ES" dirty="0" err="1" smtClean="0"/>
              <a:t>families</a:t>
            </a:r>
            <a:r>
              <a:rPr lang="es-ES" dirty="0" smtClean="0"/>
              <a:t> at </a:t>
            </a:r>
            <a:r>
              <a:rPr lang="es-ES" dirty="0" err="1" smtClean="0"/>
              <a:t>least</a:t>
            </a:r>
            <a:r>
              <a:rPr lang="es-ES" dirty="0" smtClean="0"/>
              <a:t> 100 times</a:t>
            </a:r>
            <a:endParaRPr lang="es-ES" dirty="0" smtClean="0"/>
          </a:p>
          <a:p>
            <a:r>
              <a:rPr lang="es-ES" dirty="0" smtClean="0"/>
              <a:t>Understand </a:t>
            </a:r>
            <a:r>
              <a:rPr lang="es-ES" dirty="0"/>
              <a:t>the evolutionary mechanisms that </a:t>
            </a:r>
            <a:r>
              <a:rPr lang="es-ES" dirty="0" smtClean="0"/>
              <a:t>underlie </a:t>
            </a:r>
            <a:r>
              <a:rPr lang="es-ES" dirty="0"/>
              <a:t>sexual reproduction as source of genetic diversity</a:t>
            </a:r>
          </a:p>
          <a:p>
            <a:r>
              <a:rPr lang="es-ES" dirty="0" smtClean="0"/>
              <a:t>Improve </a:t>
            </a:r>
            <a:r>
              <a:rPr lang="es-ES" dirty="0"/>
              <a:t>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 smtClean="0"/>
              <a:t>Difficult </a:t>
            </a:r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Complexity of floral development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 smtClean="0"/>
              <a:t>Cytologically</a:t>
            </a:r>
            <a:r>
              <a:rPr lang="en-US" dirty="0" smtClean="0"/>
              <a:t> homomorphic</a:t>
            </a:r>
            <a:endParaRPr lang="en-US" dirty="0"/>
          </a:p>
          <a:p>
            <a:pPr lvl="1"/>
            <a:r>
              <a:rPr lang="en-US" dirty="0" smtClean="0"/>
              <a:t>YY </a:t>
            </a:r>
            <a:r>
              <a:rPr lang="en-US" dirty="0"/>
              <a:t>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  <a:endParaRPr lang="en-US" sz="1400" dirty="0"/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www.degroot-inc.com/product_info.php?products_id=525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Experimental design:</a:t>
            </a:r>
          </a:p>
          <a:p>
            <a:r>
              <a:rPr lang="en-US" dirty="0" smtClean="0"/>
              <a:t>4 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Overall</a:t>
            </a:r>
            <a:r>
              <a:rPr lang="es-ES" dirty="0" smtClean="0"/>
              <a:t> </a:t>
            </a:r>
            <a:r>
              <a:rPr lang="es-ES" dirty="0" smtClean="0"/>
              <a:t>README.md </a:t>
            </a:r>
            <a:r>
              <a:rPr lang="es-ES" dirty="0" smtClean="0"/>
              <a:t>file</a:t>
            </a:r>
            <a:endParaRPr lang="es-ES" dirty="0" smtClean="0"/>
          </a:p>
          <a:p>
            <a:r>
              <a:rPr lang="en-US" dirty="0"/>
              <a:t>Paper, Supplementary tables from </a:t>
            </a:r>
            <a:r>
              <a:rPr lang="en-US" dirty="0" smtClean="0"/>
              <a:t>paper</a:t>
            </a:r>
          </a:p>
          <a:p>
            <a:r>
              <a:rPr lang="es-ES" dirty="0" err="1" smtClean="0"/>
              <a:t>Presentation</a:t>
            </a:r>
            <a:endParaRPr lang="es-ES" dirty="0" smtClean="0"/>
          </a:p>
          <a:p>
            <a:r>
              <a:rPr lang="es-ES" dirty="0" smtClean="0"/>
              <a:t>FASTQC </a:t>
            </a:r>
            <a:r>
              <a:rPr lang="es-ES" dirty="0" err="1" smtClean="0"/>
              <a:t>analysis</a:t>
            </a:r>
            <a:r>
              <a:rPr lang="es-ES" dirty="0" smtClean="0"/>
              <a:t> folder</a:t>
            </a:r>
          </a:p>
          <a:p>
            <a:pPr lvl="1"/>
            <a:r>
              <a:rPr lang="es-ES" dirty="0" smtClean="0"/>
              <a:t>README.md </a:t>
            </a:r>
            <a:r>
              <a:rPr lang="es-ES" dirty="0" smtClean="0"/>
              <a:t>file </a:t>
            </a:r>
            <a:r>
              <a:rPr lang="es-ES" dirty="0" err="1" smtClean="0"/>
              <a:t>with</a:t>
            </a:r>
            <a:r>
              <a:rPr lang="es-ES" dirty="0" smtClean="0"/>
              <a:t> the </a:t>
            </a:r>
            <a:r>
              <a:rPr lang="es-ES" dirty="0" smtClean="0"/>
              <a:t>script</a:t>
            </a:r>
          </a:p>
          <a:p>
            <a:pPr lvl="1"/>
            <a:r>
              <a:rPr lang="es-ES" dirty="0"/>
              <a:t>O</a:t>
            </a:r>
            <a:r>
              <a:rPr lang="es-ES" dirty="0" smtClean="0"/>
              <a:t>utput </a:t>
            </a:r>
            <a:r>
              <a:rPr lang="es-ES" dirty="0" smtClean="0"/>
              <a:t>files</a:t>
            </a:r>
            <a:endParaRPr lang="en-US" dirty="0"/>
          </a:p>
          <a:p>
            <a:r>
              <a:rPr lang="en-US" dirty="0" err="1" smtClean="0"/>
              <a:t>Alignment_counting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README.md </a:t>
            </a:r>
            <a:r>
              <a:rPr lang="en-US" dirty="0" smtClean="0"/>
              <a:t>file with the script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smtClean="0"/>
              <a:t>counting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ummaries </a:t>
            </a:r>
            <a:r>
              <a:rPr lang="en-US" dirty="0" smtClean="0"/>
              <a:t>of the RSEM statistical models  </a:t>
            </a:r>
          </a:p>
          <a:p>
            <a:r>
              <a:rPr lang="en-US" dirty="0" smtClean="0"/>
              <a:t>Expression </a:t>
            </a:r>
            <a:r>
              <a:rPr lang="en-US" dirty="0" smtClean="0"/>
              <a:t>analysis folder</a:t>
            </a:r>
          </a:p>
          <a:p>
            <a:pPr lvl="1"/>
            <a:r>
              <a:rPr lang="en-US" dirty="0" smtClean="0"/>
              <a:t>README </a:t>
            </a:r>
            <a:r>
              <a:rPr lang="en-US" dirty="0" smtClean="0"/>
              <a:t>file with the description of the notebooks for each </a:t>
            </a:r>
            <a:r>
              <a:rPr lang="en-US" dirty="0" smtClean="0"/>
              <a:t>figure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smtClean="0"/>
              <a:t>files </a:t>
            </a:r>
            <a:endParaRPr lang="en-US" dirty="0" smtClean="0"/>
          </a:p>
          <a:p>
            <a:pPr lvl="1"/>
            <a:r>
              <a:rPr lang="en-US" dirty="0" smtClean="0"/>
              <a:t>README files for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714</TotalTime>
  <Words>588</Words>
  <Application>Microsoft Office PowerPoint</Application>
  <PresentationFormat>On-screen Show (4:3)</PresentationFormat>
  <Paragraphs>142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Methods</vt:lpstr>
      <vt:lpstr>Workflow</vt:lpstr>
      <vt:lpstr>Overview of documentation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Results</vt:lpstr>
      <vt:lpstr>Results</vt:lpstr>
      <vt:lpstr>heatmap</vt:lpstr>
      <vt:lpstr>Conclusions</vt:lpstr>
      <vt:lpstr>Bibliography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83</cp:revision>
  <dcterms:created xsi:type="dcterms:W3CDTF">2017-04-04T20:23:51Z</dcterms:created>
  <dcterms:modified xsi:type="dcterms:W3CDTF">2017-04-26T21:02:41Z</dcterms:modified>
</cp:coreProperties>
</file>