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8" r:id="rId3"/>
    <p:sldId id="257" r:id="rId4"/>
    <p:sldId id="260" r:id="rId5"/>
    <p:sldId id="259" r:id="rId6"/>
    <p:sldId id="278" r:id="rId7"/>
    <p:sldId id="262" r:id="rId8"/>
    <p:sldId id="263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82" r:id="rId19"/>
    <p:sldId id="273" r:id="rId20"/>
    <p:sldId id="274" r:id="rId21"/>
    <p:sldId id="275" r:id="rId22"/>
    <p:sldId id="283" r:id="rId23"/>
    <p:sldId id="276" r:id="rId24"/>
    <p:sldId id="265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0036" autoAdjust="0"/>
  </p:normalViewPr>
  <p:slideViewPr>
    <p:cSldViewPr>
      <p:cViewPr>
        <p:scale>
          <a:sx n="80" d="100"/>
          <a:sy n="80" d="100"/>
        </p:scale>
        <p:origin x="-107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 smtClean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 smtClean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 smtClean="0"/>
            <a:t>Male, </a:t>
          </a:r>
          <a:r>
            <a:rPr lang="es-ES" sz="1600" dirty="0" err="1" smtClean="0"/>
            <a:t>Female</a:t>
          </a:r>
          <a:r>
            <a:rPr lang="es-ES" sz="1600" dirty="0" smtClean="0"/>
            <a:t>, </a:t>
          </a:r>
          <a:r>
            <a:rPr lang="es-ES" sz="1600" dirty="0" err="1" smtClean="0"/>
            <a:t>Super</a:t>
          </a:r>
          <a:r>
            <a:rPr lang="es-ES" sz="1600" dirty="0" smtClean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 smtClean="0"/>
            <a:t>De </a:t>
          </a:r>
          <a:r>
            <a:rPr lang="es-ES" sz="2000" i="1" dirty="0" err="1" smtClean="0"/>
            <a:t>novo</a:t>
          </a:r>
          <a:r>
            <a:rPr lang="es-ES" sz="2000" i="1" dirty="0" smtClean="0"/>
            <a:t> </a:t>
          </a:r>
          <a:r>
            <a:rPr lang="es-ES" sz="2000" dirty="0" smtClean="0"/>
            <a:t> </a:t>
          </a:r>
          <a:r>
            <a:rPr lang="es-ES" sz="2000" dirty="0" err="1" smtClean="0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 smtClean="0"/>
            <a:t>Quality</a:t>
          </a:r>
          <a:r>
            <a:rPr lang="es-ES" sz="1600" dirty="0" smtClean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 smtClean="0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 smtClean="0"/>
            <a:t>Differential</a:t>
          </a:r>
          <a:r>
            <a:rPr lang="es-ES" sz="2000" dirty="0" smtClean="0"/>
            <a:t> </a:t>
          </a:r>
          <a:r>
            <a:rPr lang="es-ES" sz="2000" dirty="0" err="1" smtClean="0"/>
            <a:t>expression</a:t>
          </a:r>
          <a:r>
            <a:rPr lang="es-ES" sz="2000" dirty="0" smtClean="0"/>
            <a:t> </a:t>
          </a:r>
          <a:r>
            <a:rPr lang="es-ES" sz="2000" dirty="0" err="1" smtClean="0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 smtClean="0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 smtClean="0"/>
            <a:t>Transcript</a:t>
          </a:r>
          <a:r>
            <a:rPr lang="es-ES" sz="1600" dirty="0" smtClean="0"/>
            <a:t> </a:t>
          </a:r>
          <a:r>
            <a:rPr lang="es-ES" sz="1600" dirty="0" err="1" smtClean="0"/>
            <a:t>abundance</a:t>
          </a:r>
          <a:r>
            <a:rPr lang="es-ES" sz="1600" dirty="0" smtClean="0"/>
            <a:t> </a:t>
          </a:r>
          <a:r>
            <a:rPr lang="es-ES" sz="1600" dirty="0" err="1" smtClean="0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 smtClean="0"/>
            <a:t>(NCBI) </a:t>
          </a:r>
          <a:r>
            <a:rPr lang="en-US" sz="1600" b="0" i="0" dirty="0" err="1" smtClean="0"/>
            <a:t>BioProject</a:t>
          </a:r>
          <a:r>
            <a:rPr lang="en-US" sz="1600" b="0" i="0" dirty="0" smtClean="0"/>
            <a:t> 259909</a:t>
          </a:r>
          <a:r>
            <a:rPr lang="en-US" sz="1600" dirty="0" smtClean="0"/>
            <a:t/>
          </a:r>
          <a:br>
            <a:rPr lang="en-US" sz="1600" dirty="0" smtClean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 smtClean="0"/>
            <a:t>Functional</a:t>
          </a:r>
          <a:r>
            <a:rPr lang="es-ES" sz="1600" dirty="0" smtClean="0"/>
            <a:t> </a:t>
          </a:r>
          <a:r>
            <a:rPr lang="es-ES" sz="1600" dirty="0" err="1" smtClean="0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 smtClean="0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 smtClean="0"/>
            <a:t>Differential</a:t>
          </a:r>
          <a:r>
            <a:rPr lang="es-ES" sz="1600" dirty="0" smtClean="0"/>
            <a:t> </a:t>
          </a:r>
          <a:r>
            <a:rPr lang="es-ES" sz="1600" dirty="0" err="1" smtClean="0"/>
            <a:t>expression</a:t>
          </a:r>
          <a:r>
            <a:rPr lang="es-ES" sz="1600" dirty="0" smtClean="0"/>
            <a:t> </a:t>
          </a:r>
          <a:r>
            <a:rPr lang="es-ES" sz="1600" dirty="0" err="1" smtClean="0"/>
            <a:t>analysis</a:t>
          </a:r>
          <a:r>
            <a:rPr lang="es-ES" sz="1600" dirty="0" smtClean="0"/>
            <a:t> in </a:t>
          </a:r>
          <a:r>
            <a:rPr lang="es-ES" sz="1600" dirty="0" err="1" smtClean="0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 dirty="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 dirty="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 dirty="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 custScaleX="11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Male, </a:t>
          </a:r>
          <a:r>
            <a:rPr lang="es-ES" sz="1600" kern="1200" dirty="0" err="1" smtClean="0"/>
            <a:t>Female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Super</a:t>
          </a:r>
          <a:r>
            <a:rPr lang="es-ES" sz="1600" kern="1200" dirty="0" smtClean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(NCBI) </a:t>
          </a:r>
          <a:r>
            <a:rPr lang="en-US" sz="1600" b="0" i="0" kern="1200" dirty="0" err="1" smtClean="0"/>
            <a:t>BioProject</a:t>
          </a:r>
          <a:r>
            <a:rPr lang="en-US" sz="1600" b="0" i="0" kern="1200" dirty="0" smtClean="0"/>
            <a:t> 259909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endParaRPr lang="en-US" sz="1600" kern="1200" dirty="0"/>
        </a:p>
      </dsp:txBody>
      <dsp:txXfrm>
        <a:off x="82089" y="69700"/>
        <a:ext cx="2240342" cy="2484737"/>
      </dsp:txXfrm>
    </dsp:sp>
    <dsp:sp modelId="{1F338E8C-445B-4795-9DFA-DDBCD4CD0223}">
      <dsp:nvSpPr>
        <dsp:cNvPr id="0" name=""/>
        <dsp:cNvSpPr/>
      </dsp:nvSpPr>
      <dsp:spPr>
        <a:xfrm>
          <a:off x="2630106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30106" y="1135015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 smtClean="0"/>
            <a:t>De </a:t>
          </a:r>
          <a:r>
            <a:rPr lang="es-ES" sz="2000" i="1" kern="1200" dirty="0" err="1" smtClean="0"/>
            <a:t>novo</a:t>
          </a:r>
          <a:r>
            <a:rPr lang="es-ES" sz="2000" i="1" kern="1200" dirty="0" smtClean="0"/>
            <a:t> 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Quality</a:t>
          </a:r>
          <a:r>
            <a:rPr lang="es-ES" sz="1600" kern="1200" dirty="0" smtClean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Functional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Assembly</a:t>
          </a:r>
          <a:endParaRPr lang="en-US" sz="1600" kern="1200" dirty="0"/>
        </a:p>
      </dsp:txBody>
      <dsp:txXfrm>
        <a:off x="3413728" y="69700"/>
        <a:ext cx="2240342" cy="2484737"/>
      </dsp:txXfrm>
    </dsp:sp>
    <dsp:sp modelId="{F461BE5B-401D-414A-9175-B95B6C23DC9D}">
      <dsp:nvSpPr>
        <dsp:cNvPr id="0" name=""/>
        <dsp:cNvSpPr/>
      </dsp:nvSpPr>
      <dsp:spPr>
        <a:xfrm>
          <a:off x="5961745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1025"/>
            <a:satOff val="-361"/>
            <a:lumOff val="17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1745" y="1135015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Differential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expression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Transcript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abundance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Differential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expression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analysis</a:t>
          </a:r>
          <a:r>
            <a:rPr lang="es-ES" sz="1600" kern="1200" dirty="0" smtClean="0"/>
            <a:t> in </a:t>
          </a:r>
          <a:r>
            <a:rPr lang="es-ES" sz="1600" kern="1200" dirty="0" err="1" smtClean="0"/>
            <a:t>edgeR</a:t>
          </a:r>
          <a:endParaRPr lang="en-US" sz="1600" kern="1200" dirty="0"/>
        </a:p>
      </dsp:txBody>
      <dsp:txXfrm>
        <a:off x="6745368" y="69700"/>
        <a:ext cx="2240342" cy="248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4101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Transcriptome profiling </a:t>
          </a:r>
        </a:p>
      </dsp:txBody>
      <dsp:txXfrm>
        <a:off x="61843" y="14703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20133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772033" y="21833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4101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Differential Expression analysis</a:t>
          </a:r>
        </a:p>
      </dsp:txBody>
      <dsp:txXfrm>
        <a:off x="4860568" y="14703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4460" y="131766"/>
          <a:ext cx="1780013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4682" y="161988"/>
        <a:ext cx="1719569" cy="971422"/>
      </dsp:txXfrm>
    </dsp:sp>
    <dsp:sp modelId="{F743BBA3-F85A-4955-B22D-74C8A453CDA2}">
      <dsp:nvSpPr>
        <dsp:cNvPr id="0" name=""/>
        <dsp:cNvSpPr/>
      </dsp:nvSpPr>
      <dsp:spPr>
        <a:xfrm>
          <a:off x="1935101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935101" y="535632"/>
        <a:ext cx="223531" cy="224134"/>
      </dsp:txXfrm>
    </dsp:sp>
    <dsp:sp modelId="{34C7BCB3-04DB-45C7-9A42-320BFF7BC6DD}">
      <dsp:nvSpPr>
        <dsp:cNvPr id="0" name=""/>
        <dsp:cNvSpPr/>
      </dsp:nvSpPr>
      <dsp:spPr>
        <a:xfrm>
          <a:off x="2386984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417206" y="161988"/>
        <a:ext cx="1445833" cy="971422"/>
      </dsp:txXfrm>
    </dsp:sp>
    <dsp:sp modelId="{9C101147-473E-42D2-A0E5-5ABF38B50C73}">
      <dsp:nvSpPr>
        <dsp:cNvPr id="0" name=""/>
        <dsp:cNvSpPr/>
      </dsp:nvSpPr>
      <dsp:spPr>
        <a:xfrm>
          <a:off x="4043890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043890" y="535632"/>
        <a:ext cx="223531" cy="224134"/>
      </dsp:txXfrm>
    </dsp:sp>
    <dsp:sp modelId="{732646D0-614E-4567-8EB3-FE5BADE041C4}">
      <dsp:nvSpPr>
        <dsp:cNvPr id="0" name=""/>
        <dsp:cNvSpPr/>
      </dsp:nvSpPr>
      <dsp:spPr>
        <a:xfrm>
          <a:off x="4495773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525995" y="161988"/>
        <a:ext cx="1445833" cy="971422"/>
      </dsp:txXfrm>
    </dsp:sp>
    <dsp:sp modelId="{C450CEE9-1A94-4A67-8B6D-B4519DBA50F0}">
      <dsp:nvSpPr>
        <dsp:cNvPr id="0" name=""/>
        <dsp:cNvSpPr/>
      </dsp:nvSpPr>
      <dsp:spPr>
        <a:xfrm>
          <a:off x="6152678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152678" y="535632"/>
        <a:ext cx="223531" cy="224134"/>
      </dsp:txXfrm>
    </dsp:sp>
    <dsp:sp modelId="{E1A97CE5-89F8-4DCF-B4DC-A0ABABE32E9B}">
      <dsp:nvSpPr>
        <dsp:cNvPr id="0" name=""/>
        <dsp:cNvSpPr/>
      </dsp:nvSpPr>
      <dsp:spPr>
        <a:xfrm>
          <a:off x="6604561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634783" y="161988"/>
        <a:ext cx="1445833" cy="97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karyotype of asparagus using 5S rDNA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Asparagus </a:t>
            </a:r>
            <a:r>
              <a:rPr lang="en-US" dirty="0"/>
              <a:t>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Team </a:t>
            </a:r>
            <a:r>
              <a:rPr lang="en-US" sz="3200" b="1" u="sng" dirty="0" err="1" smtClean="0">
                <a:solidFill>
                  <a:schemeClr val="tx1"/>
                </a:solidFill>
              </a:rPr>
              <a:t>Valerin</a:t>
            </a:r>
            <a:endParaRPr lang="en-US" sz="3200" b="1" u="sng" dirty="0" smtClean="0">
              <a:solidFill>
                <a:schemeClr val="tx1"/>
              </a:solidFill>
            </a:endParaRPr>
          </a:p>
          <a:p>
            <a:pPr algn="ctr"/>
            <a:endParaRPr lang="en-US" sz="105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Val</a:t>
            </a:r>
            <a:r>
              <a:rPr lang="en-US" sz="2800" dirty="0" smtClean="0">
                <a:solidFill>
                  <a:schemeClr val="tx1"/>
                </a:solidFill>
              </a:rPr>
              <a:t>eria</a:t>
            </a:r>
            <a:r>
              <a:rPr lang="en-US" sz="2800" dirty="0">
                <a:solidFill>
                  <a:schemeClr val="tx1"/>
                </a:solidFill>
              </a:rPr>
              <a:t>, Kat</a:t>
            </a:r>
            <a:r>
              <a:rPr lang="en-US" sz="2800" b="1" u="sng" dirty="0">
                <a:solidFill>
                  <a:schemeClr val="tx1"/>
                </a:solidFill>
              </a:rPr>
              <a:t>er</a:t>
            </a:r>
            <a:r>
              <a:rPr lang="en-US" sz="2800" dirty="0">
                <a:solidFill>
                  <a:schemeClr val="tx1"/>
                </a:solidFill>
              </a:rPr>
              <a:t>ina, and </a:t>
            </a:r>
            <a:r>
              <a:rPr lang="en-US" sz="2800" dirty="0" smtClean="0">
                <a:solidFill>
                  <a:schemeClr val="tx1"/>
                </a:solidFill>
              </a:rPr>
              <a:t>Dev</a:t>
            </a:r>
            <a:r>
              <a:rPr lang="en-US" sz="2800" b="1" u="sng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BCB 546X Group </a:t>
            </a:r>
            <a:r>
              <a:rPr lang="en-US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April 27,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Calculating</a:t>
            </a:r>
            <a:r>
              <a:rPr lang="es-ES" dirty="0" smtClean="0"/>
              <a:t> </a:t>
            </a:r>
            <a:r>
              <a:rPr lang="es-ES" dirty="0" smtClean="0"/>
              <a:t>transcript</a:t>
            </a:r>
            <a:r>
              <a:rPr lang="es-ES" dirty="0" smtClean="0"/>
              <a:t> </a:t>
            </a:r>
            <a:r>
              <a:rPr lang="es-ES" dirty="0" smtClean="0"/>
              <a:t>abundance</a:t>
            </a:r>
            <a:r>
              <a:rPr lang="es-ES" dirty="0" smtClean="0"/>
              <a:t> </a:t>
            </a:r>
            <a:r>
              <a:rPr lang="es-ES" dirty="0" smtClean="0"/>
              <a:t>for</a:t>
            </a:r>
            <a:r>
              <a:rPr lang="es-ES" dirty="0" smtClean="0"/>
              <a:t> </a:t>
            </a:r>
            <a:r>
              <a:rPr lang="es-ES" dirty="0" smtClean="0"/>
              <a:t>differential</a:t>
            </a:r>
            <a:r>
              <a:rPr lang="es-ES" dirty="0" smtClean="0"/>
              <a:t> </a:t>
            </a:r>
            <a:r>
              <a:rPr lang="es-ES" dirty="0" smtClean="0"/>
              <a:t>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09800" y="6550223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/>
              <a:t>Transcriptome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7130"/>
              </p:ext>
            </p:extLst>
          </p:nvPr>
        </p:nvGraphicFramePr>
        <p:xfrm>
          <a:off x="3810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801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4" y="5186065"/>
            <a:ext cx="1058765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Sratoolkit</a:t>
            </a:r>
            <a:endParaRPr lang="es-ES" sz="1400" dirty="0" smtClean="0"/>
          </a:p>
          <a:p>
            <a:pPr algn="ctr"/>
            <a:r>
              <a:rPr lang="es-ES" sz="1400" dirty="0" smtClean="0"/>
              <a:t>FASTQC</a:t>
            </a:r>
          </a:p>
          <a:p>
            <a:pPr algn="ctr"/>
            <a:r>
              <a:rPr lang="es-ES" sz="1400" dirty="0" smtClean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1" y="2104311"/>
            <a:ext cx="1762173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</a:t>
            </a:r>
            <a:r>
              <a:rPr lang="es-ES" sz="1400" dirty="0" err="1" smtClean="0"/>
              <a:t>ased</a:t>
            </a:r>
            <a:r>
              <a:rPr lang="es-ES" sz="1400" dirty="0" smtClean="0"/>
              <a:t> </a:t>
            </a:r>
            <a:endParaRPr lang="es-ES" sz="1400" dirty="0"/>
          </a:p>
          <a:p>
            <a:pPr algn="ctr"/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26368" y="5186065"/>
            <a:ext cx="1007432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</a:t>
            </a:r>
            <a:r>
              <a:rPr lang="es-ES" sz="1400" dirty="0" err="1" smtClean="0"/>
              <a:t>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48470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Software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94329" y="1371600"/>
            <a:ext cx="9348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Input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676400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file 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32332" y="5196797"/>
            <a:ext cx="14922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RSEM, </a:t>
            </a:r>
            <a:r>
              <a:rPr lang="es-ES" sz="1400" dirty="0" smtClean="0"/>
              <a:t>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7620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 smtClean="0"/>
              <a:t>:  </a:t>
            </a:r>
            <a:r>
              <a:rPr lang="es-ES" dirty="0" err="1" smtClean="0"/>
              <a:t>trimming</a:t>
            </a:r>
            <a:endParaRPr lang="es-ES" dirty="0" smtClean="0"/>
          </a:p>
          <a:p>
            <a:pPr lvl="1"/>
            <a:r>
              <a:rPr lang="en-US" i="1" dirty="0"/>
              <a:t>Asparagus officinalis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  <a:p>
            <a:pPr lvl="1"/>
            <a:r>
              <a:rPr lang="en-US" dirty="0"/>
              <a:t>Removing adapters before aligning to a reference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663" y="3200400"/>
            <a:ext cx="8803937" cy="3234786"/>
            <a:chOff x="233511" y="2691196"/>
            <a:chExt cx="8803937" cy="323478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1" y="2713149"/>
              <a:ext cx="4254508" cy="319088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691196"/>
              <a:ext cx="4313048" cy="3234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/>
              <a:t> </a:t>
            </a:r>
            <a:r>
              <a:rPr lang="es-ES" dirty="0" err="1" smtClean="0"/>
              <a:t>t</a:t>
            </a:r>
            <a:r>
              <a:rPr lang="es-ES" dirty="0" err="1" smtClean="0"/>
              <a:t>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1" name="Rectángulo 10"/>
            <p:cNvSpPr/>
            <p:nvPr/>
          </p:nvSpPr>
          <p:spPr>
            <a:xfrm>
              <a:off x="5029199" y="4431491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2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768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</a:t>
            </a:r>
            <a:r>
              <a:rPr lang="es-ES" dirty="0" smtClean="0"/>
              <a:t>data</a:t>
            </a:r>
          </a:p>
          <a:p>
            <a:pPr lvl="1"/>
            <a:r>
              <a:rPr lang="en-US" dirty="0"/>
              <a:t>RSEM model</a:t>
            </a:r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224151" y="838200"/>
            <a:ext cx="5705592" cy="56387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Differential Expression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10" y="2249269"/>
            <a:ext cx="7236579" cy="3578662"/>
          </a:xfrm>
        </p:spPr>
      </p:pic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1, </a:t>
            </a:r>
            <a:r>
              <a:rPr lang="en-US" dirty="0"/>
              <a:t>Multidimensional scaling (MDS) </a:t>
            </a:r>
            <a:r>
              <a:rPr lang="en-US" dirty="0" smtClean="0"/>
              <a:t>plot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657600" cy="46024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Paper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>
          <a:xfrm>
            <a:off x="4190999" y="1673352"/>
            <a:ext cx="4849091" cy="460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Our Analysis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3657600" cy="4085390"/>
          </a:xfrm>
          <a:prstGeom prst="rect">
            <a:avLst/>
          </a:prstGeom>
          <a:ln w="381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"/>
          <a:stretch/>
        </p:blipFill>
        <p:spPr>
          <a:xfrm>
            <a:off x="4191000" y="2286990"/>
            <a:ext cx="4849091" cy="4087368"/>
          </a:xfrm>
          <a:prstGeom prst="rect">
            <a:avLst/>
          </a:prstGeom>
          <a:ln w="38100">
            <a:noFill/>
          </a:ln>
        </p:spPr>
      </p:pic>
      <p:cxnSp>
        <p:nvCxnSpPr>
          <p:cNvPr id="10" name="Straight Connector 9"/>
          <p:cNvCxnSpPr/>
          <p:nvPr/>
        </p:nvCxnSpPr>
        <p:spPr>
          <a:xfrm>
            <a:off x="4038600" y="1752600"/>
            <a:ext cx="0" cy="4953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2: Pairwise comparisons of gene expression among female, male and supermale garden asparagus (</a:t>
            </a:r>
            <a:r>
              <a:rPr lang="en-US" i="1" dirty="0"/>
              <a:t>Asparagus officinalis</a:t>
            </a:r>
            <a:r>
              <a:rPr lang="en-US" dirty="0"/>
              <a:t>) genes across line replicates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228600" y="2740152"/>
            <a:ext cx="3657600" cy="46024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Paper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>
          <a:xfrm>
            <a:off x="4190999" y="3425952"/>
            <a:ext cx="4849091" cy="460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Our Analysis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038600" y="1752600"/>
            <a:ext cx="0" cy="4953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00400"/>
            <a:ext cx="3276600" cy="1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6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2: Pairwise comparisons of gene expression among female, male and supermale garden asparagus (</a:t>
            </a:r>
            <a:r>
              <a:rPr lang="en-US" i="1" dirty="0"/>
              <a:t>Asparagus officinalis</a:t>
            </a:r>
            <a:r>
              <a:rPr lang="en-US" dirty="0"/>
              <a:t>) genes across line replicates</a:t>
            </a:r>
          </a:p>
        </p:txBody>
      </p:sp>
    </p:spTree>
    <p:extLst>
      <p:ext uri="{BB962C8B-B14F-4D97-AF65-F5344CB8AC3E}">
        <p14:creationId xmlns:p14="http://schemas.microsoft.com/office/powerpoint/2010/main" val="42293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685800"/>
            <a:ext cx="3590199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561388"/>
            <a:ext cx="3657600" cy="49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Although most plants have hermaphroditic flowers, some have developed other means of mating, including:</a:t>
            </a:r>
          </a:p>
          <a:p>
            <a:pPr lvl="1"/>
            <a:r>
              <a:rPr lang="en-US" dirty="0" err="1" smtClean="0"/>
              <a:t>Dichogamy</a:t>
            </a:r>
            <a:endParaRPr lang="en-US" dirty="0" smtClean="0"/>
          </a:p>
          <a:p>
            <a:pPr lvl="1"/>
            <a:r>
              <a:rPr lang="en-US" dirty="0" err="1" smtClean="0"/>
              <a:t>Monoecy</a:t>
            </a:r>
            <a:endParaRPr lang="en-US" dirty="0" smtClean="0"/>
          </a:p>
          <a:p>
            <a:pPr lvl="1"/>
            <a:r>
              <a:rPr lang="en-US" dirty="0" smtClean="0"/>
              <a:t>Gynomonoecy</a:t>
            </a:r>
          </a:p>
          <a:p>
            <a:pPr lvl="1"/>
            <a:r>
              <a:rPr lang="en-US" dirty="0" err="1" smtClean="0"/>
              <a:t>Andromonoecy</a:t>
            </a:r>
            <a:endParaRPr lang="en-US" dirty="0" smtClean="0"/>
          </a:p>
          <a:p>
            <a:pPr lvl="1"/>
            <a:r>
              <a:rPr lang="en-US" dirty="0" err="1" smtClean="0"/>
              <a:t>Trinomoecy</a:t>
            </a:r>
            <a:endParaRPr lang="en-US" dirty="0" smtClean="0"/>
          </a:p>
          <a:p>
            <a:pPr lvl="1"/>
            <a:r>
              <a:rPr lang="en-US" dirty="0" err="1" smtClean="0"/>
              <a:t>Dioecy</a:t>
            </a:r>
            <a:endParaRPr lang="en-US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1965" y="4961283"/>
            <a:ext cx="2286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6"/>
          <a:stretch/>
        </p:blipFill>
        <p:spPr bwMode="auto">
          <a:xfrm>
            <a:off x="4715600" y="3733800"/>
            <a:ext cx="916615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54965" y="6550223"/>
            <a:ext cx="66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http://plantbreeding.coe.uga.edu/index.php?title=4._Plant_Reproductive_Systems</a:t>
            </a:r>
          </a:p>
        </p:txBody>
      </p:sp>
      <p:pic>
        <p:nvPicPr>
          <p:cNvPr id="1028" name="Picture 4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 bwMode="auto">
          <a:xfrm>
            <a:off x="6294120" y="3733800"/>
            <a:ext cx="201168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80930"/>
            <a:ext cx="72009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Figure 3: Venn diagram showing the overlap of differentially expressed garden asparagus genes (</a:t>
            </a:r>
            <a:r>
              <a:rPr lang="en-US" i="1" dirty="0"/>
              <a:t>Asparagus officinalis</a:t>
            </a:r>
            <a:r>
              <a:rPr lang="en-US" dirty="0"/>
              <a:t>) between the three pairwise comparisons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19130"/>
            <a:ext cx="1828800" cy="240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13" y="3124200"/>
            <a:ext cx="4606787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2" descr="Figure 4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5387" y="1447800"/>
            <a:ext cx="7200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Figure 4:Heatmap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3257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important to understand the experimental design and method selection before starting any data analysis.</a:t>
            </a:r>
          </a:p>
          <a:p>
            <a:r>
              <a:rPr lang="en-US" dirty="0" smtClean="0"/>
              <a:t>Documentation should be sufficient enough to allow that any other person can be able to understand the analysis workflow and replicate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158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smtClean="0"/>
              <a:t>study sex determination in plants?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Dioecy</a:t>
            </a:r>
            <a:r>
              <a:rPr lang="es-ES" dirty="0" smtClean="0"/>
              <a:t> has </a:t>
            </a:r>
            <a:r>
              <a:rPr lang="es-ES" dirty="0" err="1" smtClean="0"/>
              <a:t>evolved</a:t>
            </a:r>
            <a:r>
              <a:rPr lang="es-ES" dirty="0" smtClean="0"/>
              <a:t> </a:t>
            </a:r>
            <a:r>
              <a:rPr lang="es-ES" dirty="0" err="1" smtClean="0"/>
              <a:t>independently</a:t>
            </a:r>
            <a:r>
              <a:rPr lang="es-ES" dirty="0" smtClean="0"/>
              <a:t> </a:t>
            </a:r>
            <a:r>
              <a:rPr lang="es-ES" dirty="0" err="1" smtClean="0"/>
              <a:t>across</a:t>
            </a:r>
            <a:r>
              <a:rPr lang="es-ES" dirty="0" smtClean="0"/>
              <a:t> 43% of </a:t>
            </a:r>
            <a:r>
              <a:rPr lang="es-ES" dirty="0" err="1" smtClean="0"/>
              <a:t>angiosperm</a:t>
            </a:r>
            <a:r>
              <a:rPr lang="es-ES" dirty="0" smtClean="0"/>
              <a:t> </a:t>
            </a:r>
            <a:r>
              <a:rPr lang="es-ES" dirty="0" err="1" smtClean="0"/>
              <a:t>families</a:t>
            </a:r>
            <a:r>
              <a:rPr lang="es-ES" dirty="0" smtClean="0"/>
              <a:t> at </a:t>
            </a:r>
            <a:r>
              <a:rPr lang="es-ES" dirty="0" err="1" smtClean="0"/>
              <a:t>least</a:t>
            </a:r>
            <a:r>
              <a:rPr lang="es-ES" dirty="0" smtClean="0"/>
              <a:t> 100 times</a:t>
            </a:r>
            <a:endParaRPr lang="es-ES" dirty="0" smtClean="0"/>
          </a:p>
          <a:p>
            <a:r>
              <a:rPr lang="es-ES" dirty="0" smtClean="0"/>
              <a:t>Understand </a:t>
            </a:r>
            <a:r>
              <a:rPr lang="es-ES" dirty="0"/>
              <a:t>the evolutionary mechanisms that </a:t>
            </a:r>
            <a:r>
              <a:rPr lang="es-ES" dirty="0" smtClean="0"/>
              <a:t>underlie </a:t>
            </a:r>
            <a:r>
              <a:rPr lang="es-ES" dirty="0"/>
              <a:t>sexual reproduction as source of genetic diversity</a:t>
            </a:r>
          </a:p>
          <a:p>
            <a:r>
              <a:rPr lang="es-ES" dirty="0" smtClean="0"/>
              <a:t>Improve </a:t>
            </a:r>
            <a:r>
              <a:rPr lang="es-ES" dirty="0"/>
              <a:t>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r>
              <a:rPr lang="en-US" dirty="0" smtClean="0"/>
              <a:t>Difficult </a:t>
            </a:r>
            <a:r>
              <a:rPr lang="en-US" dirty="0" smtClean="0"/>
              <a:t>Identification </a:t>
            </a:r>
          </a:p>
          <a:p>
            <a:pPr lvl="1"/>
            <a:r>
              <a:rPr lang="en-US" dirty="0" smtClean="0"/>
              <a:t>Complexity of floral development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4191000" cy="1743075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pPr lvl="1"/>
            <a:r>
              <a:rPr lang="en-US" dirty="0" err="1" smtClean="0"/>
              <a:t>Cytologically</a:t>
            </a:r>
            <a:r>
              <a:rPr lang="en-US" dirty="0" smtClean="0"/>
              <a:t> homomorphic</a:t>
            </a:r>
            <a:endParaRPr lang="en-US" dirty="0"/>
          </a:p>
          <a:p>
            <a:pPr lvl="1"/>
            <a:r>
              <a:rPr lang="en-US" dirty="0" smtClean="0"/>
              <a:t>YY </a:t>
            </a:r>
            <a:r>
              <a:rPr lang="en-US" dirty="0"/>
              <a:t>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6" y="609600"/>
            <a:ext cx="1801429" cy="286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956978" y="3477475"/>
            <a:ext cx="32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https://en.wikipedia.org/wiki/Asparagus</a:t>
            </a:r>
            <a:endParaRPr lang="en-US" sz="1400" dirty="0"/>
          </a:p>
        </p:txBody>
      </p:sp>
      <p:pic>
        <p:nvPicPr>
          <p:cNvPr id="2050" name="Picture 2" descr="asparagus_jerseygi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916534"/>
            <a:ext cx="2991722" cy="248426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67688" y="6400799"/>
            <a:ext cx="486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www.degroot-inc.com/product_info.php?products_id=525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2752" y="3276600"/>
            <a:ext cx="3584448" cy="1815451"/>
            <a:chOff x="571772" y="3581400"/>
            <a:chExt cx="3584448" cy="1815451"/>
          </a:xfrm>
        </p:grpSpPr>
        <p:sp>
          <p:nvSpPr>
            <p:cNvPr id="8" name="TextBox 7"/>
            <p:cNvSpPr txBox="1"/>
            <p:nvPr/>
          </p:nvSpPr>
          <p:spPr>
            <a:xfrm>
              <a:off x="2476228" y="508907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Deng et al, 2012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1772" y="3581400"/>
              <a:ext cx="3584448" cy="1507674"/>
              <a:chOff x="571772" y="3733800"/>
              <a:chExt cx="3584448" cy="15076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21" t="87669"/>
              <a:stretch/>
            </p:blipFill>
            <p:spPr>
              <a:xfrm>
                <a:off x="571772" y="3733800"/>
                <a:ext cx="3580856" cy="73559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3" t="87669" r="48121"/>
              <a:stretch/>
            </p:blipFill>
            <p:spPr>
              <a:xfrm>
                <a:off x="571772" y="4469391"/>
                <a:ext cx="3584448" cy="77208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6628015"/>
              </p:ext>
            </p:extLst>
          </p:nvPr>
        </p:nvGraphicFramePr>
        <p:xfrm>
          <a:off x="0" y="1490663"/>
          <a:ext cx="9067800" cy="2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81200" y="5078567"/>
            <a:ext cx="22188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Experimental design:</a:t>
            </a:r>
          </a:p>
          <a:p>
            <a:r>
              <a:rPr lang="en-US" dirty="0" smtClean="0"/>
              <a:t>4 lines, 3 sexes</a:t>
            </a:r>
            <a:endParaRPr lang="en-US" dirty="0"/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Overall</a:t>
            </a:r>
            <a:r>
              <a:rPr lang="es-ES" dirty="0" smtClean="0"/>
              <a:t> </a:t>
            </a:r>
            <a:r>
              <a:rPr lang="es-ES" dirty="0" smtClean="0"/>
              <a:t>README.md </a:t>
            </a:r>
            <a:r>
              <a:rPr lang="es-ES" dirty="0" smtClean="0"/>
              <a:t>file</a:t>
            </a:r>
            <a:endParaRPr lang="es-ES" dirty="0" smtClean="0"/>
          </a:p>
          <a:p>
            <a:r>
              <a:rPr lang="en-US" dirty="0"/>
              <a:t>Paper, Supplementary tables from </a:t>
            </a:r>
            <a:r>
              <a:rPr lang="en-US" dirty="0" smtClean="0"/>
              <a:t>paper</a:t>
            </a:r>
          </a:p>
          <a:p>
            <a:r>
              <a:rPr lang="es-ES" dirty="0" err="1" smtClean="0"/>
              <a:t>Presentation</a:t>
            </a:r>
            <a:endParaRPr lang="es-ES" dirty="0" smtClean="0"/>
          </a:p>
          <a:p>
            <a:r>
              <a:rPr lang="es-ES" dirty="0" smtClean="0"/>
              <a:t>FASTQC </a:t>
            </a:r>
            <a:r>
              <a:rPr lang="es-ES" dirty="0" err="1" smtClean="0"/>
              <a:t>analysis</a:t>
            </a:r>
            <a:r>
              <a:rPr lang="es-ES" dirty="0" smtClean="0"/>
              <a:t> folder</a:t>
            </a:r>
          </a:p>
          <a:p>
            <a:pPr lvl="1"/>
            <a:r>
              <a:rPr lang="es-ES" dirty="0" smtClean="0"/>
              <a:t>README.md </a:t>
            </a:r>
            <a:r>
              <a:rPr lang="es-ES" dirty="0" smtClean="0"/>
              <a:t>file </a:t>
            </a:r>
            <a:r>
              <a:rPr lang="es-ES" dirty="0" err="1" smtClean="0"/>
              <a:t>with</a:t>
            </a:r>
            <a:r>
              <a:rPr lang="es-ES" dirty="0" smtClean="0"/>
              <a:t> the </a:t>
            </a:r>
            <a:r>
              <a:rPr lang="es-ES" dirty="0" smtClean="0"/>
              <a:t>script</a:t>
            </a:r>
          </a:p>
          <a:p>
            <a:pPr lvl="1"/>
            <a:r>
              <a:rPr lang="es-ES" dirty="0"/>
              <a:t>O</a:t>
            </a:r>
            <a:r>
              <a:rPr lang="es-ES" dirty="0" smtClean="0"/>
              <a:t>utput </a:t>
            </a:r>
            <a:r>
              <a:rPr lang="es-ES" dirty="0" smtClean="0"/>
              <a:t>files</a:t>
            </a:r>
            <a:endParaRPr lang="en-US" dirty="0"/>
          </a:p>
          <a:p>
            <a:r>
              <a:rPr lang="en-US" dirty="0" err="1" smtClean="0"/>
              <a:t>Alignment_counting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README.md </a:t>
            </a:r>
            <a:r>
              <a:rPr lang="en-US" dirty="0" smtClean="0"/>
              <a:t>file with the script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 smtClean="0"/>
              <a:t>counting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ummaries </a:t>
            </a:r>
            <a:r>
              <a:rPr lang="en-US" dirty="0" smtClean="0"/>
              <a:t>of the RSEM statistical models  </a:t>
            </a:r>
          </a:p>
          <a:p>
            <a:r>
              <a:rPr lang="en-US" dirty="0" smtClean="0"/>
              <a:t>Expression </a:t>
            </a:r>
            <a:r>
              <a:rPr lang="en-US" dirty="0" smtClean="0"/>
              <a:t>analysis folder</a:t>
            </a:r>
          </a:p>
          <a:p>
            <a:pPr lvl="1"/>
            <a:r>
              <a:rPr lang="en-US" dirty="0" smtClean="0"/>
              <a:t>README </a:t>
            </a:r>
            <a:r>
              <a:rPr lang="en-US" dirty="0" smtClean="0"/>
              <a:t>file with the description of the notebooks for each </a:t>
            </a:r>
            <a:r>
              <a:rPr lang="en-US" dirty="0" smtClean="0"/>
              <a:t>figure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 smtClean="0"/>
              <a:t>files </a:t>
            </a:r>
            <a:endParaRPr lang="en-US" dirty="0" smtClean="0"/>
          </a:p>
          <a:p>
            <a:pPr lvl="1"/>
            <a:r>
              <a:rPr lang="en-US" dirty="0" smtClean="0"/>
              <a:t>README files for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683</TotalTime>
  <Words>598</Words>
  <Application>Microsoft Office PowerPoint</Application>
  <PresentationFormat>On-screen Show (4:3)</PresentationFormat>
  <Paragraphs>138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PowerPoint Presentation</vt:lpstr>
      <vt:lpstr>Background</vt:lpstr>
      <vt:lpstr>Why study sex determination in plants?</vt:lpstr>
      <vt:lpstr>Current thinking for sex determination</vt:lpstr>
      <vt:lpstr>Why asparagus?</vt:lpstr>
      <vt:lpstr>Methods</vt:lpstr>
      <vt:lpstr>Workflow</vt:lpstr>
      <vt:lpstr>Overview of documentation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Figure 1, Multidimensional scaling (MDS) plot </vt:lpstr>
      <vt:lpstr>Figure 2: Pairwise comparisons of gene expression among female, male and supermale garden asparagus (Asparagus officinalis) genes across line replicates</vt:lpstr>
      <vt:lpstr>Results</vt:lpstr>
      <vt:lpstr>Results</vt:lpstr>
      <vt:lpstr>Results</vt:lpstr>
      <vt:lpstr>heatmap</vt:lpstr>
      <vt:lpstr>Conclusions</vt:lpstr>
      <vt:lpstr>Bibliography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Katerina Holan</cp:lastModifiedBy>
  <cp:revision>78</cp:revision>
  <dcterms:created xsi:type="dcterms:W3CDTF">2017-04-04T20:23:51Z</dcterms:created>
  <dcterms:modified xsi:type="dcterms:W3CDTF">2017-04-26T20:31:26Z</dcterms:modified>
</cp:coreProperties>
</file>