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258" r:id="rId3"/>
    <p:sldId id="257" r:id="rId4"/>
    <p:sldId id="260" r:id="rId5"/>
    <p:sldId id="259" r:id="rId6"/>
    <p:sldId id="278" r:id="rId7"/>
    <p:sldId id="262" r:id="rId8"/>
    <p:sldId id="263" r:id="rId9"/>
    <p:sldId id="271" r:id="rId10"/>
    <p:sldId id="280" r:id="rId11"/>
    <p:sldId id="266" r:id="rId12"/>
    <p:sldId id="264" r:id="rId13"/>
    <p:sldId id="268" r:id="rId14"/>
    <p:sldId id="270" r:id="rId15"/>
    <p:sldId id="279" r:id="rId16"/>
    <p:sldId id="281" r:id="rId17"/>
    <p:sldId id="272" r:id="rId18"/>
    <p:sldId id="285" r:id="rId19"/>
    <p:sldId id="286" r:id="rId20"/>
    <p:sldId id="289" r:id="rId21"/>
    <p:sldId id="290" r:id="rId22"/>
    <p:sldId id="291" r:id="rId23"/>
    <p:sldId id="294" r:id="rId24"/>
    <p:sldId id="274" r:id="rId25"/>
    <p:sldId id="292" r:id="rId26"/>
    <p:sldId id="293" r:id="rId27"/>
    <p:sldId id="276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0036" autoAdjust="0"/>
  </p:normalViewPr>
  <p:slideViewPr>
    <p:cSldViewPr>
      <p:cViewPr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0E8CE-6E56-4F4D-88C9-C0473C61FC8D}" type="doc">
      <dgm:prSet loTypeId="urn:microsoft.com/office/officeart/2005/8/layout/process1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446C03C-E073-45AB-A9C8-06443FEA1350}">
      <dgm:prSet phldrT="[Texto]" custT="1"/>
      <dgm:spPr/>
      <dgm:t>
        <a:bodyPr/>
        <a:lstStyle/>
        <a:p>
          <a:r>
            <a:rPr lang="es-ES" sz="2000" dirty="0" smtClean="0"/>
            <a:t>RNAseq</a:t>
          </a:r>
          <a:endParaRPr lang="en-US" sz="2000" dirty="0"/>
        </a:p>
      </dgm:t>
    </dgm:pt>
    <dgm:pt modelId="{166EBAF9-EA67-41C7-9543-4E7B353618A0}" type="parTrans" cxnId="{46EEA246-DA9F-4BBB-89F1-BFFE8CD15378}">
      <dgm:prSet/>
      <dgm:spPr/>
      <dgm:t>
        <a:bodyPr/>
        <a:lstStyle/>
        <a:p>
          <a:endParaRPr lang="en-US" sz="2000"/>
        </a:p>
      </dgm:t>
    </dgm:pt>
    <dgm:pt modelId="{DD3773AC-ED19-47CD-9A5C-21D0582A545B}" type="sibTrans" cxnId="{46EEA246-DA9F-4BBB-89F1-BFFE8CD15378}">
      <dgm:prSet custT="1"/>
      <dgm:spPr/>
      <dgm:t>
        <a:bodyPr/>
        <a:lstStyle/>
        <a:p>
          <a:endParaRPr lang="en-US" sz="1600"/>
        </a:p>
      </dgm:t>
    </dgm:pt>
    <dgm:pt modelId="{C466413A-A54D-4592-9067-4A7632047ADD}">
      <dgm:prSet phldrT="[Texto]" custT="1"/>
      <dgm:spPr/>
      <dgm:t>
        <a:bodyPr/>
        <a:lstStyle/>
        <a:p>
          <a:r>
            <a:rPr lang="es-ES" sz="1600" dirty="0" smtClean="0"/>
            <a:t>Spear tips</a:t>
          </a:r>
          <a:endParaRPr lang="en-US" sz="1600" dirty="0"/>
        </a:p>
      </dgm:t>
    </dgm:pt>
    <dgm:pt modelId="{168F6043-1350-4D89-84A3-126F1B46C4D8}" type="parTrans" cxnId="{E4780FAE-1D30-42E7-AC51-8BA88C8C3936}">
      <dgm:prSet/>
      <dgm:spPr/>
      <dgm:t>
        <a:bodyPr/>
        <a:lstStyle/>
        <a:p>
          <a:endParaRPr lang="en-US" sz="2000"/>
        </a:p>
      </dgm:t>
    </dgm:pt>
    <dgm:pt modelId="{BBEBD048-CE75-4AEB-8E49-5458336C8650}" type="sibTrans" cxnId="{E4780FAE-1D30-42E7-AC51-8BA88C8C3936}">
      <dgm:prSet/>
      <dgm:spPr/>
      <dgm:t>
        <a:bodyPr/>
        <a:lstStyle/>
        <a:p>
          <a:endParaRPr lang="en-US" sz="2000"/>
        </a:p>
      </dgm:t>
    </dgm:pt>
    <dgm:pt modelId="{F5351295-5A7B-4686-BA6C-AAD51831210B}">
      <dgm:prSet phldrT="[Texto]" custT="1"/>
      <dgm:spPr/>
      <dgm:t>
        <a:bodyPr/>
        <a:lstStyle/>
        <a:p>
          <a:r>
            <a:rPr lang="es-ES" sz="1600" dirty="0" smtClean="0"/>
            <a:t>Male, </a:t>
          </a:r>
          <a:r>
            <a:rPr lang="es-ES" sz="1600" dirty="0" err="1" smtClean="0"/>
            <a:t>Female</a:t>
          </a:r>
          <a:r>
            <a:rPr lang="es-ES" sz="1600" dirty="0" smtClean="0"/>
            <a:t>, </a:t>
          </a:r>
          <a:r>
            <a:rPr lang="es-ES" sz="1600" dirty="0" err="1" smtClean="0"/>
            <a:t>Super</a:t>
          </a:r>
          <a:r>
            <a:rPr lang="es-ES" sz="1600" dirty="0" smtClean="0"/>
            <a:t> Male</a:t>
          </a:r>
          <a:endParaRPr lang="en-US" sz="1600" dirty="0"/>
        </a:p>
      </dgm:t>
    </dgm:pt>
    <dgm:pt modelId="{8DB328E6-5015-4445-94EC-9C99E54FD70D}" type="parTrans" cxnId="{FEE8B482-E279-4E5C-BE13-C7106536C100}">
      <dgm:prSet/>
      <dgm:spPr/>
      <dgm:t>
        <a:bodyPr/>
        <a:lstStyle/>
        <a:p>
          <a:endParaRPr lang="en-US" sz="2000"/>
        </a:p>
      </dgm:t>
    </dgm:pt>
    <dgm:pt modelId="{C5A711CA-AA1A-4629-BB87-67B93CCD2D61}" type="sibTrans" cxnId="{FEE8B482-E279-4E5C-BE13-C7106536C100}">
      <dgm:prSet/>
      <dgm:spPr/>
      <dgm:t>
        <a:bodyPr/>
        <a:lstStyle/>
        <a:p>
          <a:endParaRPr lang="en-US" sz="2000"/>
        </a:p>
      </dgm:t>
    </dgm:pt>
    <dgm:pt modelId="{DD9D1A19-C042-4241-AC1E-CBC58119E3B1}">
      <dgm:prSet phldrT="[Texto]" custT="1"/>
      <dgm:spPr/>
      <dgm:t>
        <a:bodyPr/>
        <a:lstStyle/>
        <a:p>
          <a:r>
            <a:rPr lang="es-ES" sz="2000" i="1" dirty="0" smtClean="0"/>
            <a:t>De </a:t>
          </a:r>
          <a:r>
            <a:rPr lang="es-ES" sz="2000" i="1" dirty="0" err="1" smtClean="0"/>
            <a:t>novo</a:t>
          </a:r>
          <a:r>
            <a:rPr lang="es-ES" sz="2000" i="1" dirty="0" smtClean="0"/>
            <a:t> </a:t>
          </a:r>
          <a:r>
            <a:rPr lang="es-ES" sz="2000" dirty="0" smtClean="0"/>
            <a:t> </a:t>
          </a:r>
          <a:r>
            <a:rPr lang="es-ES" sz="2000" dirty="0" err="1" smtClean="0"/>
            <a:t>assembly</a:t>
          </a:r>
          <a:endParaRPr lang="en-US" sz="2000" dirty="0"/>
        </a:p>
      </dgm:t>
    </dgm:pt>
    <dgm:pt modelId="{777BD4C7-AAA8-4A81-829D-A0D2FF6AA15F}" type="parTrans" cxnId="{B4F95DF4-F8F0-49E1-8506-908FAFE11139}">
      <dgm:prSet/>
      <dgm:spPr/>
      <dgm:t>
        <a:bodyPr/>
        <a:lstStyle/>
        <a:p>
          <a:endParaRPr lang="en-US" sz="2000"/>
        </a:p>
      </dgm:t>
    </dgm:pt>
    <dgm:pt modelId="{2F1FB023-A283-4CF2-AD92-547252EFD921}" type="sibTrans" cxnId="{B4F95DF4-F8F0-49E1-8506-908FAFE11139}">
      <dgm:prSet custT="1"/>
      <dgm:spPr/>
      <dgm:t>
        <a:bodyPr/>
        <a:lstStyle/>
        <a:p>
          <a:endParaRPr lang="en-US" sz="1600"/>
        </a:p>
      </dgm:t>
    </dgm:pt>
    <dgm:pt modelId="{81A854F5-D3EB-49EB-AF5F-B56F6C8F5EC5}">
      <dgm:prSet phldrT="[Texto]" custT="1"/>
      <dgm:spPr/>
      <dgm:t>
        <a:bodyPr/>
        <a:lstStyle/>
        <a:p>
          <a:r>
            <a:rPr lang="es-ES" sz="1600" dirty="0" err="1" smtClean="0"/>
            <a:t>Quality</a:t>
          </a:r>
          <a:r>
            <a:rPr lang="es-ES" sz="1600" dirty="0" smtClean="0"/>
            <a:t> control</a:t>
          </a:r>
          <a:endParaRPr lang="en-US" sz="1600" dirty="0"/>
        </a:p>
      </dgm:t>
    </dgm:pt>
    <dgm:pt modelId="{56C0F259-9B7E-421E-8F8E-530B0F5CE873}" type="parTrans" cxnId="{089EAF4D-0718-4A95-82BC-C9DC79A61562}">
      <dgm:prSet/>
      <dgm:spPr/>
      <dgm:t>
        <a:bodyPr/>
        <a:lstStyle/>
        <a:p>
          <a:endParaRPr lang="en-US" sz="2000"/>
        </a:p>
      </dgm:t>
    </dgm:pt>
    <dgm:pt modelId="{9F016FBE-B21A-4F9E-B770-AF7EB9058F08}" type="sibTrans" cxnId="{089EAF4D-0718-4A95-82BC-C9DC79A61562}">
      <dgm:prSet/>
      <dgm:spPr/>
      <dgm:t>
        <a:bodyPr/>
        <a:lstStyle/>
        <a:p>
          <a:endParaRPr lang="en-US" sz="2000"/>
        </a:p>
      </dgm:t>
    </dgm:pt>
    <dgm:pt modelId="{169D612B-DA50-42B2-A089-0CD33404C833}">
      <dgm:prSet phldrT="[Texto]" custT="1"/>
      <dgm:spPr/>
      <dgm:t>
        <a:bodyPr/>
        <a:lstStyle/>
        <a:p>
          <a:r>
            <a:rPr lang="es-ES" sz="1600" dirty="0" err="1" smtClean="0"/>
            <a:t>Trimming</a:t>
          </a:r>
          <a:endParaRPr lang="en-US" sz="1600" dirty="0"/>
        </a:p>
      </dgm:t>
    </dgm:pt>
    <dgm:pt modelId="{3DBDD095-BAC6-4E38-BFDA-31C50CC1291F}" type="parTrans" cxnId="{2B471167-3011-4249-B4E4-797FE711F9F1}">
      <dgm:prSet/>
      <dgm:spPr/>
      <dgm:t>
        <a:bodyPr/>
        <a:lstStyle/>
        <a:p>
          <a:endParaRPr lang="en-US" sz="2000"/>
        </a:p>
      </dgm:t>
    </dgm:pt>
    <dgm:pt modelId="{D8E076AF-17A9-4432-91BD-D6211BC0EA7C}" type="sibTrans" cxnId="{2B471167-3011-4249-B4E4-797FE711F9F1}">
      <dgm:prSet/>
      <dgm:spPr/>
      <dgm:t>
        <a:bodyPr/>
        <a:lstStyle/>
        <a:p>
          <a:endParaRPr lang="en-US" sz="2000"/>
        </a:p>
      </dgm:t>
    </dgm:pt>
    <dgm:pt modelId="{91A65AEF-6A15-4A27-BEF4-E1F29341CAE7}">
      <dgm:prSet phldrT="[Texto]" custT="1"/>
      <dgm:spPr/>
      <dgm:t>
        <a:bodyPr/>
        <a:lstStyle/>
        <a:p>
          <a:r>
            <a:rPr lang="es-ES" sz="2000" dirty="0" err="1" smtClean="0"/>
            <a:t>Differential</a:t>
          </a:r>
          <a:r>
            <a:rPr lang="es-ES" sz="2000" dirty="0" smtClean="0"/>
            <a:t> </a:t>
          </a:r>
          <a:r>
            <a:rPr lang="es-ES" sz="2000" dirty="0" err="1" smtClean="0"/>
            <a:t>expression</a:t>
          </a:r>
          <a:r>
            <a:rPr lang="es-ES" sz="2000" dirty="0" smtClean="0"/>
            <a:t> </a:t>
          </a:r>
          <a:r>
            <a:rPr lang="es-ES" sz="2000" dirty="0" err="1" smtClean="0"/>
            <a:t>analysis</a:t>
          </a:r>
          <a:endParaRPr lang="en-US" sz="2000" dirty="0"/>
        </a:p>
      </dgm:t>
    </dgm:pt>
    <dgm:pt modelId="{73FB7926-F3DC-4072-892E-5CDBC32AC16D}" type="parTrans" cxnId="{79EC4E32-DBFE-4EC9-87D3-E83007DEB976}">
      <dgm:prSet/>
      <dgm:spPr/>
      <dgm:t>
        <a:bodyPr/>
        <a:lstStyle/>
        <a:p>
          <a:endParaRPr lang="en-US" sz="2000"/>
        </a:p>
      </dgm:t>
    </dgm:pt>
    <dgm:pt modelId="{26F79743-5592-4A48-AD2F-903A4A3C64B0}" type="sibTrans" cxnId="{79EC4E32-DBFE-4EC9-87D3-E83007DEB976}">
      <dgm:prSet/>
      <dgm:spPr/>
      <dgm:t>
        <a:bodyPr/>
        <a:lstStyle/>
        <a:p>
          <a:endParaRPr lang="en-US" sz="2000"/>
        </a:p>
      </dgm:t>
    </dgm:pt>
    <dgm:pt modelId="{F1C2D6F1-7C50-4518-AF30-C62830E34870}">
      <dgm:prSet phldrT="[Texto]" custT="1"/>
      <dgm:spPr/>
      <dgm:t>
        <a:bodyPr/>
        <a:lstStyle/>
        <a:p>
          <a:r>
            <a:rPr lang="es-ES" sz="1600" dirty="0" err="1" smtClean="0"/>
            <a:t>Alignment</a:t>
          </a:r>
          <a:endParaRPr lang="en-US" sz="1600" dirty="0"/>
        </a:p>
      </dgm:t>
    </dgm:pt>
    <dgm:pt modelId="{00864D43-7BE9-45DA-BAE4-E75E36C45913}" type="parTrans" cxnId="{DC9946B6-D564-4A8F-8A08-9E5A6CD74436}">
      <dgm:prSet/>
      <dgm:spPr/>
      <dgm:t>
        <a:bodyPr/>
        <a:lstStyle/>
        <a:p>
          <a:endParaRPr lang="en-US" sz="2000"/>
        </a:p>
      </dgm:t>
    </dgm:pt>
    <dgm:pt modelId="{7AA76297-BF81-4187-8BAD-57F1348D4BB5}" type="sibTrans" cxnId="{DC9946B6-D564-4A8F-8A08-9E5A6CD74436}">
      <dgm:prSet/>
      <dgm:spPr/>
      <dgm:t>
        <a:bodyPr/>
        <a:lstStyle/>
        <a:p>
          <a:endParaRPr lang="en-US" sz="2000"/>
        </a:p>
      </dgm:t>
    </dgm:pt>
    <dgm:pt modelId="{5E3E51B3-C034-40DA-8D6B-12A51F79F84F}">
      <dgm:prSet phldrT="[Texto]" custT="1"/>
      <dgm:spPr/>
      <dgm:t>
        <a:bodyPr/>
        <a:lstStyle/>
        <a:p>
          <a:r>
            <a:rPr lang="es-ES" sz="1600" dirty="0" err="1" smtClean="0"/>
            <a:t>Transcript</a:t>
          </a:r>
          <a:r>
            <a:rPr lang="es-ES" sz="1600" dirty="0" smtClean="0"/>
            <a:t> </a:t>
          </a:r>
          <a:r>
            <a:rPr lang="es-ES" sz="1600" dirty="0" err="1" smtClean="0"/>
            <a:t>abundance</a:t>
          </a:r>
          <a:r>
            <a:rPr lang="es-ES" sz="1600" dirty="0" smtClean="0"/>
            <a:t> </a:t>
          </a:r>
          <a:r>
            <a:rPr lang="es-ES" sz="1600" dirty="0" err="1" smtClean="0"/>
            <a:t>estimation</a:t>
          </a:r>
          <a:endParaRPr lang="en-US" sz="1600" dirty="0"/>
        </a:p>
      </dgm:t>
    </dgm:pt>
    <dgm:pt modelId="{655E7F96-779F-49AD-864A-E6F2A6C31883}" type="parTrans" cxnId="{274EF8EA-833F-4500-9EC7-213330933E55}">
      <dgm:prSet/>
      <dgm:spPr/>
      <dgm:t>
        <a:bodyPr/>
        <a:lstStyle/>
        <a:p>
          <a:endParaRPr lang="en-US" sz="2000"/>
        </a:p>
      </dgm:t>
    </dgm:pt>
    <dgm:pt modelId="{D2A9912C-C23B-4036-9067-0181019705BF}" type="sibTrans" cxnId="{274EF8EA-833F-4500-9EC7-213330933E55}">
      <dgm:prSet/>
      <dgm:spPr/>
      <dgm:t>
        <a:bodyPr/>
        <a:lstStyle/>
        <a:p>
          <a:endParaRPr lang="en-US" sz="2000"/>
        </a:p>
      </dgm:t>
    </dgm:pt>
    <dgm:pt modelId="{99DDACEB-7AC2-405D-8C03-62809185729F}">
      <dgm:prSet phldrT="[Texto]" custT="1"/>
      <dgm:spPr/>
      <dgm:t>
        <a:bodyPr/>
        <a:lstStyle/>
        <a:p>
          <a:r>
            <a:rPr lang="en-US" sz="1600" b="0" i="0" dirty="0" smtClean="0"/>
            <a:t>(NCBI) </a:t>
          </a:r>
          <a:r>
            <a:rPr lang="en-US" sz="1600" b="0" i="0" dirty="0" err="1" smtClean="0"/>
            <a:t>BioProject</a:t>
          </a:r>
          <a:r>
            <a:rPr lang="en-US" sz="1600" b="0" i="0" dirty="0" smtClean="0"/>
            <a:t> 259909</a:t>
          </a:r>
          <a:r>
            <a:rPr lang="en-US" sz="1600" dirty="0" smtClean="0"/>
            <a:t/>
          </a:r>
          <a:br>
            <a:rPr lang="en-US" sz="1600" dirty="0" smtClean="0"/>
          </a:br>
          <a:endParaRPr lang="en-US" sz="1600" dirty="0"/>
        </a:p>
      </dgm:t>
    </dgm:pt>
    <dgm:pt modelId="{FE885667-BCFC-4070-85A3-7E7661061007}" type="parTrans" cxnId="{64F483B0-D56E-4E51-A12A-C615B4470DED}">
      <dgm:prSet/>
      <dgm:spPr/>
      <dgm:t>
        <a:bodyPr/>
        <a:lstStyle/>
        <a:p>
          <a:endParaRPr lang="en-US" sz="2000"/>
        </a:p>
      </dgm:t>
    </dgm:pt>
    <dgm:pt modelId="{3060AE7B-8CF2-467E-AFA3-68FF2185B41A}" type="sibTrans" cxnId="{64F483B0-D56E-4E51-A12A-C615B4470DED}">
      <dgm:prSet/>
      <dgm:spPr/>
      <dgm:t>
        <a:bodyPr/>
        <a:lstStyle/>
        <a:p>
          <a:endParaRPr lang="en-US" sz="2000"/>
        </a:p>
      </dgm:t>
    </dgm:pt>
    <dgm:pt modelId="{942CFC1C-AA12-4264-A826-2D247FC95085}">
      <dgm:prSet phldrT="[Texto]" custT="1"/>
      <dgm:spPr/>
      <dgm:t>
        <a:bodyPr/>
        <a:lstStyle/>
        <a:p>
          <a:r>
            <a:rPr lang="es-ES" sz="1600" dirty="0" err="1" smtClean="0"/>
            <a:t>Functional</a:t>
          </a:r>
          <a:r>
            <a:rPr lang="es-ES" sz="1600" dirty="0" smtClean="0"/>
            <a:t> </a:t>
          </a:r>
          <a:r>
            <a:rPr lang="es-ES" sz="1600" dirty="0" err="1" smtClean="0"/>
            <a:t>annotation</a:t>
          </a:r>
          <a:endParaRPr lang="en-US" sz="1600" dirty="0"/>
        </a:p>
      </dgm:t>
    </dgm:pt>
    <dgm:pt modelId="{7CB0AD2C-A735-4A10-B9FB-A1061338BA5B}" type="parTrans" cxnId="{22FC1ECA-E709-46D6-9263-3055451A2D92}">
      <dgm:prSet/>
      <dgm:spPr/>
      <dgm:t>
        <a:bodyPr/>
        <a:lstStyle/>
        <a:p>
          <a:endParaRPr lang="en-US" sz="2000"/>
        </a:p>
      </dgm:t>
    </dgm:pt>
    <dgm:pt modelId="{F0159CE7-914F-482D-8628-34B12113E511}" type="sibTrans" cxnId="{22FC1ECA-E709-46D6-9263-3055451A2D92}">
      <dgm:prSet/>
      <dgm:spPr/>
      <dgm:t>
        <a:bodyPr/>
        <a:lstStyle/>
        <a:p>
          <a:endParaRPr lang="en-US" sz="2000"/>
        </a:p>
      </dgm:t>
    </dgm:pt>
    <dgm:pt modelId="{AE78AC46-7E52-44F4-B2B2-7CE10099D6ED}">
      <dgm:prSet phldrT="[Texto]" custT="1"/>
      <dgm:spPr/>
      <dgm:t>
        <a:bodyPr/>
        <a:lstStyle/>
        <a:p>
          <a:r>
            <a:rPr lang="es-ES" sz="1600" dirty="0" err="1" smtClean="0"/>
            <a:t>Assembly</a:t>
          </a:r>
          <a:endParaRPr lang="en-US" sz="1600" dirty="0"/>
        </a:p>
      </dgm:t>
    </dgm:pt>
    <dgm:pt modelId="{F3154323-2D0F-4AA8-BDA6-3039AF34A32D}" type="parTrans" cxnId="{BCA9A3D5-D437-4983-9C4A-142C813CBF20}">
      <dgm:prSet/>
      <dgm:spPr/>
      <dgm:t>
        <a:bodyPr/>
        <a:lstStyle/>
        <a:p>
          <a:endParaRPr lang="en-US" sz="2000"/>
        </a:p>
      </dgm:t>
    </dgm:pt>
    <dgm:pt modelId="{38B06FD4-3BA9-4425-90CA-E27CB0EB86EA}" type="sibTrans" cxnId="{BCA9A3D5-D437-4983-9C4A-142C813CBF20}">
      <dgm:prSet/>
      <dgm:spPr/>
      <dgm:t>
        <a:bodyPr/>
        <a:lstStyle/>
        <a:p>
          <a:endParaRPr lang="en-US" sz="2000"/>
        </a:p>
      </dgm:t>
    </dgm:pt>
    <dgm:pt modelId="{7305E311-BA18-4725-86B1-D9DF66556862}">
      <dgm:prSet phldrT="[Texto]" custT="1"/>
      <dgm:spPr/>
      <dgm:t>
        <a:bodyPr/>
        <a:lstStyle/>
        <a:p>
          <a:r>
            <a:rPr lang="es-ES" sz="1600" dirty="0" err="1" smtClean="0"/>
            <a:t>Differential</a:t>
          </a:r>
          <a:r>
            <a:rPr lang="es-ES" sz="1600" dirty="0" smtClean="0"/>
            <a:t> </a:t>
          </a:r>
          <a:r>
            <a:rPr lang="es-ES" sz="1600" dirty="0" err="1" smtClean="0"/>
            <a:t>expression</a:t>
          </a:r>
          <a:r>
            <a:rPr lang="es-ES" sz="1600" dirty="0" smtClean="0"/>
            <a:t> </a:t>
          </a:r>
          <a:r>
            <a:rPr lang="es-ES" sz="1600" dirty="0" err="1" smtClean="0"/>
            <a:t>analysis</a:t>
          </a:r>
          <a:r>
            <a:rPr lang="es-ES" sz="1600" dirty="0" smtClean="0"/>
            <a:t> in </a:t>
          </a:r>
          <a:r>
            <a:rPr lang="es-ES" sz="1600" dirty="0" err="1" smtClean="0"/>
            <a:t>edgeR</a:t>
          </a:r>
          <a:endParaRPr lang="en-US" sz="1600" dirty="0"/>
        </a:p>
      </dgm:t>
    </dgm:pt>
    <dgm:pt modelId="{35EE8319-C046-48CC-965F-761964A1A1D8}" type="parTrans" cxnId="{AC0F4E34-1EE9-4B66-99B0-32ECCF3AFCEA}">
      <dgm:prSet/>
      <dgm:spPr/>
      <dgm:t>
        <a:bodyPr/>
        <a:lstStyle/>
        <a:p>
          <a:endParaRPr lang="en-US" sz="2000"/>
        </a:p>
      </dgm:t>
    </dgm:pt>
    <dgm:pt modelId="{BAA32ABE-2C94-4499-B5F5-1BE81733AACE}" type="sibTrans" cxnId="{AC0F4E34-1EE9-4B66-99B0-32ECCF3AFCEA}">
      <dgm:prSet/>
      <dgm:spPr/>
      <dgm:t>
        <a:bodyPr/>
        <a:lstStyle/>
        <a:p>
          <a:endParaRPr lang="en-US" sz="2000"/>
        </a:p>
      </dgm:t>
    </dgm:pt>
    <dgm:pt modelId="{962DDC3C-372C-41E5-98AF-1BC41210AB0A}" type="pres">
      <dgm:prSet presAssocID="{7F00E8CE-6E56-4F4D-88C9-C0473C61FC8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AA6788-3D12-47BC-9E42-7D38FDE7F399}" type="pres">
      <dgm:prSet presAssocID="{0446C03C-E073-45AB-A9C8-06443FEA135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38E8C-445B-4795-9DFA-DDBCD4CD0223}" type="pres">
      <dgm:prSet presAssocID="{DD3773AC-ED19-47CD-9A5C-21D0582A545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4DEC8FB-8A5E-47CA-96DE-B987907461FF}" type="pres">
      <dgm:prSet presAssocID="{DD3773AC-ED19-47CD-9A5C-21D0582A545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1C175A5-344B-46C4-A31A-B19B85FB8577}" type="pres">
      <dgm:prSet presAssocID="{DD9D1A19-C042-4241-AC1E-CBC58119E3B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1BE5B-401D-414A-9175-B95B6C23DC9D}" type="pres">
      <dgm:prSet presAssocID="{2F1FB023-A283-4CF2-AD92-547252EFD92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2CB2603-4A55-4B49-A6E8-B125ED9C9E48}" type="pres">
      <dgm:prSet presAssocID="{2F1FB023-A283-4CF2-AD92-547252EFD921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886C3BF-2DFE-4372-93A8-70DF5AE5B7BB}" type="pres">
      <dgm:prSet presAssocID="{91A65AEF-6A15-4A27-BEF4-E1F29341CAE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780FAE-1D30-42E7-AC51-8BA88C8C3936}" srcId="{0446C03C-E073-45AB-A9C8-06443FEA1350}" destId="{C466413A-A54D-4592-9067-4A7632047ADD}" srcOrd="0" destOrd="0" parTransId="{168F6043-1350-4D89-84A3-126F1B46C4D8}" sibTransId="{BBEBD048-CE75-4AEB-8E49-5458336C8650}"/>
    <dgm:cxn modelId="{79EC4E32-DBFE-4EC9-87D3-E83007DEB976}" srcId="{7F00E8CE-6E56-4F4D-88C9-C0473C61FC8D}" destId="{91A65AEF-6A15-4A27-BEF4-E1F29341CAE7}" srcOrd="2" destOrd="0" parTransId="{73FB7926-F3DC-4072-892E-5CDBC32AC16D}" sibTransId="{26F79743-5592-4A48-AD2F-903A4A3C64B0}"/>
    <dgm:cxn modelId="{274EF8EA-833F-4500-9EC7-213330933E55}" srcId="{91A65AEF-6A15-4A27-BEF4-E1F29341CAE7}" destId="{5E3E51B3-C034-40DA-8D6B-12A51F79F84F}" srcOrd="1" destOrd="0" parTransId="{655E7F96-779F-49AD-864A-E6F2A6C31883}" sibTransId="{D2A9912C-C23B-4036-9067-0181019705BF}"/>
    <dgm:cxn modelId="{79AE3E36-3F6D-4B29-A511-5D0B9A6434B9}" type="presOf" srcId="{C466413A-A54D-4592-9067-4A7632047ADD}" destId="{BDAA6788-3D12-47BC-9E42-7D38FDE7F399}" srcOrd="0" destOrd="1" presId="urn:microsoft.com/office/officeart/2005/8/layout/process1"/>
    <dgm:cxn modelId="{E52E4512-9B52-4829-8292-891CD1605CFA}" type="presOf" srcId="{DD9D1A19-C042-4241-AC1E-CBC58119E3B1}" destId="{E1C175A5-344B-46C4-A31A-B19B85FB8577}" srcOrd="0" destOrd="0" presId="urn:microsoft.com/office/officeart/2005/8/layout/process1"/>
    <dgm:cxn modelId="{2B471167-3011-4249-B4E4-797FE711F9F1}" srcId="{DD9D1A19-C042-4241-AC1E-CBC58119E3B1}" destId="{169D612B-DA50-42B2-A089-0CD33404C833}" srcOrd="1" destOrd="0" parTransId="{3DBDD095-BAC6-4E38-BFDA-31C50CC1291F}" sibTransId="{D8E076AF-17A9-4432-91BD-D6211BC0EA7C}"/>
    <dgm:cxn modelId="{089EAF4D-0718-4A95-82BC-C9DC79A61562}" srcId="{DD9D1A19-C042-4241-AC1E-CBC58119E3B1}" destId="{81A854F5-D3EB-49EB-AF5F-B56F6C8F5EC5}" srcOrd="0" destOrd="0" parTransId="{56C0F259-9B7E-421E-8F8E-530B0F5CE873}" sibTransId="{9F016FBE-B21A-4F9E-B770-AF7EB9058F08}"/>
    <dgm:cxn modelId="{22FC1ECA-E709-46D6-9263-3055451A2D92}" srcId="{DD9D1A19-C042-4241-AC1E-CBC58119E3B1}" destId="{942CFC1C-AA12-4264-A826-2D247FC95085}" srcOrd="2" destOrd="0" parTransId="{7CB0AD2C-A735-4A10-B9FB-A1061338BA5B}" sibTransId="{F0159CE7-914F-482D-8628-34B12113E511}"/>
    <dgm:cxn modelId="{00CE3C1E-BC5E-4AEE-B410-7750B957FC84}" type="presOf" srcId="{F5351295-5A7B-4686-BA6C-AAD51831210B}" destId="{BDAA6788-3D12-47BC-9E42-7D38FDE7F399}" srcOrd="0" destOrd="2" presId="urn:microsoft.com/office/officeart/2005/8/layout/process1"/>
    <dgm:cxn modelId="{2E825B25-6EA5-4063-A79B-66B8818EDD05}" type="presOf" srcId="{7F00E8CE-6E56-4F4D-88C9-C0473C61FC8D}" destId="{962DDC3C-372C-41E5-98AF-1BC41210AB0A}" srcOrd="0" destOrd="0" presId="urn:microsoft.com/office/officeart/2005/8/layout/process1"/>
    <dgm:cxn modelId="{C21346BE-6B39-4AD3-9F67-10CFC4398D3C}" type="presOf" srcId="{91A65AEF-6A15-4A27-BEF4-E1F29341CAE7}" destId="{1886C3BF-2DFE-4372-93A8-70DF5AE5B7BB}" srcOrd="0" destOrd="0" presId="urn:microsoft.com/office/officeart/2005/8/layout/process1"/>
    <dgm:cxn modelId="{DC9946B6-D564-4A8F-8A08-9E5A6CD74436}" srcId="{91A65AEF-6A15-4A27-BEF4-E1F29341CAE7}" destId="{F1C2D6F1-7C50-4518-AF30-C62830E34870}" srcOrd="0" destOrd="0" parTransId="{00864D43-7BE9-45DA-BAE4-E75E36C45913}" sibTransId="{7AA76297-BF81-4187-8BAD-57F1348D4BB5}"/>
    <dgm:cxn modelId="{0B7C5417-96E9-4D4D-89AC-6F8D69992060}" type="presOf" srcId="{99DDACEB-7AC2-405D-8C03-62809185729F}" destId="{BDAA6788-3D12-47BC-9E42-7D38FDE7F399}" srcOrd="0" destOrd="3" presId="urn:microsoft.com/office/officeart/2005/8/layout/process1"/>
    <dgm:cxn modelId="{C1D70DC3-BB6F-4772-8D52-C73C49E18F26}" type="presOf" srcId="{2F1FB023-A283-4CF2-AD92-547252EFD921}" destId="{82CB2603-4A55-4B49-A6E8-B125ED9C9E48}" srcOrd="1" destOrd="0" presId="urn:microsoft.com/office/officeart/2005/8/layout/process1"/>
    <dgm:cxn modelId="{1C94B997-07FB-4D8B-B2E8-FF341A774F9B}" type="presOf" srcId="{169D612B-DA50-42B2-A089-0CD33404C833}" destId="{E1C175A5-344B-46C4-A31A-B19B85FB8577}" srcOrd="0" destOrd="2" presId="urn:microsoft.com/office/officeart/2005/8/layout/process1"/>
    <dgm:cxn modelId="{B4F95DF4-F8F0-49E1-8506-908FAFE11139}" srcId="{7F00E8CE-6E56-4F4D-88C9-C0473C61FC8D}" destId="{DD9D1A19-C042-4241-AC1E-CBC58119E3B1}" srcOrd="1" destOrd="0" parTransId="{777BD4C7-AAA8-4A81-829D-A0D2FF6AA15F}" sibTransId="{2F1FB023-A283-4CF2-AD92-547252EFD921}"/>
    <dgm:cxn modelId="{64F483B0-D56E-4E51-A12A-C615B4470DED}" srcId="{0446C03C-E073-45AB-A9C8-06443FEA1350}" destId="{99DDACEB-7AC2-405D-8C03-62809185729F}" srcOrd="2" destOrd="0" parTransId="{FE885667-BCFC-4070-85A3-7E7661061007}" sibTransId="{3060AE7B-8CF2-467E-AFA3-68FF2185B41A}"/>
    <dgm:cxn modelId="{7D477BAE-EA9F-4D3C-AE9E-B69332CB574A}" type="presOf" srcId="{DD3773AC-ED19-47CD-9A5C-21D0582A545B}" destId="{1F338E8C-445B-4795-9DFA-DDBCD4CD0223}" srcOrd="0" destOrd="0" presId="urn:microsoft.com/office/officeart/2005/8/layout/process1"/>
    <dgm:cxn modelId="{00F6D34C-34A9-4267-BA6D-2341A482C667}" type="presOf" srcId="{DD3773AC-ED19-47CD-9A5C-21D0582A545B}" destId="{34DEC8FB-8A5E-47CA-96DE-B987907461FF}" srcOrd="1" destOrd="0" presId="urn:microsoft.com/office/officeart/2005/8/layout/process1"/>
    <dgm:cxn modelId="{6CA895F7-DC0B-4666-938A-B116866643B2}" type="presOf" srcId="{7305E311-BA18-4725-86B1-D9DF66556862}" destId="{1886C3BF-2DFE-4372-93A8-70DF5AE5B7BB}" srcOrd="0" destOrd="3" presId="urn:microsoft.com/office/officeart/2005/8/layout/process1"/>
    <dgm:cxn modelId="{7F065C32-943E-4B45-992C-FEEA645ADE92}" type="presOf" srcId="{0446C03C-E073-45AB-A9C8-06443FEA1350}" destId="{BDAA6788-3D12-47BC-9E42-7D38FDE7F399}" srcOrd="0" destOrd="0" presId="urn:microsoft.com/office/officeart/2005/8/layout/process1"/>
    <dgm:cxn modelId="{932179C8-46BB-4EBA-B01E-CFBCCFA4DC21}" type="presOf" srcId="{AE78AC46-7E52-44F4-B2B2-7CE10099D6ED}" destId="{E1C175A5-344B-46C4-A31A-B19B85FB8577}" srcOrd="0" destOrd="4" presId="urn:microsoft.com/office/officeart/2005/8/layout/process1"/>
    <dgm:cxn modelId="{46EEA246-DA9F-4BBB-89F1-BFFE8CD15378}" srcId="{7F00E8CE-6E56-4F4D-88C9-C0473C61FC8D}" destId="{0446C03C-E073-45AB-A9C8-06443FEA1350}" srcOrd="0" destOrd="0" parTransId="{166EBAF9-EA67-41C7-9543-4E7B353618A0}" sibTransId="{DD3773AC-ED19-47CD-9A5C-21D0582A545B}"/>
    <dgm:cxn modelId="{BCA9A3D5-D437-4983-9C4A-142C813CBF20}" srcId="{DD9D1A19-C042-4241-AC1E-CBC58119E3B1}" destId="{AE78AC46-7E52-44F4-B2B2-7CE10099D6ED}" srcOrd="3" destOrd="0" parTransId="{F3154323-2D0F-4AA8-BDA6-3039AF34A32D}" sibTransId="{38B06FD4-3BA9-4425-90CA-E27CB0EB86EA}"/>
    <dgm:cxn modelId="{97963869-47A2-410C-957F-FA9E0ABBA8EA}" type="presOf" srcId="{81A854F5-D3EB-49EB-AF5F-B56F6C8F5EC5}" destId="{E1C175A5-344B-46C4-A31A-B19B85FB8577}" srcOrd="0" destOrd="1" presId="urn:microsoft.com/office/officeart/2005/8/layout/process1"/>
    <dgm:cxn modelId="{FEE8B482-E279-4E5C-BE13-C7106536C100}" srcId="{0446C03C-E073-45AB-A9C8-06443FEA1350}" destId="{F5351295-5A7B-4686-BA6C-AAD51831210B}" srcOrd="1" destOrd="0" parTransId="{8DB328E6-5015-4445-94EC-9C99E54FD70D}" sibTransId="{C5A711CA-AA1A-4629-BB87-67B93CCD2D61}"/>
    <dgm:cxn modelId="{70398382-2953-4312-9820-0DB9982CAEDB}" type="presOf" srcId="{2F1FB023-A283-4CF2-AD92-547252EFD921}" destId="{F461BE5B-401D-414A-9175-B95B6C23DC9D}" srcOrd="0" destOrd="0" presId="urn:microsoft.com/office/officeart/2005/8/layout/process1"/>
    <dgm:cxn modelId="{57DFCDEE-5952-43CC-BCE2-536517B17C25}" type="presOf" srcId="{5E3E51B3-C034-40DA-8D6B-12A51F79F84F}" destId="{1886C3BF-2DFE-4372-93A8-70DF5AE5B7BB}" srcOrd="0" destOrd="2" presId="urn:microsoft.com/office/officeart/2005/8/layout/process1"/>
    <dgm:cxn modelId="{8F4B5199-D290-4C54-BFDB-FAFDE984C92C}" type="presOf" srcId="{942CFC1C-AA12-4264-A826-2D247FC95085}" destId="{E1C175A5-344B-46C4-A31A-B19B85FB8577}" srcOrd="0" destOrd="3" presId="urn:microsoft.com/office/officeart/2005/8/layout/process1"/>
    <dgm:cxn modelId="{AC0F4E34-1EE9-4B66-99B0-32ECCF3AFCEA}" srcId="{91A65AEF-6A15-4A27-BEF4-E1F29341CAE7}" destId="{7305E311-BA18-4725-86B1-D9DF66556862}" srcOrd="2" destOrd="0" parTransId="{35EE8319-C046-48CC-965F-761964A1A1D8}" sibTransId="{BAA32ABE-2C94-4499-B5F5-1BE81733AACE}"/>
    <dgm:cxn modelId="{A35BA005-231A-4DF5-ACF3-C891B914081F}" type="presOf" srcId="{F1C2D6F1-7C50-4518-AF30-C62830E34870}" destId="{1886C3BF-2DFE-4372-93A8-70DF5AE5B7BB}" srcOrd="0" destOrd="1" presId="urn:microsoft.com/office/officeart/2005/8/layout/process1"/>
    <dgm:cxn modelId="{1384C4A0-1E04-4060-89DC-38ACFD604295}" type="presParOf" srcId="{962DDC3C-372C-41E5-98AF-1BC41210AB0A}" destId="{BDAA6788-3D12-47BC-9E42-7D38FDE7F399}" srcOrd="0" destOrd="0" presId="urn:microsoft.com/office/officeart/2005/8/layout/process1"/>
    <dgm:cxn modelId="{6914B89C-996B-4428-B6D6-4F300640B65E}" type="presParOf" srcId="{962DDC3C-372C-41E5-98AF-1BC41210AB0A}" destId="{1F338E8C-445B-4795-9DFA-DDBCD4CD0223}" srcOrd="1" destOrd="0" presId="urn:microsoft.com/office/officeart/2005/8/layout/process1"/>
    <dgm:cxn modelId="{09391D10-8263-4063-ACCB-80C26E2DCE68}" type="presParOf" srcId="{1F338E8C-445B-4795-9DFA-DDBCD4CD0223}" destId="{34DEC8FB-8A5E-47CA-96DE-B987907461FF}" srcOrd="0" destOrd="0" presId="urn:microsoft.com/office/officeart/2005/8/layout/process1"/>
    <dgm:cxn modelId="{41F8C010-2B7A-464B-A8F9-212126C21058}" type="presParOf" srcId="{962DDC3C-372C-41E5-98AF-1BC41210AB0A}" destId="{E1C175A5-344B-46C4-A31A-B19B85FB8577}" srcOrd="2" destOrd="0" presId="urn:microsoft.com/office/officeart/2005/8/layout/process1"/>
    <dgm:cxn modelId="{415EE0C7-01C3-4E9A-9D0B-283B950E303E}" type="presParOf" srcId="{962DDC3C-372C-41E5-98AF-1BC41210AB0A}" destId="{F461BE5B-401D-414A-9175-B95B6C23DC9D}" srcOrd="3" destOrd="0" presId="urn:microsoft.com/office/officeart/2005/8/layout/process1"/>
    <dgm:cxn modelId="{E6B34D08-7500-4263-9E44-88F8198DFBA5}" type="presParOf" srcId="{F461BE5B-401D-414A-9175-B95B6C23DC9D}" destId="{82CB2603-4A55-4B49-A6E8-B125ED9C9E48}" srcOrd="0" destOrd="0" presId="urn:microsoft.com/office/officeart/2005/8/layout/process1"/>
    <dgm:cxn modelId="{B3E5EC96-008D-465C-A43D-D2F108A0CFEE}" type="presParOf" srcId="{962DDC3C-372C-41E5-98AF-1BC41210AB0A}" destId="{1886C3BF-2DFE-4372-93A8-70DF5AE5B7B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FB6818-573E-4991-A005-42B15E4FEE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6A48E0-EC43-4A9C-82EE-30AD675D920C}">
      <dgm:prSet phldrT="[Text]"/>
      <dgm:spPr/>
      <dgm:t>
        <a:bodyPr/>
        <a:lstStyle/>
        <a:p>
          <a:r>
            <a:rPr lang="en-US" dirty="0"/>
            <a:t>Transcriptome profiling </a:t>
          </a:r>
        </a:p>
      </dgm:t>
    </dgm:pt>
    <dgm:pt modelId="{22D1FA52-3ABA-4F59-92B3-AFA10294FA87}" type="parTrans" cxnId="{9E6F7F14-4135-4F60-860B-7655A1108570}">
      <dgm:prSet/>
      <dgm:spPr/>
      <dgm:t>
        <a:bodyPr/>
        <a:lstStyle/>
        <a:p>
          <a:endParaRPr lang="en-US"/>
        </a:p>
      </dgm:t>
    </dgm:pt>
    <dgm:pt modelId="{E892C2B4-4244-468D-917A-E776E4200961}" type="sibTrans" cxnId="{9E6F7F14-4135-4F60-860B-7655A1108570}">
      <dgm:prSet/>
      <dgm:spPr/>
      <dgm:t>
        <a:bodyPr/>
        <a:lstStyle/>
        <a:p>
          <a:endParaRPr lang="en-US"/>
        </a:p>
      </dgm:t>
    </dgm:pt>
    <dgm:pt modelId="{3E86D3FA-BD3A-4833-9766-85B4B2E840DF}">
      <dgm:prSet phldrT="[Text]"/>
      <dgm:spPr/>
      <dgm:t>
        <a:bodyPr/>
        <a:lstStyle/>
        <a:p>
          <a:r>
            <a:rPr lang="en-US" dirty="0"/>
            <a:t>Differential Expression analysis</a:t>
          </a:r>
        </a:p>
      </dgm:t>
    </dgm:pt>
    <dgm:pt modelId="{2789773C-B9FC-4A5D-AB68-6377848DB5E2}" type="parTrans" cxnId="{32DCE3DC-77B8-40E9-85DA-B0E3F73E85BB}">
      <dgm:prSet/>
      <dgm:spPr/>
      <dgm:t>
        <a:bodyPr/>
        <a:lstStyle/>
        <a:p>
          <a:endParaRPr lang="en-US"/>
        </a:p>
      </dgm:t>
    </dgm:pt>
    <dgm:pt modelId="{498237EE-6852-4997-9B5B-A68FB5C4395C}" type="sibTrans" cxnId="{32DCE3DC-77B8-40E9-85DA-B0E3F73E85BB}">
      <dgm:prSet/>
      <dgm:spPr/>
      <dgm:t>
        <a:bodyPr/>
        <a:lstStyle/>
        <a:p>
          <a:endParaRPr lang="en-US"/>
        </a:p>
      </dgm:t>
    </dgm:pt>
    <dgm:pt modelId="{8355E8D1-6496-4487-99C7-F78F64E5E014}" type="pres">
      <dgm:prSet presAssocID="{A4FB6818-573E-4991-A005-42B15E4FEEDD}" presName="Name0" presStyleCnt="0">
        <dgm:presLayoutVars>
          <dgm:dir/>
          <dgm:resizeHandles val="exact"/>
        </dgm:presLayoutVars>
      </dgm:prSet>
      <dgm:spPr/>
    </dgm:pt>
    <dgm:pt modelId="{C25D3B41-4AF6-4031-87A8-0A10E9FCA369}" type="pres">
      <dgm:prSet presAssocID="{736A48E0-EC43-4A9C-82EE-30AD675D920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EDF64E-35BB-481B-B11A-F08915958068}" type="pres">
      <dgm:prSet presAssocID="{E892C2B4-4244-468D-917A-E776E4200961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3C8F6A7-EE57-4CE9-92F3-C5249F31F420}" type="pres">
      <dgm:prSet presAssocID="{E892C2B4-4244-468D-917A-E776E4200961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74F3DC6-92D1-46F3-BBD6-C834F6469487}" type="pres">
      <dgm:prSet presAssocID="{3E86D3FA-BD3A-4833-9766-85B4B2E840D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0E639D-96FB-47D6-8DEB-8B00A79422B3}" type="presOf" srcId="{3E86D3FA-BD3A-4833-9766-85B4B2E840DF}" destId="{174F3DC6-92D1-46F3-BBD6-C834F6469487}" srcOrd="0" destOrd="0" presId="urn:microsoft.com/office/officeart/2005/8/layout/process1"/>
    <dgm:cxn modelId="{9E6F7F14-4135-4F60-860B-7655A1108570}" srcId="{A4FB6818-573E-4991-A005-42B15E4FEEDD}" destId="{736A48E0-EC43-4A9C-82EE-30AD675D920C}" srcOrd="0" destOrd="0" parTransId="{22D1FA52-3ABA-4F59-92B3-AFA10294FA87}" sibTransId="{E892C2B4-4244-468D-917A-E776E4200961}"/>
    <dgm:cxn modelId="{32DCE3DC-77B8-40E9-85DA-B0E3F73E85BB}" srcId="{A4FB6818-573E-4991-A005-42B15E4FEEDD}" destId="{3E86D3FA-BD3A-4833-9766-85B4B2E840DF}" srcOrd="1" destOrd="0" parTransId="{2789773C-B9FC-4A5D-AB68-6377848DB5E2}" sibTransId="{498237EE-6852-4997-9B5B-A68FB5C4395C}"/>
    <dgm:cxn modelId="{8A4F10CD-899E-4AC4-B2AC-E07EBF2A8E50}" type="presOf" srcId="{A4FB6818-573E-4991-A005-42B15E4FEEDD}" destId="{8355E8D1-6496-4487-99C7-F78F64E5E014}" srcOrd="0" destOrd="0" presId="urn:microsoft.com/office/officeart/2005/8/layout/process1"/>
    <dgm:cxn modelId="{C822B73D-56CB-4EE4-8FD7-6892AA40C1EA}" type="presOf" srcId="{736A48E0-EC43-4A9C-82EE-30AD675D920C}" destId="{C25D3B41-4AF6-4031-87A8-0A10E9FCA369}" srcOrd="0" destOrd="0" presId="urn:microsoft.com/office/officeart/2005/8/layout/process1"/>
    <dgm:cxn modelId="{41E9F1C2-9A15-46F5-A5F6-76786FB5C851}" type="presOf" srcId="{E892C2B4-4244-468D-917A-E776E4200961}" destId="{F3C8F6A7-EE57-4CE9-92F3-C5249F31F420}" srcOrd="1" destOrd="0" presId="urn:microsoft.com/office/officeart/2005/8/layout/process1"/>
    <dgm:cxn modelId="{6273B2C8-F46A-44DD-8B68-85C669D233F9}" type="presOf" srcId="{E892C2B4-4244-468D-917A-E776E4200961}" destId="{88EDF64E-35BB-481B-B11A-F08915958068}" srcOrd="0" destOrd="0" presId="urn:microsoft.com/office/officeart/2005/8/layout/process1"/>
    <dgm:cxn modelId="{4B260333-BDB4-4EBF-AFE6-87E0D75AE238}" type="presParOf" srcId="{8355E8D1-6496-4487-99C7-F78F64E5E014}" destId="{C25D3B41-4AF6-4031-87A8-0A10E9FCA369}" srcOrd="0" destOrd="0" presId="urn:microsoft.com/office/officeart/2005/8/layout/process1"/>
    <dgm:cxn modelId="{5B852A6E-4280-4D28-A0AC-880CD145A56A}" type="presParOf" srcId="{8355E8D1-6496-4487-99C7-F78F64E5E014}" destId="{88EDF64E-35BB-481B-B11A-F08915958068}" srcOrd="1" destOrd="0" presId="urn:microsoft.com/office/officeart/2005/8/layout/process1"/>
    <dgm:cxn modelId="{CB9685DE-E634-4892-AB25-77C885BE2F9C}" type="presParOf" srcId="{88EDF64E-35BB-481B-B11A-F08915958068}" destId="{F3C8F6A7-EE57-4CE9-92F3-C5249F31F420}" srcOrd="0" destOrd="0" presId="urn:microsoft.com/office/officeart/2005/8/layout/process1"/>
    <dgm:cxn modelId="{F806D597-A452-407C-A084-32F87AC6E80F}" type="presParOf" srcId="{8355E8D1-6496-4487-99C7-F78F64E5E014}" destId="{174F3DC6-92D1-46F3-BBD6-C834F64694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1D5227-CD8A-4A6C-9B8B-B8F90F209F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F9479A6-8E44-468C-865C-A5AF6CB9B728}">
      <dgm:prSet phldrT="[Text]" custT="1"/>
      <dgm:spPr/>
      <dgm:t>
        <a:bodyPr/>
        <a:lstStyle/>
        <a:p>
          <a:r>
            <a:rPr lang="en-US" sz="2000" noProof="0" dirty="0"/>
            <a:t>Quality assessment</a:t>
          </a:r>
        </a:p>
      </dgm:t>
    </dgm:pt>
    <dgm:pt modelId="{7AEB2F86-7C19-4AED-AE42-D9456F73BD75}" type="parTrans" cxnId="{D788F2CE-FCA9-4CE9-854D-0374B10FB1DE}">
      <dgm:prSet/>
      <dgm:spPr/>
      <dgm:t>
        <a:bodyPr/>
        <a:lstStyle/>
        <a:p>
          <a:endParaRPr lang="en-US" sz="2000"/>
        </a:p>
      </dgm:t>
    </dgm:pt>
    <dgm:pt modelId="{652A2CBE-7EEC-43CF-9E13-4590DEBC9582}" type="sibTrans" cxnId="{D788F2CE-FCA9-4CE9-854D-0374B10FB1DE}">
      <dgm:prSet custT="1"/>
      <dgm:spPr/>
      <dgm:t>
        <a:bodyPr/>
        <a:lstStyle/>
        <a:p>
          <a:endParaRPr lang="en-US" sz="2000" dirty="0"/>
        </a:p>
      </dgm:t>
    </dgm:pt>
    <dgm:pt modelId="{BF1D83B5-B3DF-493F-A256-78F574499C76}">
      <dgm:prSet phldrT="[Text]" custT="1"/>
      <dgm:spPr/>
      <dgm:t>
        <a:bodyPr/>
        <a:lstStyle/>
        <a:p>
          <a:r>
            <a:rPr lang="en-US" sz="2000" noProof="0" dirty="0"/>
            <a:t>Trimming reads</a:t>
          </a:r>
        </a:p>
      </dgm:t>
    </dgm:pt>
    <dgm:pt modelId="{825F469F-E5E7-4227-AD16-80587CE29A33}" type="parTrans" cxnId="{D483075D-9C1C-419A-A0B1-69B8E1AB81CE}">
      <dgm:prSet/>
      <dgm:spPr/>
      <dgm:t>
        <a:bodyPr/>
        <a:lstStyle/>
        <a:p>
          <a:endParaRPr lang="en-US" sz="2000"/>
        </a:p>
      </dgm:t>
    </dgm:pt>
    <dgm:pt modelId="{C3C10AC9-1ADB-403C-A703-3E7E7FA57BF8}" type="sibTrans" cxnId="{D483075D-9C1C-419A-A0B1-69B8E1AB81CE}">
      <dgm:prSet custT="1"/>
      <dgm:spPr/>
      <dgm:t>
        <a:bodyPr/>
        <a:lstStyle/>
        <a:p>
          <a:endParaRPr lang="en-US" sz="2000" dirty="0"/>
        </a:p>
      </dgm:t>
    </dgm:pt>
    <dgm:pt modelId="{9943014D-8C6E-463D-A613-48F23D4519B7}">
      <dgm:prSet phldrT="[Text]" custT="1"/>
      <dgm:spPr/>
      <dgm:t>
        <a:bodyPr/>
        <a:lstStyle/>
        <a:p>
          <a:r>
            <a:rPr lang="en-US" sz="2000" noProof="0" dirty="0"/>
            <a:t>Alignment</a:t>
          </a:r>
        </a:p>
      </dgm:t>
    </dgm:pt>
    <dgm:pt modelId="{EA722D84-3D12-4C9F-92C7-287E01409804}" type="parTrans" cxnId="{AB8509D1-5396-4647-92ED-BFC225D3CE5B}">
      <dgm:prSet/>
      <dgm:spPr/>
      <dgm:t>
        <a:bodyPr/>
        <a:lstStyle/>
        <a:p>
          <a:endParaRPr lang="en-US" sz="2000"/>
        </a:p>
      </dgm:t>
    </dgm:pt>
    <dgm:pt modelId="{E1FFF456-3F57-4AA5-801E-995CE96CAF64}" type="sibTrans" cxnId="{AB8509D1-5396-4647-92ED-BFC225D3CE5B}">
      <dgm:prSet custT="1"/>
      <dgm:spPr/>
      <dgm:t>
        <a:bodyPr/>
        <a:lstStyle/>
        <a:p>
          <a:endParaRPr lang="en-US" sz="2000" dirty="0"/>
        </a:p>
      </dgm:t>
    </dgm:pt>
    <dgm:pt modelId="{727CD113-AE2A-4DE5-BC4F-9A72EB55259C}">
      <dgm:prSet phldrT="[Text]" custT="1"/>
      <dgm:spPr/>
      <dgm:t>
        <a:bodyPr/>
        <a:lstStyle/>
        <a:p>
          <a:r>
            <a:rPr lang="en-US" sz="2000" noProof="0" dirty="0"/>
            <a:t>Expression</a:t>
          </a:r>
          <a:r>
            <a:rPr lang="es-ES" sz="2000" dirty="0"/>
            <a:t> </a:t>
          </a:r>
          <a:r>
            <a:rPr lang="en-US" sz="2000" noProof="0" dirty="0"/>
            <a:t>counting calculation</a:t>
          </a:r>
        </a:p>
      </dgm:t>
    </dgm:pt>
    <dgm:pt modelId="{85FD5930-820A-4ECE-AD41-416B82BCAA08}" type="parTrans" cxnId="{2E0CBE54-9787-40E4-99D7-3F30550F1B91}">
      <dgm:prSet/>
      <dgm:spPr/>
      <dgm:t>
        <a:bodyPr/>
        <a:lstStyle/>
        <a:p>
          <a:endParaRPr lang="en-US" sz="2000"/>
        </a:p>
      </dgm:t>
    </dgm:pt>
    <dgm:pt modelId="{9B988E74-03A2-46F3-9C91-A75E7FE2468F}" type="sibTrans" cxnId="{2E0CBE54-9787-40E4-99D7-3F30550F1B91}">
      <dgm:prSet/>
      <dgm:spPr/>
      <dgm:t>
        <a:bodyPr/>
        <a:lstStyle/>
        <a:p>
          <a:endParaRPr lang="en-US" sz="2000"/>
        </a:p>
      </dgm:t>
    </dgm:pt>
    <dgm:pt modelId="{346A8D5E-6DAC-49DF-B417-A9A1ACDC38CD}" type="pres">
      <dgm:prSet presAssocID="{B51D5227-CD8A-4A6C-9B8B-B8F90F209FFD}" presName="Name0" presStyleCnt="0">
        <dgm:presLayoutVars>
          <dgm:dir/>
          <dgm:resizeHandles val="exact"/>
        </dgm:presLayoutVars>
      </dgm:prSet>
      <dgm:spPr/>
    </dgm:pt>
    <dgm:pt modelId="{C6C5D930-BF4B-4826-8EF5-9713E075F297}" type="pres">
      <dgm:prSet presAssocID="{BF9479A6-8E44-468C-865C-A5AF6CB9B728}" presName="node" presStyleLbl="node1" presStyleIdx="0" presStyleCnt="4" custScaleX="1181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3BBA3-F85A-4955-B22D-74C8A453CDA2}" type="pres">
      <dgm:prSet presAssocID="{652A2CBE-7EEC-43CF-9E13-4590DEBC958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B8B4377-0697-45FC-A640-F2CE0A54A7DA}" type="pres">
      <dgm:prSet presAssocID="{652A2CBE-7EEC-43CF-9E13-4590DEBC958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4C7BCB3-04DB-45C7-9A42-320BFF7BC6DD}" type="pres">
      <dgm:prSet presAssocID="{BF1D83B5-B3DF-493F-A256-78F574499C7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01147-473E-42D2-A0E5-5ABF38B50C73}" type="pres">
      <dgm:prSet presAssocID="{C3C10AC9-1ADB-403C-A703-3E7E7FA57BF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DC65580-354A-49B6-A367-B6A9A3244483}" type="pres">
      <dgm:prSet presAssocID="{C3C10AC9-1ADB-403C-A703-3E7E7FA57BF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32646D0-614E-4567-8EB3-FE5BADE041C4}" type="pres">
      <dgm:prSet presAssocID="{9943014D-8C6E-463D-A613-48F23D451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0CEE9-1A94-4A67-8B6D-B4519DBA50F0}" type="pres">
      <dgm:prSet presAssocID="{E1FFF456-3F57-4AA5-801E-995CE96CAF6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2481493-BF49-4D21-914E-E49B566E00C1}" type="pres">
      <dgm:prSet presAssocID="{E1FFF456-3F57-4AA5-801E-995CE96CAF6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E1A97CE5-89F8-4DCF-B4DC-A0ABABE32E9B}" type="pres">
      <dgm:prSet presAssocID="{727CD113-AE2A-4DE5-BC4F-9A72EB55259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8509D1-5396-4647-92ED-BFC225D3CE5B}" srcId="{B51D5227-CD8A-4A6C-9B8B-B8F90F209FFD}" destId="{9943014D-8C6E-463D-A613-48F23D4519B7}" srcOrd="2" destOrd="0" parTransId="{EA722D84-3D12-4C9F-92C7-287E01409804}" sibTransId="{E1FFF456-3F57-4AA5-801E-995CE96CAF64}"/>
    <dgm:cxn modelId="{D788F2CE-FCA9-4CE9-854D-0374B10FB1DE}" srcId="{B51D5227-CD8A-4A6C-9B8B-B8F90F209FFD}" destId="{BF9479A6-8E44-468C-865C-A5AF6CB9B728}" srcOrd="0" destOrd="0" parTransId="{7AEB2F86-7C19-4AED-AE42-D9456F73BD75}" sibTransId="{652A2CBE-7EEC-43CF-9E13-4590DEBC9582}"/>
    <dgm:cxn modelId="{4C69A28B-0934-4989-9BBD-73C967167B2D}" type="presOf" srcId="{B51D5227-CD8A-4A6C-9B8B-B8F90F209FFD}" destId="{346A8D5E-6DAC-49DF-B417-A9A1ACDC38CD}" srcOrd="0" destOrd="0" presId="urn:microsoft.com/office/officeart/2005/8/layout/process1"/>
    <dgm:cxn modelId="{AEC80795-DAB2-4DA3-977F-47AA1CC331C6}" type="presOf" srcId="{E1FFF456-3F57-4AA5-801E-995CE96CAF64}" destId="{42481493-BF49-4D21-914E-E49B566E00C1}" srcOrd="1" destOrd="0" presId="urn:microsoft.com/office/officeart/2005/8/layout/process1"/>
    <dgm:cxn modelId="{BA6E218F-1B49-40F6-AD3C-A061D2CFEE28}" type="presOf" srcId="{727CD113-AE2A-4DE5-BC4F-9A72EB55259C}" destId="{E1A97CE5-89F8-4DCF-B4DC-A0ABABE32E9B}" srcOrd="0" destOrd="0" presId="urn:microsoft.com/office/officeart/2005/8/layout/process1"/>
    <dgm:cxn modelId="{F7FF024C-B249-443F-AB18-DDD868EF7310}" type="presOf" srcId="{C3C10AC9-1ADB-403C-A703-3E7E7FA57BF8}" destId="{8DC65580-354A-49B6-A367-B6A9A3244483}" srcOrd="1" destOrd="0" presId="urn:microsoft.com/office/officeart/2005/8/layout/process1"/>
    <dgm:cxn modelId="{3BEA7B11-69F6-4F8D-9050-310BE84730BC}" type="presOf" srcId="{652A2CBE-7EEC-43CF-9E13-4590DEBC9582}" destId="{F743BBA3-F85A-4955-B22D-74C8A453CDA2}" srcOrd="0" destOrd="0" presId="urn:microsoft.com/office/officeart/2005/8/layout/process1"/>
    <dgm:cxn modelId="{9158C5C2-11FB-43E8-A674-137303ADBD32}" type="presOf" srcId="{E1FFF456-3F57-4AA5-801E-995CE96CAF64}" destId="{C450CEE9-1A94-4A67-8B6D-B4519DBA50F0}" srcOrd="0" destOrd="0" presId="urn:microsoft.com/office/officeart/2005/8/layout/process1"/>
    <dgm:cxn modelId="{D483075D-9C1C-419A-A0B1-69B8E1AB81CE}" srcId="{B51D5227-CD8A-4A6C-9B8B-B8F90F209FFD}" destId="{BF1D83B5-B3DF-493F-A256-78F574499C76}" srcOrd="1" destOrd="0" parTransId="{825F469F-E5E7-4227-AD16-80587CE29A33}" sibTransId="{C3C10AC9-1ADB-403C-A703-3E7E7FA57BF8}"/>
    <dgm:cxn modelId="{7F0E42AB-AC08-4F6B-B175-97515724429D}" type="presOf" srcId="{9943014D-8C6E-463D-A613-48F23D4519B7}" destId="{732646D0-614E-4567-8EB3-FE5BADE041C4}" srcOrd="0" destOrd="0" presId="urn:microsoft.com/office/officeart/2005/8/layout/process1"/>
    <dgm:cxn modelId="{2E0CBE54-9787-40E4-99D7-3F30550F1B91}" srcId="{B51D5227-CD8A-4A6C-9B8B-B8F90F209FFD}" destId="{727CD113-AE2A-4DE5-BC4F-9A72EB55259C}" srcOrd="3" destOrd="0" parTransId="{85FD5930-820A-4ECE-AD41-416B82BCAA08}" sibTransId="{9B988E74-03A2-46F3-9C91-A75E7FE2468F}"/>
    <dgm:cxn modelId="{6E98B86E-EB32-49D1-9D49-04F2D3A1797C}" type="presOf" srcId="{BF9479A6-8E44-468C-865C-A5AF6CB9B728}" destId="{C6C5D930-BF4B-4826-8EF5-9713E075F297}" srcOrd="0" destOrd="0" presId="urn:microsoft.com/office/officeart/2005/8/layout/process1"/>
    <dgm:cxn modelId="{63C212A9-7E88-4104-A098-249ADECF52B6}" type="presOf" srcId="{C3C10AC9-1ADB-403C-A703-3E7E7FA57BF8}" destId="{9C101147-473E-42D2-A0E5-5ABF38B50C73}" srcOrd="0" destOrd="0" presId="urn:microsoft.com/office/officeart/2005/8/layout/process1"/>
    <dgm:cxn modelId="{5B953AEF-E5D9-4A2E-B1D5-81A926517769}" type="presOf" srcId="{652A2CBE-7EEC-43CF-9E13-4590DEBC9582}" destId="{8B8B4377-0697-45FC-A640-F2CE0A54A7DA}" srcOrd="1" destOrd="0" presId="urn:microsoft.com/office/officeart/2005/8/layout/process1"/>
    <dgm:cxn modelId="{10710FDA-9FC6-4E26-9650-77012A4ECD69}" type="presOf" srcId="{BF1D83B5-B3DF-493F-A256-78F574499C76}" destId="{34C7BCB3-04DB-45C7-9A42-320BFF7BC6DD}" srcOrd="0" destOrd="0" presId="urn:microsoft.com/office/officeart/2005/8/layout/process1"/>
    <dgm:cxn modelId="{F6C77133-5720-4D53-B315-81B807A8088A}" type="presParOf" srcId="{346A8D5E-6DAC-49DF-B417-A9A1ACDC38CD}" destId="{C6C5D930-BF4B-4826-8EF5-9713E075F297}" srcOrd="0" destOrd="0" presId="urn:microsoft.com/office/officeart/2005/8/layout/process1"/>
    <dgm:cxn modelId="{7D1B7CEB-059E-4BEA-8E28-3A384A2DBB98}" type="presParOf" srcId="{346A8D5E-6DAC-49DF-B417-A9A1ACDC38CD}" destId="{F743BBA3-F85A-4955-B22D-74C8A453CDA2}" srcOrd="1" destOrd="0" presId="urn:microsoft.com/office/officeart/2005/8/layout/process1"/>
    <dgm:cxn modelId="{1C4221C7-F568-4A76-A1F9-7E64BC8D7BDF}" type="presParOf" srcId="{F743BBA3-F85A-4955-B22D-74C8A453CDA2}" destId="{8B8B4377-0697-45FC-A640-F2CE0A54A7DA}" srcOrd="0" destOrd="0" presId="urn:microsoft.com/office/officeart/2005/8/layout/process1"/>
    <dgm:cxn modelId="{7D2106E3-694C-486A-A36C-760D09CD2F10}" type="presParOf" srcId="{346A8D5E-6DAC-49DF-B417-A9A1ACDC38CD}" destId="{34C7BCB3-04DB-45C7-9A42-320BFF7BC6DD}" srcOrd="2" destOrd="0" presId="urn:microsoft.com/office/officeart/2005/8/layout/process1"/>
    <dgm:cxn modelId="{E2D43EC2-23A1-4F03-A91F-6A004DF4A479}" type="presParOf" srcId="{346A8D5E-6DAC-49DF-B417-A9A1ACDC38CD}" destId="{9C101147-473E-42D2-A0E5-5ABF38B50C73}" srcOrd="3" destOrd="0" presId="urn:microsoft.com/office/officeart/2005/8/layout/process1"/>
    <dgm:cxn modelId="{B9421473-B810-4C87-B1E0-7A9CC9532102}" type="presParOf" srcId="{9C101147-473E-42D2-A0E5-5ABF38B50C73}" destId="{8DC65580-354A-49B6-A367-B6A9A3244483}" srcOrd="0" destOrd="0" presId="urn:microsoft.com/office/officeart/2005/8/layout/process1"/>
    <dgm:cxn modelId="{0E3FCF05-24E0-49E2-A4B2-73DC89146F19}" type="presParOf" srcId="{346A8D5E-6DAC-49DF-B417-A9A1ACDC38CD}" destId="{732646D0-614E-4567-8EB3-FE5BADE041C4}" srcOrd="4" destOrd="0" presId="urn:microsoft.com/office/officeart/2005/8/layout/process1"/>
    <dgm:cxn modelId="{BF04BC68-8573-422F-BFFF-F4056D2552BA}" type="presParOf" srcId="{346A8D5E-6DAC-49DF-B417-A9A1ACDC38CD}" destId="{C450CEE9-1A94-4A67-8B6D-B4519DBA50F0}" srcOrd="5" destOrd="0" presId="urn:microsoft.com/office/officeart/2005/8/layout/process1"/>
    <dgm:cxn modelId="{9B398DD2-3461-46E5-84AA-A5FD6C837B5B}" type="presParOf" srcId="{C450CEE9-1A94-4A67-8B6D-B4519DBA50F0}" destId="{42481493-BF49-4D21-914E-E49B566E00C1}" srcOrd="0" destOrd="0" presId="urn:microsoft.com/office/officeart/2005/8/layout/process1"/>
    <dgm:cxn modelId="{42CB4098-9043-4277-AF4B-B12DBA482034}" type="presParOf" srcId="{346A8D5E-6DAC-49DF-B417-A9A1ACDC38CD}" destId="{E1A97CE5-89F8-4DCF-B4DC-A0ABABE32E9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A6788-3D12-47BC-9E42-7D38FDE7F399}">
      <dsp:nvSpPr>
        <dsp:cNvPr id="0" name=""/>
        <dsp:cNvSpPr/>
      </dsp:nvSpPr>
      <dsp:spPr>
        <a:xfrm>
          <a:off x="12389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RNAseq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Spear tips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Male, </a:t>
          </a:r>
          <a:r>
            <a:rPr lang="es-ES" sz="1600" kern="1200" dirty="0" err="1" smtClean="0"/>
            <a:t>Female</a:t>
          </a:r>
          <a:r>
            <a:rPr lang="es-ES" sz="1600" kern="1200" dirty="0" smtClean="0"/>
            <a:t>, </a:t>
          </a:r>
          <a:r>
            <a:rPr lang="es-ES" sz="1600" kern="1200" dirty="0" err="1" smtClean="0"/>
            <a:t>Super</a:t>
          </a:r>
          <a:r>
            <a:rPr lang="es-ES" sz="1600" kern="1200" dirty="0" smtClean="0"/>
            <a:t> Male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(NCBI) </a:t>
          </a:r>
          <a:r>
            <a:rPr lang="en-US" sz="1600" b="0" i="0" kern="1200" dirty="0" err="1" smtClean="0"/>
            <a:t>BioProject</a:t>
          </a:r>
          <a:r>
            <a:rPr lang="en-US" sz="1600" b="0" i="0" kern="1200" dirty="0" smtClean="0"/>
            <a:t> 259909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endParaRPr lang="en-US" sz="1600" kern="1200" dirty="0"/>
        </a:p>
      </dsp:txBody>
      <dsp:txXfrm>
        <a:off x="82089" y="69700"/>
        <a:ext cx="2240342" cy="2484737"/>
      </dsp:txXfrm>
    </dsp:sp>
    <dsp:sp modelId="{1F338E8C-445B-4795-9DFA-DDBCD4CD0223}">
      <dsp:nvSpPr>
        <dsp:cNvPr id="0" name=""/>
        <dsp:cNvSpPr/>
      </dsp:nvSpPr>
      <dsp:spPr>
        <a:xfrm>
          <a:off x="2630106" y="1016980"/>
          <a:ext cx="504505" cy="590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630106" y="1135015"/>
        <a:ext cx="353154" cy="354106"/>
      </dsp:txXfrm>
    </dsp:sp>
    <dsp:sp modelId="{E1C175A5-344B-46C4-A31A-B19B85FB8577}">
      <dsp:nvSpPr>
        <dsp:cNvPr id="0" name=""/>
        <dsp:cNvSpPr/>
      </dsp:nvSpPr>
      <dsp:spPr>
        <a:xfrm>
          <a:off x="3344028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15506"/>
            <a:satOff val="191"/>
            <a:lumOff val="1032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i="1" kern="1200" dirty="0" smtClean="0"/>
            <a:t>De </a:t>
          </a:r>
          <a:r>
            <a:rPr lang="es-ES" sz="2000" i="1" kern="1200" dirty="0" err="1" smtClean="0"/>
            <a:t>novo</a:t>
          </a:r>
          <a:r>
            <a:rPr lang="es-ES" sz="2000" i="1" kern="1200" dirty="0" smtClean="0"/>
            <a:t> 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assembly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Quality</a:t>
          </a:r>
          <a:r>
            <a:rPr lang="es-ES" sz="1600" kern="1200" dirty="0" smtClean="0"/>
            <a:t> control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Trimming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Functional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annotation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Assembly</a:t>
          </a:r>
          <a:endParaRPr lang="en-US" sz="1600" kern="1200" dirty="0"/>
        </a:p>
      </dsp:txBody>
      <dsp:txXfrm>
        <a:off x="3413728" y="69700"/>
        <a:ext cx="2240342" cy="2484737"/>
      </dsp:txXfrm>
    </dsp:sp>
    <dsp:sp modelId="{F461BE5B-401D-414A-9175-B95B6C23DC9D}">
      <dsp:nvSpPr>
        <dsp:cNvPr id="0" name=""/>
        <dsp:cNvSpPr/>
      </dsp:nvSpPr>
      <dsp:spPr>
        <a:xfrm>
          <a:off x="5961745" y="1016980"/>
          <a:ext cx="504505" cy="590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31025"/>
            <a:satOff val="-361"/>
            <a:lumOff val="176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961745" y="1135015"/>
        <a:ext cx="353154" cy="354106"/>
      </dsp:txXfrm>
    </dsp:sp>
    <dsp:sp modelId="{1886C3BF-2DFE-4372-93A8-70DF5AE5B7BB}">
      <dsp:nvSpPr>
        <dsp:cNvPr id="0" name=""/>
        <dsp:cNvSpPr/>
      </dsp:nvSpPr>
      <dsp:spPr>
        <a:xfrm>
          <a:off x="6675668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31013"/>
            <a:satOff val="383"/>
            <a:lumOff val="20646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Differential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expression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analysis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Alignment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Transcript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abundance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estimation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Differential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expression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analysis</a:t>
          </a:r>
          <a:r>
            <a:rPr lang="es-ES" sz="1600" kern="1200" dirty="0" smtClean="0"/>
            <a:t> in </a:t>
          </a:r>
          <a:r>
            <a:rPr lang="es-ES" sz="1600" kern="1200" dirty="0" err="1" smtClean="0"/>
            <a:t>edgeR</a:t>
          </a:r>
          <a:endParaRPr lang="en-US" sz="1600" kern="1200" dirty="0"/>
        </a:p>
      </dsp:txBody>
      <dsp:txXfrm>
        <a:off x="6745368" y="69700"/>
        <a:ext cx="2240342" cy="2484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3B41-4AF6-4031-87A8-0A10E9FCA369}">
      <dsp:nvSpPr>
        <dsp:cNvPr id="0" name=""/>
        <dsp:cNvSpPr/>
      </dsp:nvSpPr>
      <dsp:spPr>
        <a:xfrm>
          <a:off x="1607" y="1143401"/>
          <a:ext cx="3427660" cy="2056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Transcriptome profiling </a:t>
          </a:r>
        </a:p>
      </dsp:txBody>
      <dsp:txXfrm>
        <a:off x="61843" y="1203637"/>
        <a:ext cx="3307188" cy="1936124"/>
      </dsp:txXfrm>
    </dsp:sp>
    <dsp:sp modelId="{88EDF64E-35BB-481B-B11A-F08915958068}">
      <dsp:nvSpPr>
        <dsp:cNvPr id="0" name=""/>
        <dsp:cNvSpPr/>
      </dsp:nvSpPr>
      <dsp:spPr>
        <a:xfrm>
          <a:off x="3772033" y="1746670"/>
          <a:ext cx="726664" cy="850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3772033" y="1916682"/>
        <a:ext cx="508665" cy="510035"/>
      </dsp:txXfrm>
    </dsp:sp>
    <dsp:sp modelId="{174F3DC6-92D1-46F3-BBD6-C834F6469487}">
      <dsp:nvSpPr>
        <dsp:cNvPr id="0" name=""/>
        <dsp:cNvSpPr/>
      </dsp:nvSpPr>
      <dsp:spPr>
        <a:xfrm>
          <a:off x="4800332" y="1143401"/>
          <a:ext cx="3427660" cy="2056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Differential Expression analysis</a:t>
          </a:r>
        </a:p>
      </dsp:txBody>
      <dsp:txXfrm>
        <a:off x="4860568" y="1203637"/>
        <a:ext cx="3307188" cy="1936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5D930-BF4B-4826-8EF5-9713E075F297}">
      <dsp:nvSpPr>
        <dsp:cNvPr id="0" name=""/>
        <dsp:cNvSpPr/>
      </dsp:nvSpPr>
      <dsp:spPr>
        <a:xfrm>
          <a:off x="4460" y="131766"/>
          <a:ext cx="1780013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Quality assessment</a:t>
          </a:r>
        </a:p>
      </dsp:txBody>
      <dsp:txXfrm>
        <a:off x="34682" y="161988"/>
        <a:ext cx="1719569" cy="971422"/>
      </dsp:txXfrm>
    </dsp:sp>
    <dsp:sp modelId="{F743BBA3-F85A-4955-B22D-74C8A453CDA2}">
      <dsp:nvSpPr>
        <dsp:cNvPr id="0" name=""/>
        <dsp:cNvSpPr/>
      </dsp:nvSpPr>
      <dsp:spPr>
        <a:xfrm>
          <a:off x="1935101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1935101" y="535632"/>
        <a:ext cx="223531" cy="224134"/>
      </dsp:txXfrm>
    </dsp:sp>
    <dsp:sp modelId="{34C7BCB3-04DB-45C7-9A42-320BFF7BC6DD}">
      <dsp:nvSpPr>
        <dsp:cNvPr id="0" name=""/>
        <dsp:cNvSpPr/>
      </dsp:nvSpPr>
      <dsp:spPr>
        <a:xfrm>
          <a:off x="2386984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Trimming reads</a:t>
          </a:r>
        </a:p>
      </dsp:txBody>
      <dsp:txXfrm>
        <a:off x="2417206" y="161988"/>
        <a:ext cx="1445833" cy="971422"/>
      </dsp:txXfrm>
    </dsp:sp>
    <dsp:sp modelId="{9C101147-473E-42D2-A0E5-5ABF38B50C73}">
      <dsp:nvSpPr>
        <dsp:cNvPr id="0" name=""/>
        <dsp:cNvSpPr/>
      </dsp:nvSpPr>
      <dsp:spPr>
        <a:xfrm>
          <a:off x="4043890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4043890" y="535632"/>
        <a:ext cx="223531" cy="224134"/>
      </dsp:txXfrm>
    </dsp:sp>
    <dsp:sp modelId="{732646D0-614E-4567-8EB3-FE5BADE041C4}">
      <dsp:nvSpPr>
        <dsp:cNvPr id="0" name=""/>
        <dsp:cNvSpPr/>
      </dsp:nvSpPr>
      <dsp:spPr>
        <a:xfrm>
          <a:off x="4495773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Alignment</a:t>
          </a:r>
        </a:p>
      </dsp:txBody>
      <dsp:txXfrm>
        <a:off x="4525995" y="161988"/>
        <a:ext cx="1445833" cy="971422"/>
      </dsp:txXfrm>
    </dsp:sp>
    <dsp:sp modelId="{C450CEE9-1A94-4A67-8B6D-B4519DBA50F0}">
      <dsp:nvSpPr>
        <dsp:cNvPr id="0" name=""/>
        <dsp:cNvSpPr/>
      </dsp:nvSpPr>
      <dsp:spPr>
        <a:xfrm>
          <a:off x="6152678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6152678" y="535632"/>
        <a:ext cx="223531" cy="224134"/>
      </dsp:txXfrm>
    </dsp:sp>
    <dsp:sp modelId="{E1A97CE5-89F8-4DCF-B4DC-A0ABABE32E9B}">
      <dsp:nvSpPr>
        <dsp:cNvPr id="0" name=""/>
        <dsp:cNvSpPr/>
      </dsp:nvSpPr>
      <dsp:spPr>
        <a:xfrm>
          <a:off x="6604561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Expression</a:t>
          </a:r>
          <a:r>
            <a:rPr lang="es-ES" sz="2000" kern="1200" dirty="0"/>
            <a:t> </a:t>
          </a:r>
          <a:r>
            <a:rPr lang="en-US" sz="2000" kern="1200" noProof="0" dirty="0"/>
            <a:t>counting calculation</a:t>
          </a:r>
        </a:p>
      </dsp:txBody>
      <dsp:txXfrm>
        <a:off x="6634783" y="161988"/>
        <a:ext cx="1445833" cy="971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B6C00-59C7-4649-A05A-DC2738C2BE3E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879E2-5852-44F1-8CAE-5E978482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picture= dianthus (http://dept.ca.uky.edu/PLS220/Flowerpollinationsystems.pdf) (dichogamy)</a:t>
            </a:r>
            <a:endParaRPr lang="en-US" baseline="0" dirty="0"/>
          </a:p>
          <a:p>
            <a:r>
              <a:rPr lang="en-US" baseline="0" dirty="0"/>
              <a:t>Second picture= maize (example of monoecy) </a:t>
            </a:r>
          </a:p>
          <a:p>
            <a:r>
              <a:rPr lang="en-US" baseline="0" dirty="0"/>
              <a:t>Third and fourth picture= http://plantbreeding.coe.uga.edu/index.php?title=4._Plant_Reproductive_Systems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9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Complex: hormonal controls, small RNAs, epigenetic marks all interact to</a:t>
            </a:r>
            <a:r>
              <a:rPr lang="en-US" baseline="0" dirty="0"/>
              <a:t> result in proper flower development. </a:t>
            </a:r>
            <a:endParaRPr lang="en-US" dirty="0"/>
          </a:p>
          <a:p>
            <a:r>
              <a:rPr lang="en-US" dirty="0"/>
              <a:t>In nonrecombining sex determination</a:t>
            </a:r>
            <a:r>
              <a:rPr lang="en-US" baseline="0" dirty="0"/>
              <a:t> regions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19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karyotype of asparagus using 5S rDNA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Asparagus </a:t>
            </a:r>
            <a:r>
              <a:rPr lang="en-US" dirty="0"/>
              <a:t>is useful</a:t>
            </a:r>
            <a:r>
              <a:rPr lang="en-US" baseline="0" dirty="0"/>
              <a:t> for the study of early stages of sex chromosome evolution in plants. </a:t>
            </a:r>
          </a:p>
          <a:p>
            <a:endParaRPr lang="en-US" baseline="0" dirty="0"/>
          </a:p>
          <a:p>
            <a:r>
              <a:rPr lang="en-US" dirty="0"/>
              <a:t>Picture:</a:t>
            </a:r>
            <a:r>
              <a:rPr lang="en-US" baseline="0" dirty="0"/>
              <a:t> https://en.wikipedia.org/wiki/Asparagus</a:t>
            </a:r>
          </a:p>
          <a:p>
            <a:r>
              <a:rPr lang="en-US" dirty="0"/>
              <a:t>http://www.ias.ac.in/article/fulltext/jgen/091/02/0209-0212&lt;--Deng et al,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5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0122" y="3886200"/>
            <a:ext cx="5123755" cy="236220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>
                <a:solidFill>
                  <a:schemeClr val="tx1"/>
                </a:solidFill>
              </a:rPr>
              <a:t>Team </a:t>
            </a:r>
            <a:r>
              <a:rPr lang="en-US" sz="3200" b="1" u="sng" dirty="0" err="1" smtClean="0">
                <a:solidFill>
                  <a:schemeClr val="tx1"/>
                </a:solidFill>
              </a:rPr>
              <a:t>Valerin</a:t>
            </a:r>
            <a:endParaRPr lang="en-US" sz="3200" b="1" u="sng" dirty="0" smtClean="0">
              <a:solidFill>
                <a:schemeClr val="tx1"/>
              </a:solidFill>
            </a:endParaRPr>
          </a:p>
          <a:p>
            <a:pPr algn="ctr"/>
            <a:endParaRPr lang="en-US" sz="1050" b="1" u="sng" dirty="0" smtClean="0">
              <a:solidFill>
                <a:schemeClr val="tx1"/>
              </a:solidFill>
            </a:endParaRPr>
          </a:p>
          <a:p>
            <a:pPr algn="ctr"/>
            <a:r>
              <a:rPr lang="en-US" sz="2800" b="1" u="sng" dirty="0" smtClean="0">
                <a:solidFill>
                  <a:schemeClr val="tx1"/>
                </a:solidFill>
              </a:rPr>
              <a:t>Val</a:t>
            </a:r>
            <a:r>
              <a:rPr lang="en-US" sz="2800" dirty="0" smtClean="0">
                <a:solidFill>
                  <a:schemeClr val="tx1"/>
                </a:solidFill>
              </a:rPr>
              <a:t>eria</a:t>
            </a:r>
            <a:r>
              <a:rPr lang="en-US" sz="2800" dirty="0">
                <a:solidFill>
                  <a:schemeClr val="tx1"/>
                </a:solidFill>
              </a:rPr>
              <a:t>, Kat</a:t>
            </a:r>
            <a:r>
              <a:rPr lang="en-US" sz="2800" b="1" u="sng" dirty="0">
                <a:solidFill>
                  <a:schemeClr val="tx1"/>
                </a:solidFill>
              </a:rPr>
              <a:t>er</a:t>
            </a:r>
            <a:r>
              <a:rPr lang="en-US" sz="2800" dirty="0">
                <a:solidFill>
                  <a:schemeClr val="tx1"/>
                </a:solidFill>
              </a:rPr>
              <a:t>ina, and </a:t>
            </a:r>
            <a:r>
              <a:rPr lang="en-US" sz="2800" dirty="0" smtClean="0">
                <a:solidFill>
                  <a:schemeClr val="tx1"/>
                </a:solidFill>
              </a:rPr>
              <a:t>Dev</a:t>
            </a:r>
            <a:r>
              <a:rPr lang="en-US" sz="2800" b="1" u="sng" dirty="0" smtClean="0">
                <a:solidFill>
                  <a:schemeClr val="tx1"/>
                </a:solidFill>
              </a:rPr>
              <a:t>in</a:t>
            </a:r>
          </a:p>
          <a:p>
            <a:pPr algn="ctr"/>
            <a:endParaRPr lang="en-US" sz="1050" b="1" u="sng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BCB 546X Group </a:t>
            </a:r>
            <a:r>
              <a:rPr lang="en-US" dirty="0" smtClean="0">
                <a:solidFill>
                  <a:schemeClr val="tx1"/>
                </a:solidFill>
              </a:rPr>
              <a:t>Project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April 27, 2017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r="1032"/>
          <a:stretch/>
        </p:blipFill>
        <p:spPr>
          <a:xfrm>
            <a:off x="922783" y="381000"/>
            <a:ext cx="7306817" cy="293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7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Calculating</a:t>
            </a:r>
            <a:r>
              <a:rPr lang="es-ES" dirty="0" smtClean="0"/>
              <a:t> </a:t>
            </a:r>
            <a:r>
              <a:rPr lang="es-ES" dirty="0" smtClean="0"/>
              <a:t>transcript</a:t>
            </a:r>
            <a:r>
              <a:rPr lang="es-ES" dirty="0" smtClean="0"/>
              <a:t> </a:t>
            </a:r>
            <a:r>
              <a:rPr lang="es-ES" dirty="0" smtClean="0"/>
              <a:t>abundance</a:t>
            </a:r>
            <a:r>
              <a:rPr lang="es-ES" dirty="0" smtClean="0"/>
              <a:t> </a:t>
            </a:r>
            <a:r>
              <a:rPr lang="es-ES" dirty="0" smtClean="0"/>
              <a:t>for</a:t>
            </a:r>
            <a:r>
              <a:rPr lang="es-ES" dirty="0" smtClean="0"/>
              <a:t> </a:t>
            </a:r>
            <a:r>
              <a:rPr lang="es-ES" dirty="0" smtClean="0"/>
              <a:t>differential</a:t>
            </a:r>
            <a:r>
              <a:rPr lang="es-ES" dirty="0" smtClean="0"/>
              <a:t> </a:t>
            </a:r>
            <a:r>
              <a:rPr lang="es-ES" dirty="0" smtClean="0"/>
              <a:t>expression</a:t>
            </a:r>
            <a:endParaRPr lang="en-US" dirty="0"/>
          </a:p>
        </p:txBody>
      </p:sp>
      <p:pic>
        <p:nvPicPr>
          <p:cNvPr id="1026" name="Picture 2" descr="amig_re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4" y="2819400"/>
            <a:ext cx="8523111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209800" y="6550223"/>
            <a:ext cx="6934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https://cgrlucb.wikispaces.com/Isoform+Deconvolution+and+Unannotated+Species</a:t>
            </a:r>
          </a:p>
        </p:txBody>
      </p:sp>
    </p:spTree>
    <p:extLst>
      <p:ext uri="{BB962C8B-B14F-4D97-AF65-F5344CB8AC3E}">
        <p14:creationId xmlns:p14="http://schemas.microsoft.com/office/powerpoint/2010/main" val="137246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/>
          <p:cNvCxnSpPr/>
          <p:nvPr/>
        </p:nvCxnSpPr>
        <p:spPr>
          <a:xfrm>
            <a:off x="289560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635" y="244793"/>
            <a:ext cx="7200900" cy="963483"/>
          </a:xfrm>
        </p:spPr>
        <p:txBody>
          <a:bodyPr/>
          <a:lstStyle/>
          <a:p>
            <a:r>
              <a:rPr lang="en-US" dirty="0"/>
              <a:t>Transcriptome Profiling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447130"/>
              </p:ext>
            </p:extLst>
          </p:nvPr>
        </p:nvGraphicFramePr>
        <p:xfrm>
          <a:off x="381000" y="3276600"/>
          <a:ext cx="8115300" cy="129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17635" y="2104311"/>
            <a:ext cx="1180131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400" dirty="0" err="1"/>
              <a:t>R</a:t>
            </a:r>
            <a:r>
              <a:rPr lang="es-ES" sz="1400" dirty="0" err="1" smtClean="0"/>
              <a:t>aw</a:t>
            </a:r>
            <a:r>
              <a:rPr lang="es-ES" sz="1400" dirty="0" smtClean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/>
              <a:t>Source: </a:t>
            </a:r>
            <a:r>
              <a:rPr lang="es-ES" sz="1400" dirty="0" err="1"/>
              <a:t>ncbi</a:t>
            </a:r>
            <a:endParaRPr lang="en-U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17634" y="5186065"/>
            <a:ext cx="1058765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Sratoolkit</a:t>
            </a:r>
            <a:endParaRPr lang="es-ES" sz="1400" dirty="0" smtClean="0"/>
          </a:p>
          <a:p>
            <a:pPr algn="ctr"/>
            <a:r>
              <a:rPr lang="es-ES" sz="1400" dirty="0" smtClean="0"/>
              <a:t>FASTQC</a:t>
            </a:r>
          </a:p>
          <a:p>
            <a:pPr algn="ctr"/>
            <a:r>
              <a:rPr lang="es-ES" sz="1400" dirty="0" smtClean="0"/>
              <a:t>MULTIQC</a:t>
            </a:r>
            <a:endParaRPr lang="en-US" sz="1400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838200" y="2627531"/>
            <a:ext cx="0" cy="72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998635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589161" y="2104311"/>
            <a:ext cx="1762173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R</a:t>
            </a:r>
            <a:r>
              <a:rPr lang="es-ES" sz="1400" dirty="0" err="1" smtClean="0"/>
              <a:t>aw</a:t>
            </a:r>
            <a:r>
              <a:rPr lang="es-ES" sz="1400" dirty="0" smtClean="0"/>
              <a:t> </a:t>
            </a:r>
            <a:r>
              <a:rPr lang="es-ES" sz="1400" dirty="0" err="1"/>
              <a:t>reads</a:t>
            </a:r>
            <a:r>
              <a:rPr lang="es-ES" sz="1400" dirty="0"/>
              <a:t> </a:t>
            </a:r>
            <a:r>
              <a:rPr lang="es-ES" sz="1400" dirty="0" err="1"/>
              <a:t>b</a:t>
            </a:r>
            <a:r>
              <a:rPr lang="es-ES" sz="1400" dirty="0" err="1" smtClean="0"/>
              <a:t>ased</a:t>
            </a:r>
            <a:r>
              <a:rPr lang="es-ES" sz="1400" dirty="0" smtClean="0"/>
              <a:t> </a:t>
            </a:r>
            <a:endParaRPr lang="es-ES" sz="1400" dirty="0"/>
          </a:p>
          <a:p>
            <a:pPr algn="ctr"/>
            <a:r>
              <a:rPr lang="es-ES" sz="1400" dirty="0" err="1"/>
              <a:t>on</a:t>
            </a:r>
            <a:r>
              <a:rPr lang="es-ES" sz="1400" dirty="0"/>
              <a:t> FASTQC</a:t>
            </a:r>
            <a:endParaRPr lang="en-US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726368" y="5186065"/>
            <a:ext cx="1007432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C</a:t>
            </a:r>
            <a:r>
              <a:rPr lang="es-ES" sz="1400" dirty="0" err="1" smtClean="0"/>
              <a:t>utadapt</a:t>
            </a:r>
            <a:endParaRPr lang="en-US" sz="1400" dirty="0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3124200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825871" y="5943600"/>
            <a:ext cx="1484702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tx2"/>
                </a:solidFill>
              </a:rPr>
              <a:t>Software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094329" y="1371600"/>
            <a:ext cx="934871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tx2"/>
                </a:solidFill>
              </a:rPr>
              <a:t>Input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5183238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876800" y="2104311"/>
            <a:ext cx="1676400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 err="1"/>
              <a:t>t</a:t>
            </a:r>
            <a:r>
              <a:rPr lang="es-ES" sz="1400" dirty="0" err="1" smtClean="0"/>
              <a:t>ranscriptome</a:t>
            </a:r>
            <a:r>
              <a:rPr lang="es-ES" sz="1400" dirty="0" smtClean="0"/>
              <a:t> file </a:t>
            </a:r>
            <a:endParaRPr lang="en-US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32332" y="5196797"/>
            <a:ext cx="1492267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RSEM, </a:t>
            </a:r>
            <a:r>
              <a:rPr lang="es-ES" sz="1400" dirty="0" smtClean="0"/>
              <a:t>bowtie2</a:t>
            </a:r>
            <a:endParaRPr lang="en-US" sz="1400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5257800" y="4430332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091172" y="5198943"/>
            <a:ext cx="762000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RSEM</a:t>
            </a:r>
            <a:endParaRPr lang="en-US" sz="1400" dirty="0"/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7472172" y="4432478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739761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091172" y="2104311"/>
            <a:ext cx="152400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 err="1"/>
              <a:t>t</a:t>
            </a:r>
            <a:r>
              <a:rPr lang="es-ES" sz="1400" dirty="0" err="1" smtClean="0"/>
              <a:t>ranscriptome</a:t>
            </a:r>
            <a:r>
              <a:rPr lang="es-ES" sz="1400" dirty="0" smtClean="0"/>
              <a:t> </a:t>
            </a:r>
            <a:r>
              <a:rPr lang="es-ES" sz="1400" dirty="0" err="1"/>
              <a:t>references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984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 smtClean="0"/>
              <a:t>:  </a:t>
            </a:r>
            <a:r>
              <a:rPr lang="es-ES" dirty="0" err="1" smtClean="0"/>
              <a:t>trimming</a:t>
            </a:r>
            <a:endParaRPr lang="es-ES" dirty="0" smtClean="0"/>
          </a:p>
          <a:p>
            <a:pPr lvl="1"/>
            <a:r>
              <a:rPr lang="en-US" i="1" dirty="0"/>
              <a:t>Asparagus officinalis </a:t>
            </a:r>
            <a:r>
              <a:rPr lang="en-US" dirty="0"/>
              <a:t>line 2 XX female </a:t>
            </a:r>
            <a:r>
              <a:rPr lang="en-US" dirty="0" err="1"/>
              <a:t>postmeiotic</a:t>
            </a:r>
            <a:r>
              <a:rPr lang="en-US" dirty="0"/>
              <a:t> bud (SRR1642915)</a:t>
            </a:r>
          </a:p>
          <a:p>
            <a:pPr lvl="1"/>
            <a:r>
              <a:rPr lang="en-US" dirty="0"/>
              <a:t>Removing adapters before aligning to a reference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7663" y="3200400"/>
            <a:ext cx="8803937" cy="3234786"/>
            <a:chOff x="233511" y="2691196"/>
            <a:chExt cx="8803937" cy="3234786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511" y="2713149"/>
              <a:ext cx="4254508" cy="3190881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2691196"/>
              <a:ext cx="4313048" cy="3234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86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/>
              <a:t> </a:t>
            </a:r>
            <a:r>
              <a:rPr lang="es-ES" dirty="0" err="1" smtClean="0"/>
              <a:t>t</a:t>
            </a:r>
            <a:r>
              <a:rPr lang="es-ES" dirty="0" err="1" smtClean="0"/>
              <a:t>rimming</a:t>
            </a:r>
            <a:endParaRPr lang="en-US" dirty="0"/>
          </a:p>
        </p:txBody>
      </p:sp>
      <p:grpSp>
        <p:nvGrpSpPr>
          <p:cNvPr id="12" name="Grupo 11"/>
          <p:cNvGrpSpPr/>
          <p:nvPr/>
        </p:nvGrpSpPr>
        <p:grpSpPr>
          <a:xfrm>
            <a:off x="4368092" y="2307873"/>
            <a:ext cx="4697133" cy="4047271"/>
            <a:chOff x="4699933" y="2133600"/>
            <a:chExt cx="4697133" cy="4047271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2"/>
            <a:srcRect b="13090"/>
            <a:stretch/>
          </p:blipFill>
          <p:spPr>
            <a:xfrm>
              <a:off x="4699933" y="2133600"/>
              <a:ext cx="4697133" cy="4047271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11" name="Rectángulo 10"/>
            <p:cNvSpPr/>
            <p:nvPr/>
          </p:nvSpPr>
          <p:spPr>
            <a:xfrm>
              <a:off x="5029199" y="4431491"/>
              <a:ext cx="4038600" cy="3048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76200" y="2307873"/>
            <a:ext cx="4191000" cy="2393549"/>
            <a:chOff x="129594" y="1676400"/>
            <a:chExt cx="4191000" cy="2393549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3"/>
            <a:srcRect l="24597" t="24713" r="43193" b="42567"/>
            <a:stretch/>
          </p:blipFill>
          <p:spPr>
            <a:xfrm>
              <a:off x="129594" y="1676400"/>
              <a:ext cx="4191000" cy="2393549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10" name="Rectángulo 9"/>
            <p:cNvSpPr/>
            <p:nvPr/>
          </p:nvSpPr>
          <p:spPr>
            <a:xfrm>
              <a:off x="247650" y="3048000"/>
              <a:ext cx="4038600" cy="3048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676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counting</a:t>
            </a:r>
            <a:r>
              <a:rPr lang="es-ES" dirty="0"/>
              <a:t> data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2722" r="43777" b="59778"/>
          <a:stretch/>
        </p:blipFill>
        <p:spPr>
          <a:xfrm>
            <a:off x="609600" y="2209800"/>
            <a:ext cx="7924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8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8768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counting</a:t>
            </a:r>
            <a:r>
              <a:rPr lang="es-ES" dirty="0"/>
              <a:t> </a:t>
            </a:r>
            <a:r>
              <a:rPr lang="es-ES" dirty="0" smtClean="0"/>
              <a:t>data</a:t>
            </a:r>
          </a:p>
          <a:p>
            <a:pPr lvl="1"/>
            <a:r>
              <a:rPr lang="en-US" dirty="0"/>
              <a:t>RSEM model</a:t>
            </a:r>
          </a:p>
          <a:p>
            <a:pPr lvl="1"/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274"/>
          <a:stretch/>
        </p:blipFill>
        <p:spPr>
          <a:xfrm>
            <a:off x="3286008" y="838200"/>
            <a:ext cx="5705592" cy="563879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93821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Differential Expression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710" y="2249269"/>
            <a:ext cx="7236579" cy="3578662"/>
          </a:xfrm>
        </p:spPr>
      </p:pic>
    </p:spTree>
    <p:extLst>
      <p:ext uri="{BB962C8B-B14F-4D97-AF65-F5344CB8AC3E}">
        <p14:creationId xmlns:p14="http://schemas.microsoft.com/office/powerpoint/2010/main" val="12779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Figure 1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3931920" cy="6397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Paper</a:t>
            </a:r>
            <a:endParaRPr lang="en-US" sz="24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4754880" y="1828800"/>
            <a:ext cx="3931920" cy="639762"/>
          </a:xfrm>
        </p:spPr>
        <p:txBody>
          <a:bodyPr>
            <a:normAutofit/>
          </a:bodyPr>
          <a:lstStyle/>
          <a:p>
            <a:r>
              <a:rPr lang="en-US" sz="2400" dirty="0"/>
              <a:t>Our </a:t>
            </a:r>
            <a:r>
              <a:rPr lang="en-US" sz="2400" dirty="0" smtClean="0"/>
              <a:t>Analysis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41073"/>
            <a:ext cx="3886200" cy="4340727"/>
          </a:xfrm>
          <a:prstGeom prst="rect">
            <a:avLst/>
          </a:prstGeom>
          <a:ln w="38100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7"/>
          <a:stretch/>
        </p:blipFill>
        <p:spPr>
          <a:xfrm>
            <a:off x="4724400" y="2667000"/>
            <a:ext cx="4343400" cy="3661113"/>
          </a:xfrm>
          <a:prstGeom prst="rect">
            <a:avLst/>
          </a:prstGeom>
          <a:ln w="38100">
            <a:noFill/>
          </a:ln>
        </p:spPr>
      </p:pic>
      <p:sp>
        <p:nvSpPr>
          <p:cNvPr id="14" name="Text Placeholder 10"/>
          <p:cNvSpPr txBox="1">
            <a:spLocks/>
          </p:cNvSpPr>
          <p:nvPr/>
        </p:nvSpPr>
        <p:spPr>
          <a:xfrm>
            <a:off x="457200" y="1219200"/>
            <a:ext cx="82296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Multidimensional scaling (MDS) plot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0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Figure 2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457200" y="1570038"/>
            <a:ext cx="82296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Pairwise </a:t>
            </a:r>
            <a:r>
              <a:rPr lang="en-US" sz="2400" dirty="0">
                <a:solidFill>
                  <a:schemeClr val="tx1"/>
                </a:solidFill>
              </a:rPr>
              <a:t>comparisons of gene expression among female, male and supermale garden asparagus (Asparagus officinalis) genes across line replicates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3" t="24121" r="15015" b="12896"/>
          <a:stretch/>
        </p:blipFill>
        <p:spPr bwMode="auto">
          <a:xfrm>
            <a:off x="1143000" y="2743200"/>
            <a:ext cx="6606862" cy="345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7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Figure 2, Male vs Female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8947" y="2057400"/>
            <a:ext cx="2879873" cy="3840480"/>
            <a:chOff x="76200" y="2018033"/>
            <a:chExt cx="2879873" cy="384048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3" t="24121" r="56223" b="12896"/>
            <a:stretch/>
          </p:blipFill>
          <p:spPr bwMode="auto">
            <a:xfrm>
              <a:off x="76200" y="2018033"/>
              <a:ext cx="2879873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161" t="79326" r="34952" b="11004"/>
            <a:stretch/>
          </p:blipFill>
          <p:spPr bwMode="auto">
            <a:xfrm>
              <a:off x="685800" y="5181600"/>
              <a:ext cx="2147053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820" y="1828800"/>
            <a:ext cx="6125180" cy="358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0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601" y="685800"/>
            <a:ext cx="3590199" cy="27432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561388"/>
            <a:ext cx="3657600" cy="4915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Although most plants have hermaphroditic flowers, some have developed other means of mating, including:</a:t>
            </a:r>
          </a:p>
          <a:p>
            <a:pPr lvl="1"/>
            <a:r>
              <a:rPr lang="en-US" dirty="0" err="1" smtClean="0"/>
              <a:t>Dichogamy</a:t>
            </a:r>
            <a:endParaRPr lang="en-US" dirty="0" smtClean="0"/>
          </a:p>
          <a:p>
            <a:pPr lvl="1"/>
            <a:r>
              <a:rPr lang="en-US" dirty="0" err="1" smtClean="0"/>
              <a:t>Monoecy</a:t>
            </a:r>
            <a:endParaRPr lang="en-US" dirty="0" smtClean="0"/>
          </a:p>
          <a:p>
            <a:pPr lvl="1"/>
            <a:r>
              <a:rPr lang="en-US" dirty="0" smtClean="0"/>
              <a:t>Gynomonoecy</a:t>
            </a:r>
          </a:p>
          <a:p>
            <a:pPr lvl="1"/>
            <a:r>
              <a:rPr lang="en-US" dirty="0" err="1" smtClean="0"/>
              <a:t>Andromonoecy</a:t>
            </a:r>
            <a:endParaRPr lang="en-US" dirty="0" smtClean="0"/>
          </a:p>
          <a:p>
            <a:pPr lvl="1"/>
            <a:r>
              <a:rPr lang="en-US" dirty="0" err="1" smtClean="0"/>
              <a:t>Trinomoecy</a:t>
            </a:r>
            <a:endParaRPr lang="en-US" dirty="0" smtClean="0"/>
          </a:p>
          <a:p>
            <a:pPr lvl="1"/>
            <a:r>
              <a:rPr lang="en-US" dirty="0" err="1" smtClean="0"/>
              <a:t>Dioecy</a:t>
            </a:r>
            <a:endParaRPr lang="en-US" dirty="0" smtClean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11965" y="4961283"/>
            <a:ext cx="22860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 descr="http://plantbreeding.coe.uga.edu/images/9/99/4_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16"/>
          <a:stretch/>
        </p:blipFill>
        <p:spPr bwMode="auto">
          <a:xfrm>
            <a:off x="4715600" y="3733800"/>
            <a:ext cx="916615" cy="2743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454965" y="6550223"/>
            <a:ext cx="668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http://plantbreeding.coe.uga.edu/index.php?title=4._Plant_Reproductive_Systems</a:t>
            </a:r>
          </a:p>
        </p:txBody>
      </p:sp>
      <p:pic>
        <p:nvPicPr>
          <p:cNvPr id="1028" name="Picture 4" descr="http://plantbreeding.coe.uga.edu/images/9/99/4_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67"/>
          <a:stretch/>
        </p:blipFill>
        <p:spPr bwMode="auto">
          <a:xfrm>
            <a:off x="6294120" y="3733800"/>
            <a:ext cx="2011680" cy="2743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695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Figure 2, Supermale vs Female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1347" y="2057400"/>
            <a:ext cx="3061453" cy="3972477"/>
            <a:chOff x="291347" y="2057400"/>
            <a:chExt cx="3061453" cy="397247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30" t="24121" r="35393" b="12896"/>
            <a:stretch/>
          </p:blipFill>
          <p:spPr bwMode="auto">
            <a:xfrm>
              <a:off x="1066800" y="2057400"/>
              <a:ext cx="2286000" cy="3972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3" t="24121" r="75607" b="12896"/>
            <a:stretch/>
          </p:blipFill>
          <p:spPr bwMode="auto">
            <a:xfrm>
              <a:off x="291347" y="2103120"/>
              <a:ext cx="777599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2133600"/>
            <a:ext cx="57816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Figure 2, Supermale vs </a:t>
            </a:r>
            <a:r>
              <a:rPr lang="en-US" sz="3600" dirty="0"/>
              <a:t>M</a:t>
            </a:r>
            <a:r>
              <a:rPr lang="en-US" sz="3600" dirty="0" smtClean="0"/>
              <a:t>ale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6200" y="2286000"/>
            <a:ext cx="3156226" cy="4247945"/>
            <a:chOff x="76200" y="2286000"/>
            <a:chExt cx="3156226" cy="424794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56" t="24121" r="15015" b="12896"/>
            <a:stretch/>
          </p:blipFill>
          <p:spPr bwMode="auto">
            <a:xfrm>
              <a:off x="769798" y="2286000"/>
              <a:ext cx="2462628" cy="4247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29" t="79326" r="35782" b="12896"/>
            <a:stretch/>
          </p:blipFill>
          <p:spPr bwMode="auto">
            <a:xfrm>
              <a:off x="990600" y="6019800"/>
              <a:ext cx="2159358" cy="49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3" t="24121" r="75607" b="12896"/>
            <a:stretch/>
          </p:blipFill>
          <p:spPr bwMode="auto">
            <a:xfrm>
              <a:off x="76200" y="2457655"/>
              <a:ext cx="777599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38425"/>
            <a:ext cx="57816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Figure 3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sz="half" idx="1"/>
          </p:nvPr>
        </p:nvSpPr>
        <p:spPr>
          <a:xfrm>
            <a:off x="457200" y="2587752"/>
            <a:ext cx="4038600" cy="612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Paper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sz="half" idx="2"/>
          </p:nvPr>
        </p:nvSpPr>
        <p:spPr>
          <a:xfrm>
            <a:off x="4648200" y="2511552"/>
            <a:ext cx="4038600" cy="688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</a:rPr>
              <a:t>Our </a:t>
            </a:r>
            <a:r>
              <a:rPr lang="en-US" sz="2400" dirty="0" smtClean="0">
                <a:solidFill>
                  <a:schemeClr val="tx2"/>
                </a:solidFill>
              </a:rPr>
              <a:t>Analysis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457200" y="1570038"/>
            <a:ext cx="82296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Venn diagram showing the overlap of differentially expressed garden asparagus genes (Asparagus officinalis) between the three pairwise comparisons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00400"/>
            <a:ext cx="2438400" cy="32100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207684"/>
            <a:ext cx="3345516" cy="334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7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Table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731173"/>
              </p:ext>
            </p:extLst>
          </p:nvPr>
        </p:nvGraphicFramePr>
        <p:xfrm>
          <a:off x="457200" y="1600200"/>
          <a:ext cx="82296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FsupM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MsupM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Unique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genes in the 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genes in our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406*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Matching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402*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3400" y="4953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 Repeating the same script on different machines resulted in slightly different numbers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8338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Heatmap</a:t>
            </a:r>
            <a:r>
              <a:rPr lang="en-US" dirty="0" smtClean="0"/>
              <a:t> </a:t>
            </a:r>
            <a:r>
              <a:rPr lang="en-US" dirty="0"/>
              <a:t>clustering of the 570 differentially expressed garden asparagus (</a:t>
            </a:r>
            <a:r>
              <a:rPr lang="en-US" i="1" dirty="0"/>
              <a:t>Asparagus officinalis</a:t>
            </a:r>
            <a:r>
              <a:rPr lang="en-US" dirty="0"/>
              <a:t>) genes in all spear tip </a:t>
            </a:r>
            <a:r>
              <a:rPr lang="en-US" dirty="0" smtClean="0"/>
              <a:t>tissues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Don’t mention what was used as the reference level</a:t>
            </a:r>
          </a:p>
          <a:p>
            <a:pPr marL="0" indent="0">
              <a:buNone/>
            </a:pPr>
            <a:r>
              <a:rPr lang="en-US" dirty="0" smtClean="0"/>
              <a:t>Used FPKM values, not TMM normalized counts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just talk about my </a:t>
            </a:r>
            <a:r>
              <a:rPr lang="en-US" dirty="0" err="1" smtClean="0"/>
              <a:t>heatmap</a:t>
            </a:r>
            <a:r>
              <a:rPr lang="en-US" dirty="0" smtClean="0"/>
              <a:t>, not necessarily make a comparison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Discrepancy between </a:t>
            </a:r>
            <a:r>
              <a:rPr lang="en-US" dirty="0" err="1" smtClean="0"/>
              <a:t>heatmap</a:t>
            </a:r>
            <a:r>
              <a:rPr lang="en-US" dirty="0" smtClean="0"/>
              <a:t> in paper and </a:t>
            </a:r>
            <a:r>
              <a:rPr lang="en-US" dirty="0" err="1" smtClean="0"/>
              <a:t>heatmap</a:t>
            </a:r>
            <a:r>
              <a:rPr lang="en-US" dirty="0" smtClean="0"/>
              <a:t> in tutorial that used the same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525" y="381000"/>
            <a:ext cx="5562600" cy="408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4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83053"/>
            <a:ext cx="5562600" cy="40824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93" y="2286000"/>
            <a:ext cx="5256431" cy="35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2810" y="1752600"/>
            <a:ext cx="6054934" cy="404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</a:t>
            </a:r>
            <a:r>
              <a:rPr lang="en-US" dirty="0" smtClean="0"/>
              <a:t>experimental design and </a:t>
            </a:r>
            <a:r>
              <a:rPr lang="en-US" dirty="0" smtClean="0"/>
              <a:t>methods before </a:t>
            </a:r>
            <a:r>
              <a:rPr lang="en-US" dirty="0" smtClean="0"/>
              <a:t>starting any data analysis.</a:t>
            </a:r>
          </a:p>
          <a:p>
            <a:r>
              <a:rPr lang="en-US" dirty="0" smtClean="0"/>
              <a:t>Documentation should be sufficient enough to allow that any other person can be able to understand the analysis workflow and replicate the </a:t>
            </a:r>
            <a:r>
              <a:rPr lang="en-US" dirty="0" smtClean="0"/>
              <a:t>pipeline</a:t>
            </a:r>
          </a:p>
          <a:p>
            <a:pPr lvl="1"/>
            <a:r>
              <a:rPr lang="en-US" dirty="0" smtClean="0"/>
              <a:t>Include parameters, not just package names!</a:t>
            </a:r>
          </a:p>
          <a:p>
            <a:pPr lvl="1"/>
            <a:r>
              <a:rPr lang="en-US" dirty="0" smtClean="0"/>
              <a:t>Include intermediate data files, not just raw data</a:t>
            </a:r>
          </a:p>
          <a:p>
            <a:pPr lvl="1"/>
            <a:r>
              <a:rPr lang="en-US" dirty="0" smtClean="0"/>
              <a:t>Include versions of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00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1585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</a:t>
            </a:r>
            <a:r>
              <a:rPr lang="en-US" dirty="0" smtClean="0"/>
              <a:t>study sex determination in plants?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Dioecy</a:t>
            </a:r>
            <a:r>
              <a:rPr lang="es-ES" dirty="0" smtClean="0"/>
              <a:t> has </a:t>
            </a:r>
            <a:r>
              <a:rPr lang="es-ES" dirty="0" err="1" smtClean="0"/>
              <a:t>evolved</a:t>
            </a:r>
            <a:r>
              <a:rPr lang="es-ES" dirty="0" smtClean="0"/>
              <a:t> </a:t>
            </a:r>
            <a:r>
              <a:rPr lang="es-ES" dirty="0" err="1" smtClean="0"/>
              <a:t>independently</a:t>
            </a:r>
            <a:r>
              <a:rPr lang="es-ES" dirty="0" smtClean="0"/>
              <a:t> </a:t>
            </a:r>
            <a:r>
              <a:rPr lang="es-ES" dirty="0" err="1" smtClean="0"/>
              <a:t>across</a:t>
            </a:r>
            <a:r>
              <a:rPr lang="es-ES" dirty="0" smtClean="0"/>
              <a:t> 43% of </a:t>
            </a:r>
            <a:r>
              <a:rPr lang="es-ES" dirty="0" err="1" smtClean="0"/>
              <a:t>angiosperm</a:t>
            </a:r>
            <a:r>
              <a:rPr lang="es-ES" dirty="0" smtClean="0"/>
              <a:t> </a:t>
            </a:r>
            <a:r>
              <a:rPr lang="es-ES" dirty="0" err="1" smtClean="0"/>
              <a:t>families</a:t>
            </a:r>
            <a:r>
              <a:rPr lang="es-ES" dirty="0" smtClean="0"/>
              <a:t> at </a:t>
            </a:r>
            <a:r>
              <a:rPr lang="es-ES" dirty="0" err="1" smtClean="0"/>
              <a:t>least</a:t>
            </a:r>
            <a:r>
              <a:rPr lang="es-ES" dirty="0" smtClean="0"/>
              <a:t> 100 times</a:t>
            </a:r>
            <a:endParaRPr lang="es-ES" dirty="0" smtClean="0"/>
          </a:p>
          <a:p>
            <a:r>
              <a:rPr lang="es-ES" dirty="0" smtClean="0"/>
              <a:t>Understand </a:t>
            </a:r>
            <a:r>
              <a:rPr lang="es-ES" dirty="0"/>
              <a:t>the evolutionary mechanisms that </a:t>
            </a:r>
            <a:r>
              <a:rPr lang="es-ES" dirty="0" smtClean="0"/>
              <a:t>underlie </a:t>
            </a:r>
            <a:r>
              <a:rPr lang="es-ES" dirty="0"/>
              <a:t>sexual reproduction as source of genetic diversity</a:t>
            </a:r>
          </a:p>
          <a:p>
            <a:r>
              <a:rPr lang="es-ES" dirty="0" smtClean="0"/>
              <a:t>Improve </a:t>
            </a:r>
            <a:r>
              <a:rPr lang="es-ES" dirty="0"/>
              <a:t>our understanding of the molecular events that give rise to the sexual differentiation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0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thinking for sex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Linkage between dominant genes that </a:t>
            </a:r>
          </a:p>
          <a:p>
            <a:pPr lvl="1"/>
            <a:r>
              <a:rPr lang="en-US" dirty="0"/>
              <a:t>Suppress female organogenesis</a:t>
            </a:r>
          </a:p>
          <a:p>
            <a:pPr lvl="1"/>
            <a:r>
              <a:rPr lang="en-US" dirty="0"/>
              <a:t>Promote male organogenesis</a:t>
            </a:r>
          </a:p>
          <a:p>
            <a:r>
              <a:rPr lang="en-US" dirty="0" smtClean="0"/>
              <a:t>Difficult </a:t>
            </a:r>
            <a:r>
              <a:rPr lang="en-US" dirty="0" smtClean="0"/>
              <a:t>Identification </a:t>
            </a:r>
          </a:p>
          <a:p>
            <a:pPr lvl="1"/>
            <a:r>
              <a:rPr lang="en-US" dirty="0" smtClean="0"/>
              <a:t>Complexity of floral development</a:t>
            </a:r>
          </a:p>
          <a:p>
            <a:pPr lvl="1"/>
            <a:r>
              <a:rPr lang="en-US" dirty="0" smtClean="0"/>
              <a:t>Highly </a:t>
            </a:r>
            <a:r>
              <a:rPr lang="en-US" dirty="0"/>
              <a:t>repetitive</a:t>
            </a:r>
          </a:p>
          <a:p>
            <a:pPr lvl="1"/>
            <a:r>
              <a:rPr lang="en-US" dirty="0"/>
              <a:t>Transposon rich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asparagus?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4191000" cy="1743075"/>
          </a:xfrm>
        </p:spPr>
        <p:txBody>
          <a:bodyPr>
            <a:normAutofit/>
          </a:bodyPr>
          <a:lstStyle/>
          <a:p>
            <a:r>
              <a:rPr lang="en-US" dirty="0"/>
              <a:t>Recently evolved XX/XY sex chromosomes</a:t>
            </a:r>
          </a:p>
          <a:p>
            <a:pPr lvl="1"/>
            <a:r>
              <a:rPr lang="en-US" dirty="0" err="1" smtClean="0"/>
              <a:t>Cytologically</a:t>
            </a:r>
            <a:r>
              <a:rPr lang="en-US" dirty="0" smtClean="0"/>
              <a:t> homomorphic</a:t>
            </a:r>
            <a:endParaRPr lang="en-US" dirty="0"/>
          </a:p>
          <a:p>
            <a:pPr lvl="1"/>
            <a:r>
              <a:rPr lang="en-US" dirty="0" smtClean="0"/>
              <a:t>YY </a:t>
            </a:r>
            <a:r>
              <a:rPr lang="en-US" dirty="0"/>
              <a:t>supermale is viable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546" y="609600"/>
            <a:ext cx="1801429" cy="28678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956978" y="3477475"/>
            <a:ext cx="3288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https://en.wikipedia.org/wiki/Asparagus</a:t>
            </a:r>
            <a:endParaRPr lang="en-US" sz="1400" dirty="0"/>
          </a:p>
        </p:txBody>
      </p:sp>
      <p:pic>
        <p:nvPicPr>
          <p:cNvPr id="2050" name="Picture 2" descr="asparagus_jerseygi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3916534"/>
            <a:ext cx="2991722" cy="248426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67688" y="6400799"/>
            <a:ext cx="4867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www.degroot-inc.com/product_info.php?products_id=525</a:t>
            </a:r>
            <a:endParaRPr lang="en-US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82752" y="3276600"/>
            <a:ext cx="3584448" cy="1815451"/>
            <a:chOff x="571772" y="3581400"/>
            <a:chExt cx="3584448" cy="1815451"/>
          </a:xfrm>
        </p:grpSpPr>
        <p:sp>
          <p:nvSpPr>
            <p:cNvPr id="8" name="TextBox 7"/>
            <p:cNvSpPr txBox="1"/>
            <p:nvPr/>
          </p:nvSpPr>
          <p:spPr>
            <a:xfrm>
              <a:off x="2476228" y="5089074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Deng et al, 2012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71772" y="3581400"/>
              <a:ext cx="3584448" cy="1507674"/>
              <a:chOff x="571772" y="3733800"/>
              <a:chExt cx="3584448" cy="150767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921" t="87669"/>
              <a:stretch/>
            </p:blipFill>
            <p:spPr>
              <a:xfrm>
                <a:off x="571772" y="3733800"/>
                <a:ext cx="3580856" cy="735591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73" t="87669" r="48121"/>
              <a:stretch/>
            </p:blipFill>
            <p:spPr>
              <a:xfrm>
                <a:off x="571772" y="4469391"/>
                <a:ext cx="3584448" cy="772083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5789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Methods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96628015"/>
              </p:ext>
            </p:extLst>
          </p:nvPr>
        </p:nvGraphicFramePr>
        <p:xfrm>
          <a:off x="0" y="1490663"/>
          <a:ext cx="9067800" cy="2624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3979332"/>
            <a:ext cx="1600200" cy="28448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752600" y="5078567"/>
            <a:ext cx="2447477" cy="6463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Experimental design:</a:t>
            </a:r>
          </a:p>
          <a:p>
            <a:pPr algn="ctr"/>
            <a:r>
              <a:rPr lang="en-US" dirty="0" smtClean="0"/>
              <a:t>4 lines, 3 sexes</a:t>
            </a:r>
            <a:endParaRPr lang="en-US" dirty="0"/>
          </a:p>
        </p:txBody>
      </p:sp>
      <p:cxnSp>
        <p:nvCxnSpPr>
          <p:cNvPr id="8" name="Conector recto de flecha 7"/>
          <p:cNvCxnSpPr>
            <a:stCxn id="6" idx="3"/>
            <a:endCxn id="5" idx="1"/>
          </p:cNvCxnSpPr>
          <p:nvPr/>
        </p:nvCxnSpPr>
        <p:spPr>
          <a:xfrm flipV="1">
            <a:off x="4200077" y="5401732"/>
            <a:ext cx="9053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022139"/>
              </p:ext>
            </p:extLst>
          </p:nvPr>
        </p:nvGraphicFramePr>
        <p:xfrm>
          <a:off x="457200" y="1676400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8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 smtClean="0"/>
              <a:t>Overall</a:t>
            </a:r>
            <a:r>
              <a:rPr lang="es-ES" dirty="0" smtClean="0"/>
              <a:t> </a:t>
            </a:r>
            <a:r>
              <a:rPr lang="es-ES" dirty="0" smtClean="0"/>
              <a:t>README.md </a:t>
            </a:r>
            <a:r>
              <a:rPr lang="es-ES" dirty="0" smtClean="0"/>
              <a:t>file</a:t>
            </a:r>
            <a:endParaRPr lang="es-ES" dirty="0" smtClean="0"/>
          </a:p>
          <a:p>
            <a:r>
              <a:rPr lang="en-US" dirty="0"/>
              <a:t>Paper, Supplementary tables from </a:t>
            </a:r>
            <a:r>
              <a:rPr lang="en-US" dirty="0" smtClean="0"/>
              <a:t>paper</a:t>
            </a:r>
          </a:p>
          <a:p>
            <a:r>
              <a:rPr lang="es-ES" dirty="0" err="1" smtClean="0"/>
              <a:t>Presentation</a:t>
            </a:r>
            <a:endParaRPr lang="es-ES" dirty="0" smtClean="0"/>
          </a:p>
          <a:p>
            <a:r>
              <a:rPr lang="es-ES" dirty="0" smtClean="0"/>
              <a:t>FASTQC </a:t>
            </a:r>
            <a:r>
              <a:rPr lang="es-ES" dirty="0" err="1" smtClean="0"/>
              <a:t>analysis</a:t>
            </a:r>
            <a:r>
              <a:rPr lang="es-ES" dirty="0" smtClean="0"/>
              <a:t> folder</a:t>
            </a:r>
          </a:p>
          <a:p>
            <a:pPr lvl="1"/>
            <a:r>
              <a:rPr lang="es-ES" dirty="0" smtClean="0"/>
              <a:t>README.md </a:t>
            </a:r>
            <a:r>
              <a:rPr lang="es-ES" dirty="0" smtClean="0"/>
              <a:t>file </a:t>
            </a:r>
            <a:r>
              <a:rPr lang="es-ES" dirty="0" err="1" smtClean="0"/>
              <a:t>with</a:t>
            </a:r>
            <a:r>
              <a:rPr lang="es-ES" dirty="0" smtClean="0"/>
              <a:t> the </a:t>
            </a:r>
            <a:r>
              <a:rPr lang="es-ES" dirty="0" smtClean="0"/>
              <a:t>script</a:t>
            </a:r>
          </a:p>
          <a:p>
            <a:pPr lvl="1"/>
            <a:r>
              <a:rPr lang="es-ES" dirty="0"/>
              <a:t>O</a:t>
            </a:r>
            <a:r>
              <a:rPr lang="es-ES" dirty="0" smtClean="0"/>
              <a:t>utput </a:t>
            </a:r>
            <a:r>
              <a:rPr lang="es-ES" dirty="0" smtClean="0"/>
              <a:t>files</a:t>
            </a:r>
            <a:endParaRPr lang="en-US" dirty="0"/>
          </a:p>
          <a:p>
            <a:r>
              <a:rPr lang="en-US" dirty="0" err="1" smtClean="0"/>
              <a:t>Alignment_counting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README.md </a:t>
            </a:r>
            <a:r>
              <a:rPr lang="en-US" dirty="0" smtClean="0"/>
              <a:t>file with the script 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utput </a:t>
            </a:r>
            <a:r>
              <a:rPr lang="en-US" dirty="0" smtClean="0"/>
              <a:t>counting </a:t>
            </a:r>
            <a:r>
              <a:rPr lang="en-US" dirty="0" smtClean="0"/>
              <a:t>files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ummaries </a:t>
            </a:r>
            <a:r>
              <a:rPr lang="en-US" dirty="0" smtClean="0"/>
              <a:t>of the RSEM statistical models  </a:t>
            </a:r>
          </a:p>
          <a:p>
            <a:r>
              <a:rPr lang="en-US" dirty="0" smtClean="0"/>
              <a:t>Expression </a:t>
            </a:r>
            <a:r>
              <a:rPr lang="en-US" dirty="0" smtClean="0"/>
              <a:t>analysis folder</a:t>
            </a:r>
          </a:p>
          <a:p>
            <a:pPr lvl="1"/>
            <a:r>
              <a:rPr lang="en-US" dirty="0" smtClean="0"/>
              <a:t>README </a:t>
            </a:r>
            <a:r>
              <a:rPr lang="en-US" dirty="0" smtClean="0"/>
              <a:t>file with the description of the notebooks for each </a:t>
            </a:r>
            <a:r>
              <a:rPr lang="en-US" dirty="0" smtClean="0"/>
              <a:t>figure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nput </a:t>
            </a:r>
            <a:r>
              <a:rPr lang="en-US" dirty="0" smtClean="0"/>
              <a:t>files </a:t>
            </a:r>
            <a:endParaRPr lang="en-US" dirty="0" smtClean="0"/>
          </a:p>
          <a:p>
            <a:pPr lvl="1"/>
            <a:r>
              <a:rPr lang="en-US" dirty="0" smtClean="0"/>
              <a:t>README files for figures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4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Transcriptome Profiling</a:t>
            </a:r>
          </a:p>
        </p:txBody>
      </p:sp>
      <p:pic>
        <p:nvPicPr>
          <p:cNvPr id="1026" name="Picture 2" descr="Resultado de imagen para read alignment RNA se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7088" y="1600200"/>
            <a:ext cx="638982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6603508"/>
            <a:ext cx="48482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59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824</TotalTime>
  <Words>697</Words>
  <Application>Microsoft Office PowerPoint</Application>
  <PresentationFormat>On-screen Show (4:3)</PresentationFormat>
  <Paragraphs>171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Clarity</vt:lpstr>
      <vt:lpstr>PowerPoint Presentation</vt:lpstr>
      <vt:lpstr>Background</vt:lpstr>
      <vt:lpstr>Why study sex determination in plants?</vt:lpstr>
      <vt:lpstr>Current thinking for sex determination</vt:lpstr>
      <vt:lpstr>Why asparagus?</vt:lpstr>
      <vt:lpstr>Methods</vt:lpstr>
      <vt:lpstr>Workflow</vt:lpstr>
      <vt:lpstr>Overview of documentation</vt:lpstr>
      <vt:lpstr>Transcriptome Profiling</vt:lpstr>
      <vt:lpstr>Calculating transcript abundance for differential expression</vt:lpstr>
      <vt:lpstr>Transcriptome Profiling</vt:lpstr>
      <vt:lpstr>Results</vt:lpstr>
      <vt:lpstr>Results</vt:lpstr>
      <vt:lpstr>Results</vt:lpstr>
      <vt:lpstr>Results</vt:lpstr>
      <vt:lpstr>Differential Expression Analysis</vt:lpstr>
      <vt:lpstr>Figure 1</vt:lpstr>
      <vt:lpstr>Figure 2</vt:lpstr>
      <vt:lpstr>Figure 2, Male vs Female</vt:lpstr>
      <vt:lpstr>Figure 2, Supermale vs Female</vt:lpstr>
      <vt:lpstr>Figure 2, Supermale vs Male</vt:lpstr>
      <vt:lpstr>Figure 3</vt:lpstr>
      <vt:lpstr>Comparison Table</vt:lpstr>
      <vt:lpstr>Figure 4</vt:lpstr>
      <vt:lpstr>Figure 4</vt:lpstr>
      <vt:lpstr>Figure 4</vt:lpstr>
      <vt:lpstr>Conclusions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Holan</dc:creator>
  <cp:lastModifiedBy>Katerina Holan</cp:lastModifiedBy>
  <cp:revision>94</cp:revision>
  <dcterms:created xsi:type="dcterms:W3CDTF">2017-04-04T20:23:51Z</dcterms:created>
  <dcterms:modified xsi:type="dcterms:W3CDTF">2017-04-26T22:52:36Z</dcterms:modified>
</cp:coreProperties>
</file>