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6" r:id="rId10"/>
    <p:sldId id="271" r:id="rId11"/>
    <p:sldId id="263" r:id="rId12"/>
    <p:sldId id="264" r:id="rId13"/>
    <p:sldId id="268" r:id="rId14"/>
    <p:sldId id="270" r:id="rId15"/>
    <p:sldId id="267" r:id="rId16"/>
    <p:sldId id="272" r:id="rId17"/>
    <p:sldId id="273" r:id="rId18"/>
    <p:sldId id="274" r:id="rId19"/>
    <p:sldId id="275" r:id="rId20"/>
    <p:sldId id="27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4936F8B-A588-4A51-BF05-6584529BCEF1}">
      <dgm:prSet phldrT="[Text]" phldr="1"/>
      <dgm:spPr/>
      <dgm:t>
        <a:bodyPr/>
        <a:lstStyle/>
        <a:p>
          <a:endParaRPr lang="en-US" dirty="0"/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 phldr="1"/>
      <dgm:spPr/>
      <dgm:t>
        <a:bodyPr/>
        <a:lstStyle/>
        <a:p>
          <a:endParaRPr lang="en-US"/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 phldr="1"/>
      <dgm:spPr/>
      <dgm:t>
        <a:bodyPr/>
        <a:lstStyle/>
        <a:p>
          <a:endParaRPr lang="en-US"/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3">
        <dgm:presLayoutVars>
          <dgm:bulletEnabled val="1"/>
        </dgm:presLayoutVars>
      </dgm:prSet>
      <dgm:spPr/>
    </dgm:pt>
    <dgm:pt modelId="{9AA0144C-5539-4436-A2D7-D0076484B6A5}" type="pres">
      <dgm:prSet presAssocID="{A6F7AF0B-D6F3-4BB2-BED8-D145641246F0}" presName="sibTrans" presStyleLbl="sibTrans2D1" presStyleIdx="0" presStyleCnt="2"/>
      <dgm:spPr/>
    </dgm:pt>
    <dgm:pt modelId="{BA7124CE-A91E-4278-A8B8-483BD1B9EB53}" type="pres">
      <dgm:prSet presAssocID="{A6F7AF0B-D6F3-4BB2-BED8-D145641246F0}" presName="connectorText" presStyleLbl="sibTrans2D1" presStyleIdx="0" presStyleCnt="2"/>
      <dgm:spPr/>
    </dgm:pt>
    <dgm:pt modelId="{0144F23B-66FF-470D-9DB2-78780C3993C3}" type="pres">
      <dgm:prSet presAssocID="{8B4163E0-D9A4-4F25-8F85-638ACD032F1C}" presName="node" presStyleLbl="node1" presStyleIdx="1" presStyleCnt="3">
        <dgm:presLayoutVars>
          <dgm:bulletEnabled val="1"/>
        </dgm:presLayoutVars>
      </dgm:prSet>
      <dgm:spPr/>
    </dgm:pt>
    <dgm:pt modelId="{F5AFDAF3-FFE6-4092-BA54-9FDC13D578EC}" type="pres">
      <dgm:prSet presAssocID="{9F45A1D7-F201-46B9-810B-C95E71227969}" presName="sibTrans" presStyleLbl="sibTrans2D1" presStyleIdx="1" presStyleCnt="2"/>
      <dgm:spPr/>
    </dgm:pt>
    <dgm:pt modelId="{4C66682C-450F-4FAE-A7DE-B012CE089624}" type="pres">
      <dgm:prSet presAssocID="{9F45A1D7-F201-46B9-810B-C95E71227969}" presName="connectorText" presStyleLbl="sibTrans2D1" presStyleIdx="1" presStyleCnt="2"/>
      <dgm:spPr/>
    </dgm:pt>
    <dgm:pt modelId="{3432B14F-3020-44AB-9D24-EA53FC004441}" type="pres">
      <dgm:prSet presAssocID="{15C71DBD-6CA2-4C8D-B38F-1E72A180A62A}" presName="node" presStyleLbl="node1" presStyleIdx="2" presStyleCnt="3">
        <dgm:presLayoutVars>
          <dgm:bulletEnabled val="1"/>
        </dgm:presLayoutVars>
      </dgm:prSet>
      <dgm:spPr/>
    </dgm:pt>
  </dgm:ptLst>
  <dgm:cxnLst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9AFD9671-D7C0-4C69-B8D0-AC381A14490D}" srcId="{00957F53-1F0D-445C-BFD5-C49B852980A0}" destId="{8B4163E0-D9A4-4F25-8F85-638ACD032F1C}" srcOrd="1" destOrd="0" parTransId="{46DAF746-7ACC-4723-84D3-403250A6033E}" sibTransId="{9F45A1D7-F201-46B9-810B-C95E71227969}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6DBFC9B8-0D58-4344-8598-6C407072F97D}" srcId="{00957F53-1F0D-445C-BFD5-C49B852980A0}" destId="{15C71DBD-6CA2-4C8D-B38F-1E72A180A62A}" srcOrd="2" destOrd="0" parTransId="{58049BC8-B7FA-4046-947D-D2B7D2F8693E}" sibTransId="{1EB820B4-7178-44A1-9B6F-FE43C5A80BB8}"/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D47851A6-571F-491F-AEC4-0E5C5C0073DB}" type="presParOf" srcId="{C7DA0DEC-49B3-4EFE-9EE9-D662C7357334}" destId="{0144F23B-66FF-470D-9DB2-78780C3993C3}" srcOrd="2" destOrd="0" presId="urn:microsoft.com/office/officeart/2005/8/layout/process1"/>
    <dgm:cxn modelId="{49063E77-62E4-4C69-AA88-DDC2C0A6C7F4}" type="presParOf" srcId="{C7DA0DEC-49B3-4EFE-9EE9-D662C7357334}" destId="{F5AFDAF3-FFE6-4092-BA54-9FDC13D578EC}" srcOrd="3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377E4ED1-3899-40AF-A400-1F7CD302A355}" type="presParOf" srcId="{C7DA0DEC-49B3-4EFE-9EE9-D662C7357334}" destId="{3432B14F-3020-44AB-9D24-EA53FC0044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Transcriptome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Differential Expression analysis</a:t>
          </a:r>
        </a:p>
      </dsp:txBody>
      <dsp:txXfrm>
        <a:off x="4252996" y="943645"/>
        <a:ext cx="2893790" cy="16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3566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3536" y="166036"/>
        <a:ext cx="1499322" cy="963326"/>
      </dsp:txXfrm>
    </dsp:sp>
    <dsp:sp modelId="{F743BBA3-F85A-4955-B22D-74C8A453CDA2}">
      <dsp:nvSpPr>
        <dsp:cNvPr id="0" name=""/>
        <dsp:cNvSpPr/>
      </dsp:nvSpPr>
      <dsp:spPr>
        <a:xfrm>
          <a:off x="1718755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18755" y="531689"/>
        <a:ext cx="231394" cy="232019"/>
      </dsp:txXfrm>
    </dsp:sp>
    <dsp:sp modelId="{34C7BCB3-04DB-45C7-9A42-320BFF7BC6DD}">
      <dsp:nvSpPr>
        <dsp:cNvPr id="0" name=""/>
        <dsp:cNvSpPr/>
      </dsp:nvSpPr>
      <dsp:spPr>
        <a:xfrm>
          <a:off x="2186534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216504" y="166036"/>
        <a:ext cx="1499322" cy="963326"/>
      </dsp:txXfrm>
    </dsp:sp>
    <dsp:sp modelId="{9C101147-473E-42D2-A0E5-5ABF38B50C73}">
      <dsp:nvSpPr>
        <dsp:cNvPr id="0" name=""/>
        <dsp:cNvSpPr/>
      </dsp:nvSpPr>
      <dsp:spPr>
        <a:xfrm>
          <a:off x="3901723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1723" y="531689"/>
        <a:ext cx="231394" cy="232019"/>
      </dsp:txXfrm>
    </dsp:sp>
    <dsp:sp modelId="{732646D0-614E-4567-8EB3-FE5BADE041C4}">
      <dsp:nvSpPr>
        <dsp:cNvPr id="0" name=""/>
        <dsp:cNvSpPr/>
      </dsp:nvSpPr>
      <dsp:spPr>
        <a:xfrm>
          <a:off x="4369502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399472" y="166036"/>
        <a:ext cx="1499322" cy="963326"/>
      </dsp:txXfrm>
    </dsp:sp>
    <dsp:sp modelId="{C450CEE9-1A94-4A67-8B6D-B4519DBA50F0}">
      <dsp:nvSpPr>
        <dsp:cNvPr id="0" name=""/>
        <dsp:cNvSpPr/>
      </dsp:nvSpPr>
      <dsp:spPr>
        <a:xfrm>
          <a:off x="6084691" y="454350"/>
          <a:ext cx="330563" cy="38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84691" y="531689"/>
        <a:ext cx="231394" cy="232019"/>
      </dsp:txXfrm>
    </dsp:sp>
    <dsp:sp modelId="{E1A97CE5-89F8-4DCF-B4DC-A0ABABE32E9B}">
      <dsp:nvSpPr>
        <dsp:cNvPr id="0" name=""/>
        <dsp:cNvSpPr/>
      </dsp:nvSpPr>
      <dsp:spPr>
        <a:xfrm>
          <a:off x="6552470" y="136066"/>
          <a:ext cx="1559262" cy="1023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582440" y="166036"/>
        <a:ext cx="1499322" cy="963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39571" y="1256450"/>
        <a:ext cx="1825156" cy="1068499"/>
      </dsp:txXfrm>
    </dsp:sp>
    <dsp:sp modelId="{9AA0144C-5539-4436-A2D7-D0076484B6A5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87135" y="1649961"/>
        <a:ext cx="280720" cy="281477"/>
      </dsp:txXfrm>
    </dsp:sp>
    <dsp:sp modelId="{0144F23B-66FF-470D-9DB2-78780C3993C3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2687871" y="1256450"/>
        <a:ext cx="1825156" cy="1068499"/>
      </dsp:txXfrm>
    </dsp:sp>
    <dsp:sp modelId="{F5AFDAF3-FFE6-4092-BA54-9FDC13D578EC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35435" y="1649961"/>
        <a:ext cx="280720" cy="281477"/>
      </dsp:txXfrm>
    </dsp:sp>
    <dsp:sp modelId="{3432B14F-3020-44AB-9D24-EA53FC004441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9014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562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68439" y="206673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Asparagus </a:t>
            </a:r>
            <a:r>
              <a:rPr lang="en-US" i="1" dirty="0" err="1"/>
              <a:t>officinalis</a:t>
            </a:r>
            <a:r>
              <a:rPr lang="en-US" i="1" dirty="0"/>
              <a:t>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" y="2713149"/>
            <a:ext cx="4254508" cy="31908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91196"/>
            <a:ext cx="4313048" cy="3234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09382" y="6136199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adapters before align to a reference</a:t>
            </a:r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58" t="22917" r="38729" b="41666"/>
          <a:stretch/>
        </p:blipFill>
        <p:spPr>
          <a:xfrm>
            <a:off x="304800" y="1524000"/>
            <a:ext cx="4817135" cy="2357919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446867" y="2807509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029200" y="5867400"/>
              <a:ext cx="4038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905729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5924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74342" y="1446462"/>
            <a:ext cx="7200900" cy="5334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886700" cy="762000"/>
          </a:xfrm>
        </p:spPr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2353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62928"/>
            <a:ext cx="7200900" cy="685800"/>
          </a:xfrm>
        </p:spPr>
        <p:txBody>
          <a:bodyPr/>
          <a:lstStyle/>
          <a:p>
            <a:r>
              <a:rPr lang="en-US" dirty="0"/>
              <a:t>Figure 1: Multidimensional scaling (MDS)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1883"/>
            <a:ext cx="3257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2: </a:t>
            </a:r>
            <a:r>
              <a:rPr lang="en-US" dirty="0"/>
              <a:t>Pairwise comparisons of gene expression among female, male and </a:t>
            </a:r>
            <a:r>
              <a:rPr lang="en-US" dirty="0" err="1"/>
              <a:t>supermale</a:t>
            </a:r>
            <a:r>
              <a:rPr lang="en-US" dirty="0"/>
              <a:t> garden asparagus (</a:t>
            </a:r>
            <a:r>
              <a:rPr lang="en-US" i="1" dirty="0"/>
              <a:t>Asparagus officinalis</a:t>
            </a:r>
            <a:r>
              <a:rPr lang="en-US" dirty="0"/>
              <a:t>) genes across line replicates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76600" cy="1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80930"/>
            <a:ext cx="72009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Figure 3: </a:t>
            </a:r>
            <a:r>
              <a:rPr lang="en-US" dirty="0"/>
              <a:t>Venn diagram showing the overlap of differentially expressed garden asparagus genes (</a:t>
            </a:r>
            <a:r>
              <a:rPr lang="en-US" i="1" dirty="0"/>
              <a:t>Asparagus officinalis</a:t>
            </a:r>
            <a:r>
              <a:rPr lang="en-US" dirty="0"/>
              <a:t>) between the three pairwise comparisons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9130"/>
            <a:ext cx="1828800" cy="240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13" y="3124200"/>
            <a:ext cx="4606787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/>
              <a:t>Figure 4:</a:t>
            </a:r>
            <a:r>
              <a:rPr lang="en-US" dirty="0"/>
              <a:t>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studying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evolutionary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undelie</a:t>
            </a:r>
            <a:r>
              <a:rPr lang="es-ES" dirty="0"/>
              <a:t> sexual </a:t>
            </a:r>
            <a:r>
              <a:rPr lang="es-ES" dirty="0" err="1"/>
              <a:t>reproduction</a:t>
            </a:r>
            <a:r>
              <a:rPr lang="es-ES" dirty="0"/>
              <a:t> as </a:t>
            </a:r>
            <a:r>
              <a:rPr lang="es-ES" dirty="0" err="1"/>
              <a:t>source</a:t>
            </a:r>
            <a:r>
              <a:rPr lang="es-ES" dirty="0"/>
              <a:t> of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diversity</a:t>
            </a:r>
            <a:endParaRPr lang="es-ES" dirty="0"/>
          </a:p>
          <a:p>
            <a:r>
              <a:rPr lang="es-ES" dirty="0" err="1"/>
              <a:t>Contrary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, </a:t>
            </a:r>
            <a:r>
              <a:rPr lang="es-ES" dirty="0" err="1"/>
              <a:t>dioecious</a:t>
            </a:r>
            <a:r>
              <a:rPr lang="es-ES" dirty="0"/>
              <a:t> </a:t>
            </a:r>
            <a:r>
              <a:rPr lang="es-ES" dirty="0" err="1"/>
              <a:t>plants</a:t>
            </a:r>
            <a:r>
              <a:rPr lang="es-ES" dirty="0"/>
              <a:t> are quite </a:t>
            </a:r>
            <a:r>
              <a:rPr lang="es-ES" dirty="0" err="1"/>
              <a:t>rare</a:t>
            </a:r>
            <a:endParaRPr lang="es-ES" dirty="0"/>
          </a:p>
          <a:p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molecular </a:t>
            </a:r>
            <a:r>
              <a:rPr lang="es-ES" dirty="0" err="1"/>
              <a:t>events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sexual </a:t>
            </a:r>
            <a:r>
              <a:rPr lang="es-ES" dirty="0" err="1"/>
              <a:t>differentiation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  <a:endParaRPr lang="es-ES" dirty="0"/>
          </a:p>
          <a:p>
            <a:pPr lvl="2"/>
            <a:r>
              <a:rPr lang="es-ES" dirty="0"/>
              <a:t>Describe experimental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procedure</a:t>
            </a:r>
            <a:r>
              <a:rPr lang="es-ES" dirty="0"/>
              <a:t>: </a:t>
            </a:r>
            <a:r>
              <a:rPr lang="es-ES" dirty="0" err="1"/>
              <a:t>samples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 err="1"/>
              <a:t>Transcriptome</a:t>
            </a:r>
            <a:r>
              <a:rPr lang="en-US" dirty="0"/>
              <a:t>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75429"/>
              </p:ext>
            </p:extLst>
          </p:nvPr>
        </p:nvGraphicFramePr>
        <p:xfrm>
          <a:off x="5334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19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Source</a:t>
            </a:r>
            <a:r>
              <a:rPr lang="es-ES" sz="1400" dirty="0"/>
              <a:t>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5" y="5186065"/>
            <a:ext cx="7675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FASTQC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2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43200" y="5186065"/>
            <a:ext cx="8563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0509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Software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257004" y="1324930"/>
            <a:ext cx="684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Input</a:t>
            </a:r>
            <a:endParaRPr lang="en-US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file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76800" y="5196797"/>
            <a:ext cx="12258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RSEM, </a:t>
            </a:r>
            <a:r>
              <a:rPr lang="es-ES" sz="1400" dirty="0" err="1"/>
              <a:t>bowtie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64152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465</TotalTime>
  <Words>491</Words>
  <Application>Microsoft Office PowerPoint</Application>
  <PresentationFormat>On-screen Show (4:3)</PresentationFormat>
  <Paragraphs>113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</vt:lpstr>
      <vt:lpstr>Why studying sex determination important?</vt:lpstr>
      <vt:lpstr>Background</vt:lpstr>
      <vt:lpstr>Why asparagus?</vt:lpstr>
      <vt:lpstr>Current thinking for sex determination</vt:lpstr>
      <vt:lpstr>Approach</vt:lpstr>
      <vt:lpstr>Methods</vt:lpstr>
      <vt:lpstr>Workflow</vt:lpstr>
      <vt:lpstr>Transcriptome Profiling</vt:lpstr>
      <vt:lpstr>Transcriptome Profiling</vt:lpstr>
      <vt:lpstr>Overview of documentation</vt:lpstr>
      <vt:lpstr>Results</vt:lpstr>
      <vt:lpstr>Results</vt:lpstr>
      <vt:lpstr>Results</vt:lpstr>
      <vt:lpstr>Differential Expression Analysis</vt:lpstr>
      <vt:lpstr>Results</vt:lpstr>
      <vt:lpstr>Results</vt:lpstr>
      <vt:lpstr>Results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42</cp:revision>
  <dcterms:created xsi:type="dcterms:W3CDTF">2017-04-04T20:23:51Z</dcterms:created>
  <dcterms:modified xsi:type="dcterms:W3CDTF">2017-04-25T20:07:51Z</dcterms:modified>
</cp:coreProperties>
</file>