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4"/>
  </p:notesMasterIdLst>
  <p:sldIdLst>
    <p:sldId id="256" r:id="rId2"/>
    <p:sldId id="257" r:id="rId3"/>
    <p:sldId id="258" r:id="rId4"/>
    <p:sldId id="260" r:id="rId5"/>
    <p:sldId id="262" r:id="rId6"/>
    <p:sldId id="265" r:id="rId7"/>
    <p:sldId id="266" r:id="rId8"/>
    <p:sldId id="280" r:id="rId9"/>
    <p:sldId id="281" r:id="rId10"/>
    <p:sldId id="267" r:id="rId11"/>
    <p:sldId id="268" r:id="rId12"/>
    <p:sldId id="269" r:id="rId13"/>
    <p:sldId id="284" r:id="rId14"/>
    <p:sldId id="270" r:id="rId15"/>
    <p:sldId id="271" r:id="rId16"/>
    <p:sldId id="273" r:id="rId17"/>
    <p:sldId id="282" r:id="rId18"/>
    <p:sldId id="274" r:id="rId19"/>
    <p:sldId id="283" r:id="rId20"/>
    <p:sldId id="285" r:id="rId21"/>
    <p:sldId id="278" r:id="rId22"/>
    <p:sldId id="279" r:id="rId23"/>
  </p:sldIdLst>
  <p:sldSz cx="9144000" cy="6858000" type="screen4x3"/>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Προεπιλεγμένη ενότητα" id="{B6DCC569-71D6-4102-9E99-5ABD40F8294C}">
          <p14:sldIdLst>
            <p14:sldId id="256"/>
            <p14:sldId id="257"/>
            <p14:sldId id="258"/>
          </p14:sldIdLst>
        </p14:section>
        <p14:section name="Ενότητα χωρίς τίτλο" id="{9C4D2590-D543-4874-9721-B3E6D23F1802}">
          <p14:sldIdLst>
            <p14:sldId id="260"/>
            <p14:sldId id="262"/>
            <p14:sldId id="265"/>
            <p14:sldId id="266"/>
            <p14:sldId id="280"/>
            <p14:sldId id="281"/>
            <p14:sldId id="267"/>
            <p14:sldId id="268"/>
            <p14:sldId id="269"/>
            <p14:sldId id="284"/>
            <p14:sldId id="270"/>
            <p14:sldId id="271"/>
            <p14:sldId id="273"/>
            <p14:sldId id="282"/>
            <p14:sldId id="274"/>
            <p14:sldId id="283"/>
            <p14:sldId id="285"/>
            <p14:sldId id="278"/>
            <p14:sldId id="27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822" autoAdjust="0"/>
  </p:normalViewPr>
  <p:slideViewPr>
    <p:cSldViewPr>
      <p:cViewPr varScale="1">
        <p:scale>
          <a:sx n="110" d="100"/>
          <a:sy n="110" d="100"/>
        </p:scale>
        <p:origin x="-1644"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l-GR"/>
          </a:p>
        </p:txBody>
      </p:sp>
      <p:sp>
        <p:nvSpPr>
          <p:cNvPr id="3" name="Θέση ημερομηνίας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8FBB1F-0937-4AF1-B0AE-14C922DAEA7E}" type="datetimeFigureOut">
              <a:rPr lang="el-GR" smtClean="0"/>
              <a:t>8/7/2025</a:t>
            </a:fld>
            <a:endParaRPr lang="el-GR"/>
          </a:p>
        </p:txBody>
      </p:sp>
      <p:sp>
        <p:nvSpPr>
          <p:cNvPr id="4" name="Θέση εικόνας διαφάνειας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l-GR"/>
          </a:p>
        </p:txBody>
      </p:sp>
      <p:sp>
        <p:nvSpPr>
          <p:cNvPr id="5" name="Θέση σημειώσεων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6" name="Θέση υποσέλιδου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l-GR"/>
          </a:p>
        </p:txBody>
      </p:sp>
      <p:sp>
        <p:nvSpPr>
          <p:cNvPr id="7" name="Θέση αριθμού διαφάνειας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9F3DCC-7BC3-47B6-8EF9-8DB4469CD619}" type="slidenum">
              <a:rPr lang="el-GR" smtClean="0"/>
              <a:t>‹#›</a:t>
            </a:fld>
            <a:endParaRPr lang="el-GR"/>
          </a:p>
        </p:txBody>
      </p:sp>
    </p:spTree>
    <p:extLst>
      <p:ext uri="{BB962C8B-B14F-4D97-AF65-F5344CB8AC3E}">
        <p14:creationId xmlns:p14="http://schemas.microsoft.com/office/powerpoint/2010/main" val="3302090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10"/>
          </p:nvPr>
        </p:nvSpPr>
        <p:spPr/>
        <p:txBody>
          <a:bodyPr/>
          <a:lstStyle/>
          <a:p>
            <a:fld id="{8F9F3DCC-7BC3-47B6-8EF9-8DB4469CD619}" type="slidenum">
              <a:rPr lang="el-GR" smtClean="0"/>
              <a:t>14</a:t>
            </a:fld>
            <a:endParaRPr lang="el-GR"/>
          </a:p>
        </p:txBody>
      </p:sp>
    </p:spTree>
    <p:extLst>
      <p:ext uri="{BB962C8B-B14F-4D97-AF65-F5344CB8AC3E}">
        <p14:creationId xmlns:p14="http://schemas.microsoft.com/office/powerpoint/2010/main" val="3256216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Διαφάνεια τίτλου">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l-GR" smtClean="0"/>
              <a:t>Στυλ κύριου υπότιτλου</a:t>
            </a:r>
            <a:endParaRPr lang="en-US" dirty="0"/>
          </a:p>
        </p:txBody>
      </p:sp>
      <p:sp>
        <p:nvSpPr>
          <p:cNvPr id="4" name="Date Placeholder 3"/>
          <p:cNvSpPr>
            <a:spLocks noGrp="1"/>
          </p:cNvSpPr>
          <p:nvPr>
            <p:ph type="dt" sz="half" idx="10"/>
          </p:nvPr>
        </p:nvSpPr>
        <p:spPr/>
        <p:txBody>
          <a:bodyPr/>
          <a:lstStyle/>
          <a:p>
            <a:fld id="{1FCB7DA9-B2A3-4327-90DA-D1EF5EDEB9A6}" type="datetimeFigureOut">
              <a:rPr lang="el-GR" smtClean="0"/>
              <a:t>8/7/2025</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BD9A1525-EC31-45E5-81CD-07685EDA045D}" type="slidenum">
              <a:rPr lang="el-GR" smtClean="0"/>
              <a:t>‹#›</a:t>
            </a:fld>
            <a:endParaRPr lang="el-GR"/>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l-GR" smtClean="0"/>
              <a:t>Στυλ κύριου τίτλου</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smtClean="0"/>
              <a:t>Στυλ κύριου τίτλου</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a:p>
        </p:txBody>
      </p:sp>
      <p:sp>
        <p:nvSpPr>
          <p:cNvPr id="4" name="Date Placeholder 3"/>
          <p:cNvSpPr>
            <a:spLocks noGrp="1"/>
          </p:cNvSpPr>
          <p:nvPr>
            <p:ph type="dt" sz="half" idx="10"/>
          </p:nvPr>
        </p:nvSpPr>
        <p:spPr/>
        <p:txBody>
          <a:bodyPr/>
          <a:lstStyle/>
          <a:p>
            <a:fld id="{1FCB7DA9-B2A3-4327-90DA-D1EF5EDEB9A6}" type="datetimeFigureOut">
              <a:rPr lang="el-GR" smtClean="0"/>
              <a:t>8/7/2025</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BD9A1525-EC31-45E5-81CD-07685EDA045D}" type="slidenum">
              <a:rPr lang="el-GR" smtClean="0"/>
              <a:t>‹#›</a:t>
            </a:fld>
            <a:endParaRPr lang="el-G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l-GR" smtClean="0"/>
              <a:t>Στυλ κύριου τίτλου</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4" name="Date Placeholder 3"/>
          <p:cNvSpPr>
            <a:spLocks noGrp="1"/>
          </p:cNvSpPr>
          <p:nvPr>
            <p:ph type="dt" sz="half" idx="10"/>
          </p:nvPr>
        </p:nvSpPr>
        <p:spPr/>
        <p:txBody>
          <a:bodyPr/>
          <a:lstStyle/>
          <a:p>
            <a:fld id="{1FCB7DA9-B2A3-4327-90DA-D1EF5EDEB9A6}" type="datetimeFigureOut">
              <a:rPr lang="el-GR" smtClean="0"/>
              <a:t>8/7/2025</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BD9A1525-EC31-45E5-81CD-07685EDA045D}" type="slidenum">
              <a:rPr lang="el-GR" smtClean="0"/>
              <a:t>‹#›</a:t>
            </a:fld>
            <a:endParaRPr lang="el-G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FCB7DA9-B2A3-4327-90DA-D1EF5EDEB9A6}" type="datetimeFigureOut">
              <a:rPr lang="el-GR" smtClean="0"/>
              <a:t>8/7/2025</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BD9A1525-EC31-45E5-81CD-07685EDA045D}" type="slidenum">
              <a:rPr lang="el-GR" smtClean="0"/>
              <a:t>‹#›</a:t>
            </a:fld>
            <a:endParaRPr lang="el-GR"/>
          </a:p>
        </p:txBody>
      </p:sp>
      <p:sp>
        <p:nvSpPr>
          <p:cNvPr id="8" name="Title 7"/>
          <p:cNvSpPr>
            <a:spLocks noGrp="1"/>
          </p:cNvSpPr>
          <p:nvPr>
            <p:ph type="title"/>
          </p:nvPr>
        </p:nvSpPr>
        <p:spPr/>
        <p:txBody>
          <a:bodyPr/>
          <a:lstStyle/>
          <a:p>
            <a:r>
              <a:rPr lang="el-GR" smtClean="0"/>
              <a:t>Στυλ κύριου τίτλου</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l-GR" smtClean="0"/>
              <a:t>Στυλ κύριου τίτλου</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smtClean="0"/>
              <a:t>Στυλ υποδείγματος κειμένου</a:t>
            </a:r>
          </a:p>
        </p:txBody>
      </p:sp>
      <p:sp>
        <p:nvSpPr>
          <p:cNvPr id="4" name="Date Placeholder 3"/>
          <p:cNvSpPr>
            <a:spLocks noGrp="1"/>
          </p:cNvSpPr>
          <p:nvPr>
            <p:ph type="dt" sz="half" idx="10"/>
          </p:nvPr>
        </p:nvSpPr>
        <p:spPr/>
        <p:txBody>
          <a:bodyPr/>
          <a:lstStyle/>
          <a:p>
            <a:fld id="{1FCB7DA9-B2A3-4327-90DA-D1EF5EDEB9A6}" type="datetimeFigureOut">
              <a:rPr lang="el-GR" smtClean="0"/>
              <a:t>8/7/2025</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BD9A1525-EC31-45E5-81CD-07685EDA045D}" type="slidenum">
              <a:rPr lang="el-GR" smtClean="0"/>
              <a:t>‹#›</a:t>
            </a:fld>
            <a:endParaRPr lang="el-G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FCB7DA9-B2A3-4327-90DA-D1EF5EDEB9A6}" type="datetimeFigureOut">
              <a:rPr lang="el-GR" smtClean="0"/>
              <a:t>8/7/2025</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BD9A1525-EC31-45E5-81CD-07685EDA045D}" type="slidenum">
              <a:rPr lang="el-GR" smtClean="0"/>
              <a:t>‹#›</a:t>
            </a:fld>
            <a:endParaRPr lang="el-GR"/>
          </a:p>
        </p:txBody>
      </p:sp>
      <p:sp>
        <p:nvSpPr>
          <p:cNvPr id="8" name="Title 7"/>
          <p:cNvSpPr>
            <a:spLocks noGrp="1"/>
          </p:cNvSpPr>
          <p:nvPr>
            <p:ph type="title"/>
          </p:nvPr>
        </p:nvSpPr>
        <p:spPr/>
        <p:txBody>
          <a:bodyPr/>
          <a:lstStyle/>
          <a:p>
            <a:r>
              <a:rPr lang="el-GR" smtClean="0"/>
              <a:t>Στυλ κύριου τίτλου</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Στυλ υποδείγματος κειμένου</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l-GR" smtClean="0"/>
              <a:t>Στυλ υποδείγματος κειμένου</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7" name="Date Placeholder 6"/>
          <p:cNvSpPr>
            <a:spLocks noGrp="1"/>
          </p:cNvSpPr>
          <p:nvPr>
            <p:ph type="dt" sz="half" idx="10"/>
          </p:nvPr>
        </p:nvSpPr>
        <p:spPr/>
        <p:txBody>
          <a:bodyPr/>
          <a:lstStyle/>
          <a:p>
            <a:fld id="{1FCB7DA9-B2A3-4327-90DA-D1EF5EDEB9A6}" type="datetimeFigureOut">
              <a:rPr lang="el-GR" smtClean="0"/>
              <a:t>8/7/2025</a:t>
            </a:fld>
            <a:endParaRPr lang="el-GR"/>
          </a:p>
        </p:txBody>
      </p:sp>
      <p:sp>
        <p:nvSpPr>
          <p:cNvPr id="8" name="Footer Placeholder 7"/>
          <p:cNvSpPr>
            <a:spLocks noGrp="1"/>
          </p:cNvSpPr>
          <p:nvPr>
            <p:ph type="ftr" sz="quarter" idx="11"/>
          </p:nvPr>
        </p:nvSpPr>
        <p:spPr/>
        <p:txBody>
          <a:bodyPr/>
          <a:lstStyle/>
          <a:p>
            <a:endParaRPr lang="el-GR"/>
          </a:p>
        </p:txBody>
      </p:sp>
      <p:sp>
        <p:nvSpPr>
          <p:cNvPr id="9" name="Slide Number Placeholder 8"/>
          <p:cNvSpPr>
            <a:spLocks noGrp="1"/>
          </p:cNvSpPr>
          <p:nvPr>
            <p:ph type="sldNum" sz="quarter" idx="12"/>
          </p:nvPr>
        </p:nvSpPr>
        <p:spPr/>
        <p:txBody>
          <a:bodyPr/>
          <a:lstStyle/>
          <a:p>
            <a:fld id="{BD9A1525-EC31-45E5-81CD-07685EDA045D}" type="slidenum">
              <a:rPr lang="el-GR" smtClean="0"/>
              <a:t>‹#›</a:t>
            </a:fld>
            <a:endParaRPr lang="el-GR"/>
          </a:p>
        </p:txBody>
      </p:sp>
      <p:sp>
        <p:nvSpPr>
          <p:cNvPr id="10" name="Title 9"/>
          <p:cNvSpPr>
            <a:spLocks noGrp="1"/>
          </p:cNvSpPr>
          <p:nvPr>
            <p:ph type="title"/>
          </p:nvPr>
        </p:nvSpPr>
        <p:spPr/>
        <p:txBody>
          <a:bodyPr/>
          <a:lstStyle/>
          <a:p>
            <a:r>
              <a:rPr lang="el-GR" smtClean="0"/>
              <a:t>Στυλ κύριου τίτλου</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smtClean="0"/>
              <a:t>Στυλ κύριου τίτλου</a:t>
            </a:r>
            <a:endParaRPr lang="en-US" dirty="0"/>
          </a:p>
        </p:txBody>
      </p:sp>
      <p:sp>
        <p:nvSpPr>
          <p:cNvPr id="3" name="Date Placeholder 2"/>
          <p:cNvSpPr>
            <a:spLocks noGrp="1"/>
          </p:cNvSpPr>
          <p:nvPr>
            <p:ph type="dt" sz="half" idx="10"/>
          </p:nvPr>
        </p:nvSpPr>
        <p:spPr/>
        <p:txBody>
          <a:bodyPr/>
          <a:lstStyle/>
          <a:p>
            <a:fld id="{1FCB7DA9-B2A3-4327-90DA-D1EF5EDEB9A6}" type="datetimeFigureOut">
              <a:rPr lang="el-GR" smtClean="0"/>
              <a:t>8/7/2025</a:t>
            </a:fld>
            <a:endParaRPr lang="el-GR"/>
          </a:p>
        </p:txBody>
      </p:sp>
      <p:sp>
        <p:nvSpPr>
          <p:cNvPr id="4" name="Footer Placeholder 3"/>
          <p:cNvSpPr>
            <a:spLocks noGrp="1"/>
          </p:cNvSpPr>
          <p:nvPr>
            <p:ph type="ftr" sz="quarter" idx="11"/>
          </p:nvPr>
        </p:nvSpPr>
        <p:spPr/>
        <p:txBody>
          <a:bodyPr/>
          <a:lstStyle/>
          <a:p>
            <a:endParaRPr lang="el-GR"/>
          </a:p>
        </p:txBody>
      </p:sp>
      <p:sp>
        <p:nvSpPr>
          <p:cNvPr id="5" name="Slide Number Placeholder 4"/>
          <p:cNvSpPr>
            <a:spLocks noGrp="1"/>
          </p:cNvSpPr>
          <p:nvPr>
            <p:ph type="sldNum" sz="quarter" idx="12"/>
          </p:nvPr>
        </p:nvSpPr>
        <p:spPr/>
        <p:txBody>
          <a:bodyPr/>
          <a:lstStyle/>
          <a:p>
            <a:fld id="{BD9A1525-EC31-45E5-81CD-07685EDA045D}" type="slidenum">
              <a:rPr lang="el-GR" smtClean="0"/>
              <a:t>‹#›</a:t>
            </a:fld>
            <a:endParaRPr lang="el-G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ή">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CB7DA9-B2A3-4327-90DA-D1EF5EDEB9A6}" type="datetimeFigureOut">
              <a:rPr lang="el-GR" smtClean="0"/>
              <a:t>8/7/2025</a:t>
            </a:fld>
            <a:endParaRPr lang="el-GR"/>
          </a:p>
        </p:txBody>
      </p:sp>
      <p:sp>
        <p:nvSpPr>
          <p:cNvPr id="3" name="Footer Placeholder 2"/>
          <p:cNvSpPr>
            <a:spLocks noGrp="1"/>
          </p:cNvSpPr>
          <p:nvPr>
            <p:ph type="ftr" sz="quarter" idx="11"/>
          </p:nvPr>
        </p:nvSpPr>
        <p:spPr/>
        <p:txBody>
          <a:bodyPr/>
          <a:lstStyle/>
          <a:p>
            <a:endParaRPr lang="el-GR"/>
          </a:p>
        </p:txBody>
      </p:sp>
      <p:sp>
        <p:nvSpPr>
          <p:cNvPr id="4" name="Slide Number Placeholder 3"/>
          <p:cNvSpPr>
            <a:spLocks noGrp="1"/>
          </p:cNvSpPr>
          <p:nvPr>
            <p:ph type="sldNum" sz="quarter" idx="12"/>
          </p:nvPr>
        </p:nvSpPr>
        <p:spPr/>
        <p:txBody>
          <a:bodyPr/>
          <a:lstStyle/>
          <a:p>
            <a:fld id="{BD9A1525-EC31-45E5-81CD-07685EDA045D}" type="slidenum">
              <a:rPr lang="el-GR" smtClean="0"/>
              <a:t>‹#›</a:t>
            </a:fld>
            <a:endParaRPr lang="el-G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l-GR" smtClean="0"/>
              <a:t>Στυλ κύριου τίτλου</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Στυλ υποδείγματος κειμένου</a:t>
            </a:r>
          </a:p>
        </p:txBody>
      </p:sp>
      <p:sp>
        <p:nvSpPr>
          <p:cNvPr id="5" name="Date Placeholder 4"/>
          <p:cNvSpPr>
            <a:spLocks noGrp="1"/>
          </p:cNvSpPr>
          <p:nvPr>
            <p:ph type="dt" sz="half" idx="10"/>
          </p:nvPr>
        </p:nvSpPr>
        <p:spPr/>
        <p:txBody>
          <a:bodyPr/>
          <a:lstStyle/>
          <a:p>
            <a:fld id="{1FCB7DA9-B2A3-4327-90DA-D1EF5EDEB9A6}" type="datetimeFigureOut">
              <a:rPr lang="el-GR" smtClean="0"/>
              <a:t>8/7/2025</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BD9A1525-EC31-45E5-81CD-07685EDA045D}" type="slidenum">
              <a:rPr lang="el-GR" smtClean="0"/>
              <a:t>‹#›</a:t>
            </a:fld>
            <a:endParaRPr lang="el-G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Εικόνα με λεζάντα">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l-GR" smtClean="0"/>
              <a:t>Κάντε κλικ στο εικονίδιο για να προσθέσετε μια εικόνα</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Στυλ υποδείγματος κειμένου</a:t>
            </a:r>
          </a:p>
        </p:txBody>
      </p:sp>
      <p:sp>
        <p:nvSpPr>
          <p:cNvPr id="5" name="Date Placeholder 4"/>
          <p:cNvSpPr>
            <a:spLocks noGrp="1"/>
          </p:cNvSpPr>
          <p:nvPr>
            <p:ph type="dt" sz="half" idx="10"/>
          </p:nvPr>
        </p:nvSpPr>
        <p:spPr/>
        <p:txBody>
          <a:bodyPr/>
          <a:lstStyle/>
          <a:p>
            <a:fld id="{1FCB7DA9-B2A3-4327-90DA-D1EF5EDEB9A6}" type="datetimeFigureOut">
              <a:rPr lang="el-GR" smtClean="0"/>
              <a:t>8/7/2025</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BD9A1525-EC31-45E5-81CD-07685EDA045D}" type="slidenum">
              <a:rPr lang="el-GR" smtClean="0"/>
              <a:t>‹#›</a:t>
            </a:fld>
            <a:endParaRPr lang="el-GR"/>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l-GR" smtClean="0"/>
              <a:t>Στυλ κύριου τίτλου</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l-GR" smtClean="0"/>
              <a:t>Στυλ κύριου τίτλου</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1FCB7DA9-B2A3-4327-90DA-D1EF5EDEB9A6}" type="datetimeFigureOut">
              <a:rPr lang="el-GR" smtClean="0"/>
              <a:t>8/7/2025</a:t>
            </a:fld>
            <a:endParaRPr lang="el-GR"/>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l-GR"/>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BD9A1525-EC31-45E5-81CD-07685EDA045D}" type="slidenum">
              <a:rPr lang="el-GR" smtClean="0"/>
              <a:t>‹#›</a:t>
            </a:fld>
            <a:endParaRPr lang="el-GR"/>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3.xml"/><Relationship Id="rId4" Type="http://schemas.openxmlformats.org/officeDocument/2006/relationships/image" Target="../media/image30.jpeg"/></Relationships>
</file>

<file path=ppt/slides/_rels/slide16.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3.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7" Type="http://schemas.openxmlformats.org/officeDocument/2006/relationships/image" Target="../media/image16.jpeg"/><Relationship Id="rId2" Type="http://schemas.openxmlformats.org/officeDocument/2006/relationships/image" Target="../media/image11.jpeg"/><Relationship Id="rId1" Type="http://schemas.openxmlformats.org/officeDocument/2006/relationships/slideLayout" Target="../slideLayouts/slideLayout3.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_rels/slide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7.xml"/><Relationship Id="rId4" Type="http://schemas.openxmlformats.org/officeDocument/2006/relationships/image" Target="../media/image19.jpeg"/></Relationships>
</file>

<file path=ppt/slides/_rels/slide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7.xml"/><Relationship Id="rId4" Type="http://schemas.openxmlformats.org/officeDocument/2006/relationships/image" Target="../media/image2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Υπότιτλος 2"/>
          <p:cNvSpPr>
            <a:spLocks noGrp="1"/>
          </p:cNvSpPr>
          <p:nvPr>
            <p:ph type="subTitle" idx="1"/>
          </p:nvPr>
        </p:nvSpPr>
        <p:spPr>
          <a:xfrm>
            <a:off x="6444208" y="6237312"/>
            <a:ext cx="5637010" cy="882119"/>
          </a:xfrm>
        </p:spPr>
        <p:txBody>
          <a:bodyPr/>
          <a:lstStyle/>
          <a:p>
            <a:r>
              <a:rPr lang="en-US" dirty="0" err="1" smtClean="0"/>
              <a:t>Katerina</a:t>
            </a:r>
            <a:r>
              <a:rPr lang="en-US" dirty="0" smtClean="0"/>
              <a:t> </a:t>
            </a:r>
            <a:r>
              <a:rPr lang="en-US" dirty="0" err="1" smtClean="0"/>
              <a:t>Chochou</a:t>
            </a:r>
            <a:endParaRPr lang="el-GR" dirty="0"/>
          </a:p>
        </p:txBody>
      </p:sp>
      <p:sp>
        <p:nvSpPr>
          <p:cNvPr id="2" name="Τίτλος 1"/>
          <p:cNvSpPr>
            <a:spLocks noGrp="1"/>
          </p:cNvSpPr>
          <p:nvPr>
            <p:ph type="ctrTitle"/>
          </p:nvPr>
        </p:nvSpPr>
        <p:spPr>
          <a:xfrm>
            <a:off x="107504" y="3140968"/>
            <a:ext cx="8892480" cy="1793167"/>
          </a:xfrm>
        </p:spPr>
        <p:txBody>
          <a:bodyPr/>
          <a:lstStyle/>
          <a:p>
            <a:pPr algn="ctr"/>
            <a:r>
              <a:rPr lang="en-US" sz="4000" b="0" dirty="0" smtClean="0">
                <a:effectLst/>
              </a:rPr>
              <a:t>Data Science Air Pollution Assignment</a:t>
            </a:r>
            <a:endParaRPr lang="el-GR" sz="4000" dirty="0"/>
          </a:p>
        </p:txBody>
      </p:sp>
    </p:spTree>
    <p:extLst>
      <p:ext uri="{BB962C8B-B14F-4D97-AF65-F5344CB8AC3E}">
        <p14:creationId xmlns:p14="http://schemas.microsoft.com/office/powerpoint/2010/main" val="19338774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0" y="116632"/>
            <a:ext cx="8640959" cy="1166994"/>
          </a:xfrm>
        </p:spPr>
        <p:txBody>
          <a:bodyPr/>
          <a:lstStyle/>
          <a:p>
            <a:pPr algn="l"/>
            <a:r>
              <a:rPr lang="en-US" sz="2800" dirty="0"/>
              <a:t>Perform an analysis on the dataset showing how each of the </a:t>
            </a:r>
            <a:r>
              <a:rPr lang="en-US" sz="2800" dirty="0" smtClean="0"/>
              <a:t>7 </a:t>
            </a:r>
            <a:r>
              <a:rPr lang="en-US" sz="2800" dirty="0"/>
              <a:t>features affects the </a:t>
            </a:r>
            <a:r>
              <a:rPr lang="en-US" sz="2800" dirty="0" smtClean="0"/>
              <a:t>AQI</a:t>
            </a:r>
            <a:endParaRPr lang="el-GR" sz="2800" dirty="0"/>
          </a:p>
        </p:txBody>
      </p:sp>
      <p:sp>
        <p:nvSpPr>
          <p:cNvPr id="4" name="TextBox 3"/>
          <p:cNvSpPr txBox="1"/>
          <p:nvPr/>
        </p:nvSpPr>
        <p:spPr>
          <a:xfrm>
            <a:off x="611560" y="5373216"/>
            <a:ext cx="6393097" cy="923330"/>
          </a:xfrm>
          <a:prstGeom prst="rect">
            <a:avLst/>
          </a:prstGeom>
          <a:noFill/>
        </p:spPr>
        <p:txBody>
          <a:bodyPr wrap="none" rtlCol="0">
            <a:spAutoFit/>
          </a:bodyPr>
          <a:lstStyle/>
          <a:p>
            <a:r>
              <a:rPr lang="en-US" dirty="0">
                <a:latin typeface="Bahnschrift" pitchFamily="34" charset="0"/>
              </a:rPr>
              <a:t>Correlation Findings:</a:t>
            </a:r>
            <a:br>
              <a:rPr lang="en-US" dirty="0">
                <a:latin typeface="Bahnschrift" pitchFamily="34" charset="0"/>
              </a:rPr>
            </a:br>
            <a:r>
              <a:rPr lang="en-US" dirty="0">
                <a:latin typeface="Bahnschrift" pitchFamily="34" charset="0"/>
              </a:rPr>
              <a:t>  - Strongest positive correlations with </a:t>
            </a:r>
            <a:r>
              <a:rPr lang="en-US" dirty="0" smtClean="0">
                <a:latin typeface="Bahnschrift" pitchFamily="34" charset="0"/>
              </a:rPr>
              <a:t>AQI: PM10, PM2.5, CO</a:t>
            </a:r>
            <a:r>
              <a:rPr lang="en-US" dirty="0">
                <a:latin typeface="Bahnschrift" pitchFamily="34" charset="0"/>
              </a:rPr>
              <a:t/>
            </a:r>
            <a:br>
              <a:rPr lang="en-US" dirty="0">
                <a:latin typeface="Bahnschrift" pitchFamily="34" charset="0"/>
              </a:rPr>
            </a:br>
            <a:r>
              <a:rPr lang="en-US" dirty="0">
                <a:latin typeface="Bahnschrift" pitchFamily="34" charset="0"/>
              </a:rPr>
              <a:t> </a:t>
            </a:r>
            <a:endParaRPr lang="el-GR" dirty="0">
              <a:latin typeface="Bahnschrift" pitchFamily="34" charset="0"/>
            </a:endParaRPr>
          </a:p>
        </p:txBody>
      </p:sp>
      <p:pic>
        <p:nvPicPr>
          <p:cNvPr id="7170" name="Picture 2" descr="C:\Users\worki\OneDrive\Υπολογιστής\Screenshot_1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700808"/>
            <a:ext cx="8138815" cy="33871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63603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Users\worki\OneDrive\Υπολογιστής\Screenshot_1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88640"/>
            <a:ext cx="5962650" cy="6267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80392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C:\Users\worki\OneDrive\Υπολογιστής\Screenshot_1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332656"/>
            <a:ext cx="6467475" cy="5372100"/>
          </a:xfrm>
          <a:prstGeom prst="rect">
            <a:avLst/>
          </a:prstGeom>
          <a:noFill/>
          <a:extLst>
            <a:ext uri="{909E8E84-426E-40DD-AFC4-6F175D3DCCD1}">
              <a14:hiddenFill xmlns:a14="http://schemas.microsoft.com/office/drawing/2010/main">
                <a:solidFill>
                  <a:srgbClr val="FFFFFF"/>
                </a:solidFill>
              </a14:hiddenFill>
            </a:ext>
          </a:extLst>
        </p:spPr>
      </p:pic>
      <p:pic>
        <p:nvPicPr>
          <p:cNvPr id="9219" name="Picture 3" descr="C:\Users\worki\OneDrive\Υπολογιστής\Screenshot_1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0272" y="1027276"/>
            <a:ext cx="1466850"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59830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Τίτλος 1"/>
          <p:cNvSpPr txBox="1">
            <a:spLocks/>
          </p:cNvSpPr>
          <p:nvPr/>
        </p:nvSpPr>
        <p:spPr>
          <a:xfrm>
            <a:off x="251520" y="260648"/>
            <a:ext cx="8640960" cy="1743058"/>
          </a:xfrm>
          <a:prstGeom prst="rect">
            <a:avLst/>
          </a:prstGeom>
        </p:spPr>
        <p:txBody>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3600" dirty="0">
                <a:latin typeface="Bahnschrift" pitchFamily="34" charset="0"/>
              </a:rPr>
              <a:t> Machine Learning </a:t>
            </a:r>
            <a:r>
              <a:rPr lang="en-US" sz="3600" dirty="0" smtClean="0">
                <a:latin typeface="Bahnschrift" pitchFamily="34" charset="0"/>
              </a:rPr>
              <a:t>Models</a:t>
            </a:r>
          </a:p>
          <a:p>
            <a:pPr algn="l"/>
            <a:endParaRPr lang="en-US" sz="3600" dirty="0" smtClean="0">
              <a:latin typeface="Bahnschrift" pitchFamily="34" charset="0"/>
            </a:endParaRPr>
          </a:p>
          <a:p>
            <a:pPr algn="l"/>
            <a:r>
              <a:rPr lang="en-US" sz="3600" dirty="0" smtClean="0">
                <a:latin typeface="Bahnschrift" pitchFamily="34" charset="0"/>
              </a:rPr>
              <a:t>The </a:t>
            </a:r>
            <a:r>
              <a:rPr lang="en-US" sz="3600" dirty="0">
                <a:latin typeface="Bahnschrift" pitchFamily="34" charset="0"/>
              </a:rPr>
              <a:t>following regression models were trained and evaluated to </a:t>
            </a:r>
            <a:r>
              <a:rPr lang="en-US" sz="3600" dirty="0" smtClean="0">
                <a:latin typeface="Bahnschrift" pitchFamily="34" charset="0"/>
              </a:rPr>
              <a:t>predict AQI</a:t>
            </a:r>
            <a:endParaRPr lang="el-GR" sz="3600" dirty="0">
              <a:latin typeface="Bahnschrift" pitchFamily="34" charset="0"/>
            </a:endParaRPr>
          </a:p>
        </p:txBody>
      </p:sp>
      <p:sp>
        <p:nvSpPr>
          <p:cNvPr id="2" name="Ορθογώνιο 1"/>
          <p:cNvSpPr/>
          <p:nvPr/>
        </p:nvSpPr>
        <p:spPr>
          <a:xfrm>
            <a:off x="971600" y="2924944"/>
            <a:ext cx="4572000" cy="1200329"/>
          </a:xfrm>
          <a:prstGeom prst="rect">
            <a:avLst/>
          </a:prstGeom>
        </p:spPr>
        <p:txBody>
          <a:bodyPr>
            <a:spAutoFit/>
          </a:bodyPr>
          <a:lstStyle/>
          <a:p>
            <a:r>
              <a:rPr lang="en-US" dirty="0" smtClean="0"/>
              <a:t>-  </a:t>
            </a:r>
            <a:r>
              <a:rPr lang="en-US" dirty="0" smtClean="0"/>
              <a:t> Linear </a:t>
            </a:r>
            <a:r>
              <a:rPr lang="en-US" dirty="0" smtClean="0"/>
              <a:t>Regression</a:t>
            </a:r>
          </a:p>
          <a:p>
            <a:pPr marL="285750" indent="-285750">
              <a:buFontTx/>
              <a:buChar char="-"/>
            </a:pPr>
            <a:r>
              <a:rPr lang="en-US" dirty="0" smtClean="0"/>
              <a:t>Decision </a:t>
            </a:r>
            <a:r>
              <a:rPr lang="en-US" dirty="0" smtClean="0"/>
              <a:t>Tree</a:t>
            </a:r>
            <a:endParaRPr lang="en-US" dirty="0" smtClean="0"/>
          </a:p>
          <a:p>
            <a:pPr marL="285750" indent="-285750">
              <a:buFontTx/>
              <a:buChar char="-"/>
            </a:pPr>
            <a:r>
              <a:rPr lang="en-US" dirty="0" smtClean="0"/>
              <a:t>Random </a:t>
            </a:r>
            <a:r>
              <a:rPr lang="en-US" dirty="0" smtClean="0"/>
              <a:t>Forest</a:t>
            </a:r>
            <a:endParaRPr lang="en-US" dirty="0" smtClean="0"/>
          </a:p>
          <a:p>
            <a:pPr marL="285750" indent="-285750">
              <a:buFontTx/>
              <a:buChar char="-"/>
            </a:pPr>
            <a:r>
              <a:rPr lang="en-US" dirty="0" err="1" smtClean="0"/>
              <a:t>XGBoost</a:t>
            </a:r>
            <a:endParaRPr lang="en-US" dirty="0" smtClean="0"/>
          </a:p>
        </p:txBody>
      </p:sp>
      <p:sp>
        <p:nvSpPr>
          <p:cNvPr id="6" name="Τίτλος 1"/>
          <p:cNvSpPr txBox="1">
            <a:spLocks/>
          </p:cNvSpPr>
          <p:nvPr/>
        </p:nvSpPr>
        <p:spPr>
          <a:xfrm>
            <a:off x="0" y="3789040"/>
            <a:ext cx="8991922" cy="1743058"/>
          </a:xfrm>
          <a:prstGeom prst="rect">
            <a:avLst/>
          </a:prstGeom>
        </p:spPr>
        <p:txBody>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l">
              <a:buNone/>
            </a:pPr>
            <a:endParaRPr lang="en-US" sz="3600" dirty="0" smtClean="0">
              <a:latin typeface="Bahnschrift" pitchFamily="34" charset="0"/>
            </a:endParaRPr>
          </a:p>
          <a:p>
            <a:r>
              <a:rPr lang="en-US" sz="3600" dirty="0"/>
              <a:t>Model performance was assessed using:</a:t>
            </a:r>
          </a:p>
        </p:txBody>
      </p:sp>
      <p:sp>
        <p:nvSpPr>
          <p:cNvPr id="5" name="Ορθογώνιο 4"/>
          <p:cNvSpPr/>
          <p:nvPr/>
        </p:nvSpPr>
        <p:spPr>
          <a:xfrm>
            <a:off x="997843" y="5445224"/>
            <a:ext cx="4572000" cy="646331"/>
          </a:xfrm>
          <a:prstGeom prst="rect">
            <a:avLst/>
          </a:prstGeom>
        </p:spPr>
        <p:txBody>
          <a:bodyPr>
            <a:spAutoFit/>
          </a:bodyPr>
          <a:lstStyle/>
          <a:p>
            <a:pPr lvl="0" fontAlgn="base">
              <a:spcBef>
                <a:spcPct val="0"/>
              </a:spcBef>
              <a:spcAft>
                <a:spcPct val="0"/>
              </a:spcAft>
              <a:buFontTx/>
              <a:buChar char="•"/>
            </a:pPr>
            <a:r>
              <a:rPr lang="el-GR" dirty="0" err="1">
                <a:latin typeface="Arial" charset="0"/>
                <a:cs typeface="Arial" charset="0"/>
              </a:rPr>
              <a:t>Root</a:t>
            </a:r>
            <a:r>
              <a:rPr lang="el-GR" dirty="0">
                <a:latin typeface="Arial" charset="0"/>
                <a:cs typeface="Arial" charset="0"/>
              </a:rPr>
              <a:t> </a:t>
            </a:r>
            <a:r>
              <a:rPr lang="el-GR" dirty="0" err="1">
                <a:latin typeface="Arial" charset="0"/>
                <a:cs typeface="Arial" charset="0"/>
              </a:rPr>
              <a:t>Mean</a:t>
            </a:r>
            <a:r>
              <a:rPr lang="el-GR" dirty="0">
                <a:latin typeface="Arial" charset="0"/>
                <a:cs typeface="Arial" charset="0"/>
              </a:rPr>
              <a:t> </a:t>
            </a:r>
            <a:r>
              <a:rPr lang="el-GR" dirty="0" err="1">
                <a:latin typeface="Arial" charset="0"/>
                <a:cs typeface="Arial" charset="0"/>
              </a:rPr>
              <a:t>Squared</a:t>
            </a:r>
            <a:r>
              <a:rPr lang="el-GR" dirty="0">
                <a:latin typeface="Arial" charset="0"/>
                <a:cs typeface="Arial" charset="0"/>
              </a:rPr>
              <a:t> </a:t>
            </a:r>
            <a:r>
              <a:rPr lang="el-GR" dirty="0" err="1">
                <a:latin typeface="Arial" charset="0"/>
                <a:cs typeface="Arial" charset="0"/>
              </a:rPr>
              <a:t>Error</a:t>
            </a:r>
            <a:r>
              <a:rPr lang="el-GR" dirty="0">
                <a:latin typeface="Arial" charset="0"/>
                <a:cs typeface="Arial" charset="0"/>
              </a:rPr>
              <a:t> (RMSE)</a:t>
            </a:r>
          </a:p>
          <a:p>
            <a:pPr lvl="0" eaLnBrk="0" fontAlgn="base" hangingPunct="0">
              <a:spcBef>
                <a:spcPct val="0"/>
              </a:spcBef>
              <a:spcAft>
                <a:spcPct val="0"/>
              </a:spcAft>
              <a:buFontTx/>
              <a:buChar char="•"/>
            </a:pPr>
            <a:r>
              <a:rPr lang="el-GR" dirty="0" err="1">
                <a:latin typeface="Arial" charset="0"/>
                <a:cs typeface="Arial" charset="0"/>
              </a:rPr>
              <a:t>Coefficient</a:t>
            </a:r>
            <a:r>
              <a:rPr lang="el-GR" dirty="0">
                <a:latin typeface="Arial" charset="0"/>
                <a:cs typeface="Arial" charset="0"/>
              </a:rPr>
              <a:t> </a:t>
            </a:r>
            <a:r>
              <a:rPr lang="el-GR" dirty="0" err="1">
                <a:latin typeface="Arial" charset="0"/>
                <a:cs typeface="Arial" charset="0"/>
              </a:rPr>
              <a:t>of</a:t>
            </a:r>
            <a:r>
              <a:rPr lang="el-GR" dirty="0">
                <a:latin typeface="Arial" charset="0"/>
                <a:cs typeface="Arial" charset="0"/>
              </a:rPr>
              <a:t> </a:t>
            </a:r>
            <a:r>
              <a:rPr lang="el-GR" dirty="0" err="1">
                <a:latin typeface="Arial" charset="0"/>
                <a:cs typeface="Arial" charset="0"/>
              </a:rPr>
              <a:t>Determination</a:t>
            </a:r>
            <a:r>
              <a:rPr lang="el-GR" dirty="0">
                <a:latin typeface="Arial" charset="0"/>
                <a:cs typeface="Arial" charset="0"/>
              </a:rPr>
              <a:t> (R²)</a:t>
            </a:r>
          </a:p>
        </p:txBody>
      </p:sp>
    </p:spTree>
    <p:extLst>
      <p:ext uri="{BB962C8B-B14F-4D97-AF65-F5344CB8AC3E}">
        <p14:creationId xmlns:p14="http://schemas.microsoft.com/office/powerpoint/2010/main" val="2755681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108520" y="-171400"/>
            <a:ext cx="8640960" cy="1743058"/>
          </a:xfrm>
        </p:spPr>
        <p:txBody>
          <a:bodyPr/>
          <a:lstStyle/>
          <a:p>
            <a:pPr algn="l"/>
            <a:r>
              <a:rPr lang="en-US" sz="3600" dirty="0" smtClean="0">
                <a:latin typeface="Bahnschrift" pitchFamily="34" charset="0"/>
              </a:rPr>
              <a:t> </a:t>
            </a:r>
            <a:r>
              <a:rPr lang="en-US" sz="3600" dirty="0">
                <a:latin typeface="Bahnschrift" pitchFamily="34" charset="0"/>
              </a:rPr>
              <a:t>Train a linear regression model to predict the </a:t>
            </a:r>
            <a:r>
              <a:rPr lang="en-US" sz="3600" dirty="0" smtClean="0">
                <a:latin typeface="Bahnschrift" pitchFamily="34" charset="0"/>
              </a:rPr>
              <a:t>AQI according </a:t>
            </a:r>
            <a:r>
              <a:rPr lang="en-US" sz="3600" dirty="0">
                <a:latin typeface="Bahnschrift" pitchFamily="34" charset="0"/>
              </a:rPr>
              <a:t>to the rest of the features.</a:t>
            </a:r>
            <a:endParaRPr lang="el-GR" sz="3600" dirty="0">
              <a:latin typeface="Bahnschrift" pitchFamily="34" charset="0"/>
            </a:endParaRPr>
          </a:p>
        </p:txBody>
      </p:sp>
      <p:sp>
        <p:nvSpPr>
          <p:cNvPr id="4" name="TextBox 3"/>
          <p:cNvSpPr txBox="1"/>
          <p:nvPr/>
        </p:nvSpPr>
        <p:spPr>
          <a:xfrm>
            <a:off x="5652121" y="2204864"/>
            <a:ext cx="3592650" cy="923330"/>
          </a:xfrm>
          <a:prstGeom prst="rect">
            <a:avLst/>
          </a:prstGeom>
          <a:noFill/>
        </p:spPr>
        <p:txBody>
          <a:bodyPr wrap="none" rtlCol="0">
            <a:spAutoFit/>
          </a:bodyPr>
          <a:lstStyle/>
          <a:p>
            <a:r>
              <a:rPr lang="en-US" dirty="0">
                <a:latin typeface="Bahnschrift" pitchFamily="34" charset="0"/>
              </a:rPr>
              <a:t>A Linear Regression model was </a:t>
            </a:r>
            <a:r>
              <a:rPr lang="en-US" dirty="0" smtClean="0">
                <a:latin typeface="Bahnschrift" pitchFamily="34" charset="0"/>
              </a:rPr>
              <a:t/>
            </a:r>
            <a:br>
              <a:rPr lang="en-US" dirty="0" smtClean="0">
                <a:latin typeface="Bahnschrift" pitchFamily="34" charset="0"/>
              </a:rPr>
            </a:br>
            <a:r>
              <a:rPr lang="en-US" dirty="0" smtClean="0">
                <a:latin typeface="Bahnschrift" pitchFamily="34" charset="0"/>
              </a:rPr>
              <a:t>trained</a:t>
            </a:r>
            <a:r>
              <a:rPr lang="en-US" dirty="0">
                <a:latin typeface="Bahnschrift" pitchFamily="34" charset="0"/>
              </a:rPr>
              <a:t> </a:t>
            </a:r>
            <a:r>
              <a:rPr lang="en-US" dirty="0" smtClean="0">
                <a:latin typeface="Bahnschrift" pitchFamily="34" charset="0"/>
              </a:rPr>
              <a:t>using </a:t>
            </a:r>
            <a:r>
              <a:rPr lang="en-US" dirty="0">
                <a:latin typeface="Bahnschrift" pitchFamily="34" charset="0"/>
              </a:rPr>
              <a:t>80% of the data </a:t>
            </a:r>
            <a:endParaRPr lang="en-US" dirty="0" smtClean="0">
              <a:latin typeface="Bahnschrift" pitchFamily="34" charset="0"/>
            </a:endParaRPr>
          </a:p>
          <a:p>
            <a:r>
              <a:rPr lang="en-US" dirty="0" smtClean="0">
                <a:latin typeface="Bahnschrift" pitchFamily="34" charset="0"/>
              </a:rPr>
              <a:t>and tested on </a:t>
            </a:r>
            <a:r>
              <a:rPr lang="en-US" dirty="0">
                <a:latin typeface="Bahnschrift" pitchFamily="34" charset="0"/>
              </a:rPr>
              <a:t>the remaining 20%.</a:t>
            </a:r>
            <a:endParaRPr lang="el-GR" dirty="0">
              <a:latin typeface="Bahnschrift" pitchFamily="34" charset="0"/>
            </a:endParaRPr>
          </a:p>
        </p:txBody>
      </p:sp>
      <p:pic>
        <p:nvPicPr>
          <p:cNvPr id="12290" name="Picture 2" descr="C:\Users\worki\OneDrive\Υπολογιστής\Screenshot_2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3" y="1556792"/>
            <a:ext cx="5472608" cy="5115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6508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45193" y="383670"/>
            <a:ext cx="5966666" cy="1008112"/>
          </a:xfrm>
        </p:spPr>
        <p:txBody>
          <a:bodyPr/>
          <a:lstStyle/>
          <a:p>
            <a:r>
              <a:rPr lang="en-US" sz="4400" b="0" dirty="0">
                <a:effectLst/>
              </a:rPr>
              <a:t>Evaluate the model</a:t>
            </a:r>
            <a:br>
              <a:rPr lang="en-US" sz="4400" b="0" dirty="0">
                <a:effectLst/>
              </a:rPr>
            </a:br>
            <a:endParaRPr lang="el-GR" sz="4400" dirty="0"/>
          </a:p>
        </p:txBody>
      </p:sp>
      <p:sp>
        <p:nvSpPr>
          <p:cNvPr id="4" name="TextBox 3"/>
          <p:cNvSpPr txBox="1"/>
          <p:nvPr/>
        </p:nvSpPr>
        <p:spPr>
          <a:xfrm>
            <a:off x="1834510" y="1124744"/>
            <a:ext cx="4033633" cy="830997"/>
          </a:xfrm>
          <a:prstGeom prst="rect">
            <a:avLst/>
          </a:prstGeom>
          <a:noFill/>
        </p:spPr>
        <p:txBody>
          <a:bodyPr wrap="square" rtlCol="0">
            <a:spAutoFit/>
          </a:bodyPr>
          <a:lstStyle/>
          <a:p>
            <a:r>
              <a:rPr lang="en-US" sz="1000" dirty="0" smtClean="0"/>
              <a:t>The </a:t>
            </a:r>
            <a:r>
              <a:rPr lang="en-US" sz="1000" dirty="0"/>
              <a:t>model's AQI predictions are about </a:t>
            </a:r>
            <a:r>
              <a:rPr lang="en-US" sz="1000" b="1" dirty="0" smtClean="0"/>
              <a:t>11.35 </a:t>
            </a:r>
            <a:r>
              <a:rPr lang="en-US" sz="1000" b="1" dirty="0"/>
              <a:t>units off</a:t>
            </a:r>
            <a:r>
              <a:rPr lang="en-US" sz="1000" dirty="0"/>
              <a:t> from the actual AQI values.</a:t>
            </a:r>
            <a:r>
              <a:rPr lang="en-US" sz="1000" dirty="0" smtClean="0">
                <a:latin typeface="Bahnschrift" pitchFamily="34" charset="0"/>
              </a:rPr>
              <a:t/>
            </a:r>
            <a:br>
              <a:rPr lang="en-US" sz="1000" dirty="0" smtClean="0">
                <a:latin typeface="Bahnschrift" pitchFamily="34" charset="0"/>
              </a:rPr>
            </a:br>
            <a:r>
              <a:rPr lang="en-US" sz="1000" b="1" dirty="0" smtClean="0"/>
              <a:t>82%</a:t>
            </a:r>
            <a:r>
              <a:rPr lang="en-US" sz="1000" dirty="0" smtClean="0"/>
              <a:t> </a:t>
            </a:r>
            <a:r>
              <a:rPr lang="en-US" sz="1000" dirty="0"/>
              <a:t>of the variation in AQI can be explained by the model</a:t>
            </a:r>
            <a:endParaRPr lang="en-US" sz="1100" dirty="0">
              <a:latin typeface="Bahnschrift" pitchFamily="34" charset="0"/>
            </a:endParaRPr>
          </a:p>
          <a:p>
            <a:endParaRPr lang="el-GR" dirty="0"/>
          </a:p>
        </p:txBody>
      </p:sp>
      <p:pic>
        <p:nvPicPr>
          <p:cNvPr id="13314" name="Picture 2" descr="C:\Users\worki\OneDrive\Υπολογιστής\Screenshot_2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1880" y="2983727"/>
            <a:ext cx="4867101" cy="3490175"/>
          </a:xfrm>
          <a:prstGeom prst="rect">
            <a:avLst/>
          </a:prstGeom>
          <a:noFill/>
          <a:extLst>
            <a:ext uri="{909E8E84-426E-40DD-AFC4-6F175D3DCCD1}">
              <a14:hiddenFill xmlns:a14="http://schemas.microsoft.com/office/drawing/2010/main">
                <a:solidFill>
                  <a:srgbClr val="FFFFFF"/>
                </a:solidFill>
              </a14:hiddenFill>
            </a:ext>
          </a:extLst>
        </p:spPr>
      </p:pic>
      <p:pic>
        <p:nvPicPr>
          <p:cNvPr id="13315" name="Picture 3" descr="C:\Users\worki\OneDrive\Υπολογιστής\Screenshot_2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2983728"/>
            <a:ext cx="2686050" cy="3124200"/>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C:\Users\worki\OneDrive\Υπολογιστής\Screenshot_2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1124744"/>
            <a:ext cx="1285185" cy="779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87751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107504" y="-99392"/>
            <a:ext cx="8820472" cy="1847282"/>
          </a:xfrm>
        </p:spPr>
        <p:txBody>
          <a:bodyPr/>
          <a:lstStyle/>
          <a:p>
            <a:pPr algn="l"/>
            <a:r>
              <a:rPr lang="en-US" sz="3200" dirty="0" smtClean="0"/>
              <a:t>Train a </a:t>
            </a:r>
            <a:r>
              <a:rPr lang="en-US" sz="3200" dirty="0" err="1" smtClean="0"/>
              <a:t>DecisionTree</a:t>
            </a:r>
            <a:r>
              <a:rPr lang="en-US" sz="3200" dirty="0" smtClean="0"/>
              <a:t> regression  &amp; a Random Forest model to predict the AQI according to the rest of the features.</a:t>
            </a:r>
            <a:endParaRPr lang="el-GR" sz="3200" dirty="0"/>
          </a:p>
        </p:txBody>
      </p:sp>
      <p:pic>
        <p:nvPicPr>
          <p:cNvPr id="14338" name="Picture 2" descr="C:\Users\worki\OneDrive\Υπολογιστής\Screenshot_2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844824"/>
            <a:ext cx="4112427" cy="4824536"/>
          </a:xfrm>
          <a:prstGeom prst="rect">
            <a:avLst/>
          </a:prstGeom>
          <a:noFill/>
          <a:extLst>
            <a:ext uri="{909E8E84-426E-40DD-AFC4-6F175D3DCCD1}">
              <a14:hiddenFill xmlns:a14="http://schemas.microsoft.com/office/drawing/2010/main">
                <a:solidFill>
                  <a:srgbClr val="FFFFFF"/>
                </a:solidFill>
              </a14:hiddenFill>
            </a:ext>
          </a:extLst>
        </p:spPr>
      </p:pic>
      <p:sp>
        <p:nvSpPr>
          <p:cNvPr id="3" name="Ορθογώνιο 2"/>
          <p:cNvSpPr/>
          <p:nvPr/>
        </p:nvSpPr>
        <p:spPr>
          <a:xfrm>
            <a:off x="4795995" y="2276872"/>
            <a:ext cx="4572000" cy="1477328"/>
          </a:xfrm>
          <a:prstGeom prst="rect">
            <a:avLst/>
          </a:prstGeom>
        </p:spPr>
        <p:txBody>
          <a:bodyPr>
            <a:spAutoFit/>
          </a:bodyPr>
          <a:lstStyle/>
          <a:p>
            <a:r>
              <a:rPr lang="en-US" b="1" dirty="0"/>
              <a:t>Decision Tree </a:t>
            </a:r>
            <a:r>
              <a:rPr lang="en-US" b="1" dirty="0" smtClean="0"/>
              <a:t>Model - RMSE </a:t>
            </a:r>
            <a:r>
              <a:rPr lang="en-US" b="1" dirty="0"/>
              <a:t>= 10.86</a:t>
            </a:r>
          </a:p>
          <a:p>
            <a:r>
              <a:rPr lang="en-US" dirty="0" smtClean="0"/>
              <a:t>The model's </a:t>
            </a:r>
            <a:r>
              <a:rPr lang="en-US" dirty="0"/>
              <a:t>predictions are off by </a:t>
            </a:r>
            <a:r>
              <a:rPr lang="en-US" b="1" dirty="0"/>
              <a:t>10.86 AQI units</a:t>
            </a:r>
            <a:r>
              <a:rPr lang="en-US" dirty="0" smtClean="0"/>
              <a:t>.</a:t>
            </a:r>
          </a:p>
          <a:p>
            <a:r>
              <a:rPr lang="en-US" dirty="0"/>
              <a:t>About </a:t>
            </a:r>
            <a:r>
              <a:rPr lang="en-US" b="1" dirty="0"/>
              <a:t>82.58%</a:t>
            </a:r>
            <a:r>
              <a:rPr lang="en-US" dirty="0"/>
              <a:t> of the variation in the AQI is explained by this model.</a:t>
            </a:r>
          </a:p>
        </p:txBody>
      </p:sp>
      <p:sp>
        <p:nvSpPr>
          <p:cNvPr id="4" name="Ορθογώνιο 3"/>
          <p:cNvSpPr/>
          <p:nvPr/>
        </p:nvSpPr>
        <p:spPr>
          <a:xfrm>
            <a:off x="4716016" y="4257092"/>
            <a:ext cx="4572000" cy="2308324"/>
          </a:xfrm>
          <a:prstGeom prst="rect">
            <a:avLst/>
          </a:prstGeom>
        </p:spPr>
        <p:txBody>
          <a:bodyPr>
            <a:spAutoFit/>
          </a:bodyPr>
          <a:lstStyle/>
          <a:p>
            <a:r>
              <a:rPr lang="en-US" b="1" dirty="0"/>
              <a:t>Random Forest </a:t>
            </a:r>
            <a:r>
              <a:rPr lang="en-US" b="1" dirty="0" smtClean="0"/>
              <a:t>Model - RMSE </a:t>
            </a:r>
            <a:r>
              <a:rPr lang="en-US" b="1" dirty="0"/>
              <a:t>= 7.65</a:t>
            </a:r>
          </a:p>
          <a:p>
            <a:r>
              <a:rPr lang="en-US" dirty="0"/>
              <a:t>This is a significant improvement compared to both Linear Regression and Decision Tree.</a:t>
            </a:r>
          </a:p>
          <a:p>
            <a:r>
              <a:rPr lang="en-US" dirty="0"/>
              <a:t>The predictions are, on average, only </a:t>
            </a:r>
            <a:r>
              <a:rPr lang="en-US" b="1" dirty="0"/>
              <a:t>7.65 AQI units off</a:t>
            </a:r>
            <a:r>
              <a:rPr lang="en-US" dirty="0" smtClean="0"/>
              <a:t>.</a:t>
            </a:r>
          </a:p>
          <a:p>
            <a:r>
              <a:rPr lang="en-US" dirty="0"/>
              <a:t>The Random Forest explains </a:t>
            </a:r>
            <a:r>
              <a:rPr lang="en-US" b="1" dirty="0"/>
              <a:t>91.37%</a:t>
            </a:r>
            <a:r>
              <a:rPr lang="en-US" dirty="0"/>
              <a:t> of the variation in AQI.</a:t>
            </a:r>
          </a:p>
        </p:txBody>
      </p:sp>
    </p:spTree>
    <p:extLst>
      <p:ext uri="{BB962C8B-B14F-4D97-AF65-F5344CB8AC3E}">
        <p14:creationId xmlns:p14="http://schemas.microsoft.com/office/powerpoint/2010/main" val="31386898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107504" y="-99392"/>
            <a:ext cx="8820472" cy="1847282"/>
          </a:xfrm>
        </p:spPr>
        <p:txBody>
          <a:bodyPr/>
          <a:lstStyle/>
          <a:p>
            <a:pPr algn="l"/>
            <a:r>
              <a:rPr lang="en-US" sz="3200" dirty="0" smtClean="0"/>
              <a:t>Train a XGBOOST regression model to predict the AQI according to the rest of the features.</a:t>
            </a:r>
            <a:endParaRPr lang="el-GR" sz="3200" dirty="0"/>
          </a:p>
        </p:txBody>
      </p:sp>
      <p:sp>
        <p:nvSpPr>
          <p:cNvPr id="3" name="Ορθογώνιο 2"/>
          <p:cNvSpPr/>
          <p:nvPr/>
        </p:nvSpPr>
        <p:spPr>
          <a:xfrm>
            <a:off x="251520" y="5729946"/>
            <a:ext cx="7920880" cy="923330"/>
          </a:xfrm>
          <a:prstGeom prst="rect">
            <a:avLst/>
          </a:prstGeom>
        </p:spPr>
        <p:txBody>
          <a:bodyPr wrap="square">
            <a:spAutoFit/>
          </a:bodyPr>
          <a:lstStyle/>
          <a:p>
            <a:r>
              <a:rPr lang="en-US" b="1" dirty="0" smtClean="0"/>
              <a:t>XGBOOST Model - RMSE </a:t>
            </a:r>
            <a:r>
              <a:rPr lang="en-US" b="1" dirty="0"/>
              <a:t>= </a:t>
            </a:r>
            <a:r>
              <a:rPr lang="en-US" b="1" dirty="0" smtClean="0"/>
              <a:t>8.43</a:t>
            </a:r>
            <a:endParaRPr lang="en-US" b="1" dirty="0"/>
          </a:p>
          <a:p>
            <a:r>
              <a:rPr lang="en-US" dirty="0" smtClean="0"/>
              <a:t>The model's </a:t>
            </a:r>
            <a:r>
              <a:rPr lang="en-US" dirty="0"/>
              <a:t>predictions are off by </a:t>
            </a:r>
            <a:r>
              <a:rPr lang="en-US" b="1" dirty="0" smtClean="0"/>
              <a:t>8.43 </a:t>
            </a:r>
            <a:r>
              <a:rPr lang="en-US" b="1" dirty="0"/>
              <a:t>AQI units</a:t>
            </a:r>
            <a:r>
              <a:rPr lang="en-US" dirty="0" smtClean="0"/>
              <a:t>.</a:t>
            </a:r>
          </a:p>
          <a:p>
            <a:r>
              <a:rPr lang="en-US" dirty="0"/>
              <a:t>About </a:t>
            </a:r>
            <a:r>
              <a:rPr lang="en-US" b="1" dirty="0" smtClean="0"/>
              <a:t>90%</a:t>
            </a:r>
            <a:r>
              <a:rPr lang="en-US" dirty="0" smtClean="0"/>
              <a:t> </a:t>
            </a:r>
            <a:r>
              <a:rPr lang="en-US" dirty="0"/>
              <a:t>of the variation in the AQI is explained by this model.</a:t>
            </a:r>
          </a:p>
        </p:txBody>
      </p:sp>
      <p:pic>
        <p:nvPicPr>
          <p:cNvPr id="16386" name="Picture 2" descr="C:\Users\worki\OneDrive\Υπολογιστής\Screenshot_2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853962"/>
            <a:ext cx="5629275" cy="3800475"/>
          </a:xfrm>
          <a:prstGeom prst="rect">
            <a:avLst/>
          </a:prstGeom>
          <a:noFill/>
          <a:extLst>
            <a:ext uri="{909E8E84-426E-40DD-AFC4-6F175D3DCCD1}">
              <a14:hiddenFill xmlns:a14="http://schemas.microsoft.com/office/drawing/2010/main">
                <a:solidFill>
                  <a:srgbClr val="FFFFFF"/>
                </a:solidFill>
              </a14:hiddenFill>
            </a:ext>
          </a:extLst>
        </p:spPr>
      </p:pic>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8224" y="2276872"/>
            <a:ext cx="2016224" cy="1008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42014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36512" y="-171400"/>
            <a:ext cx="8712967" cy="1311010"/>
          </a:xfrm>
        </p:spPr>
        <p:txBody>
          <a:bodyPr/>
          <a:lstStyle/>
          <a:p>
            <a:pPr algn="l"/>
            <a:r>
              <a:rPr lang="en-US" sz="3200" dirty="0" smtClean="0"/>
              <a:t>Evaluate </a:t>
            </a:r>
            <a:r>
              <a:rPr lang="en-US" sz="3200" dirty="0"/>
              <a:t>the </a:t>
            </a:r>
            <a:r>
              <a:rPr lang="en-US" sz="3200" dirty="0" smtClean="0"/>
              <a:t>models </a:t>
            </a:r>
            <a:r>
              <a:rPr lang="en-US" sz="3200" dirty="0"/>
              <a:t>using </a:t>
            </a:r>
            <a:r>
              <a:rPr lang="en-US" sz="3200" dirty="0" smtClean="0"/>
              <a:t>RMSE – R2 </a:t>
            </a:r>
            <a:r>
              <a:rPr lang="en-US" sz="3200" dirty="0"/>
              <a:t>and compare </a:t>
            </a:r>
            <a:r>
              <a:rPr lang="en-US" sz="3200" dirty="0" smtClean="0"/>
              <a:t>them</a:t>
            </a:r>
            <a:endParaRPr lang="el-GR" sz="3200" dirty="0"/>
          </a:p>
        </p:txBody>
      </p:sp>
      <p:pic>
        <p:nvPicPr>
          <p:cNvPr id="17410" name="Picture 2" descr="C:\Users\worki\OneDrive\Υπολογιστής\Screenshot_2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179" y="1628800"/>
            <a:ext cx="5393925" cy="41353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38860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108520" y="-655505"/>
            <a:ext cx="8712967" cy="1311010"/>
          </a:xfrm>
        </p:spPr>
        <p:txBody>
          <a:bodyPr/>
          <a:lstStyle/>
          <a:p>
            <a:pPr algn="l"/>
            <a:r>
              <a:rPr lang="en-US" sz="2400" dirty="0" smtClean="0"/>
              <a:t>Evaluate </a:t>
            </a:r>
            <a:r>
              <a:rPr lang="en-US" sz="2400" dirty="0"/>
              <a:t>the </a:t>
            </a:r>
            <a:r>
              <a:rPr lang="en-US" sz="2400" dirty="0" smtClean="0"/>
              <a:t>models </a:t>
            </a:r>
            <a:r>
              <a:rPr lang="en-US" sz="2400" dirty="0"/>
              <a:t>using </a:t>
            </a:r>
            <a:r>
              <a:rPr lang="en-US" sz="2400" dirty="0" smtClean="0"/>
              <a:t>RMSE – R2 </a:t>
            </a:r>
            <a:r>
              <a:rPr lang="en-US" sz="2400" dirty="0"/>
              <a:t>and compare </a:t>
            </a:r>
            <a:r>
              <a:rPr lang="en-US" sz="2400" dirty="0" smtClean="0"/>
              <a:t>them</a:t>
            </a:r>
            <a:endParaRPr lang="el-GR" sz="2400" dirty="0"/>
          </a:p>
        </p:txBody>
      </p:sp>
      <p:pic>
        <p:nvPicPr>
          <p:cNvPr id="174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64704"/>
            <a:ext cx="5227844" cy="3013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3848" y="3691344"/>
            <a:ext cx="5823128" cy="3166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98411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κειμένου 2"/>
          <p:cNvSpPr>
            <a:spLocks noGrp="1"/>
          </p:cNvSpPr>
          <p:nvPr>
            <p:ph type="body" idx="1"/>
          </p:nvPr>
        </p:nvSpPr>
        <p:spPr>
          <a:xfrm>
            <a:off x="683568" y="1340768"/>
            <a:ext cx="7704856" cy="2448272"/>
          </a:xfrm>
        </p:spPr>
        <p:txBody>
          <a:bodyPr>
            <a:noAutofit/>
          </a:bodyPr>
          <a:lstStyle/>
          <a:p>
            <a:pPr algn="l">
              <a:lnSpc>
                <a:spcPct val="120000"/>
              </a:lnSpc>
            </a:pPr>
            <a:r>
              <a:rPr lang="en-US" sz="1200" dirty="0"/>
              <a:t>Air pollution is a major </a:t>
            </a:r>
            <a:r>
              <a:rPr lang="en-US" sz="1200" dirty="0" smtClean="0"/>
              <a:t>and </a:t>
            </a:r>
            <a:r>
              <a:rPr lang="en-US" sz="1200" dirty="0"/>
              <a:t>public </a:t>
            </a:r>
            <a:r>
              <a:rPr lang="en-US" sz="1200" dirty="0"/>
              <a:t>environmental </a:t>
            </a:r>
            <a:r>
              <a:rPr lang="en-US" sz="1200" dirty="0" smtClean="0"/>
              <a:t>problem. </a:t>
            </a:r>
            <a:r>
              <a:rPr lang="en-US" sz="1200" dirty="0" smtClean="0"/>
              <a:t>This </a:t>
            </a:r>
            <a:r>
              <a:rPr lang="en-US" sz="1200" dirty="0"/>
              <a:t>study analyzes air quality data from various global cities with the goal of predicting the Air Quality Index (AQI) using different machine learning algorithms. </a:t>
            </a:r>
            <a:endParaRPr lang="en-US" sz="1200" dirty="0" smtClean="0"/>
          </a:p>
          <a:p>
            <a:pPr algn="l">
              <a:lnSpc>
                <a:spcPct val="120000"/>
              </a:lnSpc>
            </a:pPr>
            <a:r>
              <a:rPr lang="en-US" sz="1200" dirty="0" smtClean="0"/>
              <a:t>The </a:t>
            </a:r>
            <a:r>
              <a:rPr lang="en-US" sz="1200" dirty="0"/>
              <a:t>comparison of models demonstrated that Random Forest provides the most accurate predictions of AQI</a:t>
            </a:r>
            <a:r>
              <a:rPr lang="en-US" sz="1200" dirty="0" smtClean="0"/>
              <a:t>.</a:t>
            </a:r>
            <a:br>
              <a:rPr lang="en-US" sz="1200" dirty="0" smtClean="0"/>
            </a:br>
            <a:r>
              <a:rPr lang="en-US" sz="1200" dirty="0" smtClean="0">
                <a:latin typeface="Bahnschrift" pitchFamily="34" charset="0"/>
              </a:rPr>
              <a:t/>
            </a:r>
            <a:br>
              <a:rPr lang="en-US" sz="1200" dirty="0" smtClean="0">
                <a:latin typeface="Bahnschrift" pitchFamily="34" charset="0"/>
              </a:rPr>
            </a:br>
            <a:r>
              <a:rPr lang="en-US" sz="1200" dirty="0"/>
              <a:t>The Air Quality Index (AQI) is a standardized indicator that summarizes the concentration of pollutants such as CO, CO2, NO2, SO2, O3, PM2.5, and PM10 into a single value reflecting air quality. Accurate AQI prediction enables timely interventions to protect public health. This study uses real-world air quality measurements to examine the relationship between key pollutants and AQI and applies statistical and machine learning methods to predict AQI levels.</a:t>
            </a:r>
            <a:endParaRPr lang="en-US" sz="1200" dirty="0" smtClean="0">
              <a:latin typeface="Bahnschrift" pitchFamily="34" charset="0"/>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832" y="3749833"/>
            <a:ext cx="5158637" cy="2330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Τίτλος 1"/>
          <p:cNvSpPr txBox="1">
            <a:spLocks/>
          </p:cNvSpPr>
          <p:nvPr/>
        </p:nvSpPr>
        <p:spPr>
          <a:xfrm>
            <a:off x="-5941168" y="-675456"/>
            <a:ext cx="8892480" cy="1793167"/>
          </a:xfrm>
          <a:prstGeom prst="rect">
            <a:avLst/>
          </a:prstGeom>
          <a:effectLst/>
        </p:spPr>
        <p:txBody>
          <a:bodyPr vert="horz" lIns="91440" tIns="45720" rIns="91440" bIns="45720" rtlCol="0" anchor="b"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cap="none" baseline="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0" dirty="0" smtClean="0">
                <a:effectLst/>
              </a:rPr>
              <a:t>Abstract</a:t>
            </a:r>
            <a:endParaRPr lang="el-GR" sz="4000" dirty="0"/>
          </a:p>
        </p:txBody>
      </p:sp>
      <p:pic>
        <p:nvPicPr>
          <p:cNvPr id="1026" name="Picture 2" descr="C:\Users\worki\OneDrive\Υπολογιστής\Screenshot_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3427" y="3573016"/>
            <a:ext cx="5696421" cy="3154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79885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60" y="904131"/>
            <a:ext cx="4836421" cy="5792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Τίτλος 1"/>
          <p:cNvSpPr txBox="1">
            <a:spLocks/>
          </p:cNvSpPr>
          <p:nvPr/>
        </p:nvSpPr>
        <p:spPr>
          <a:xfrm>
            <a:off x="179512" y="116632"/>
            <a:ext cx="8712967" cy="655505"/>
          </a:xfrm>
          <a:prstGeom prst="rect">
            <a:avLst/>
          </a:prstGeom>
        </p:spPr>
        <p:txBody>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400" dirty="0"/>
              <a:t>Feature Importance - Random Forest</a:t>
            </a:r>
            <a:endParaRPr lang="el-GR" sz="2400" dirty="0"/>
          </a:p>
        </p:txBody>
      </p:sp>
      <p:sp>
        <p:nvSpPr>
          <p:cNvPr id="4" name="Τίτλος 1"/>
          <p:cNvSpPr txBox="1">
            <a:spLocks/>
          </p:cNvSpPr>
          <p:nvPr/>
        </p:nvSpPr>
        <p:spPr>
          <a:xfrm>
            <a:off x="-78102" y="116632"/>
            <a:ext cx="8712967" cy="1311010"/>
          </a:xfrm>
          <a:prstGeom prst="rect">
            <a:avLst/>
          </a:prstGeom>
        </p:spPr>
        <p:txBody>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endParaRPr lang="el-GR" sz="2400" dirty="0"/>
          </a:p>
        </p:txBody>
      </p:sp>
      <p:sp>
        <p:nvSpPr>
          <p:cNvPr id="2" name="Rectangle 3"/>
          <p:cNvSpPr>
            <a:spLocks noChangeArrowheads="1"/>
          </p:cNvSpPr>
          <p:nvPr/>
        </p:nvSpPr>
        <p:spPr bwMode="auto">
          <a:xfrm>
            <a:off x="5076056" y="1196753"/>
            <a:ext cx="4067943" cy="4616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T</a:t>
            </a:r>
            <a:r>
              <a:rPr kumimoji="0" lang="el-GR" sz="1200" b="0" i="0" u="none" strike="noStrike" cap="none" normalizeH="0" baseline="0" dirty="0" smtClean="0">
                <a:ln>
                  <a:noFill/>
                </a:ln>
                <a:solidFill>
                  <a:schemeClr val="tx1"/>
                </a:solidFill>
                <a:effectLst/>
                <a:latin typeface="Arial" pitchFamily="34" charset="0"/>
                <a:cs typeface="Arial" pitchFamily="34" charset="0"/>
              </a:rPr>
              <a:t>o </a:t>
            </a:r>
            <a:r>
              <a:rPr kumimoji="0" lang="el-GR" sz="1200" b="0" i="0" u="none" strike="noStrike" cap="none" normalizeH="0" baseline="0" dirty="0" err="1" smtClean="0">
                <a:ln>
                  <a:noFill/>
                </a:ln>
                <a:solidFill>
                  <a:schemeClr val="tx1"/>
                </a:solidFill>
                <a:effectLst/>
                <a:latin typeface="Arial" pitchFamily="34" charset="0"/>
                <a:cs typeface="Arial" pitchFamily="34" charset="0"/>
              </a:rPr>
              <a:t>better</a:t>
            </a:r>
            <a:r>
              <a:rPr kumimoji="0" lang="el-GR" sz="1200" b="0" i="0" u="none" strike="noStrike" cap="none" normalizeH="0" baseline="0" dirty="0" smtClean="0">
                <a:ln>
                  <a:noFill/>
                </a:ln>
                <a:solidFill>
                  <a:schemeClr val="tx1"/>
                </a:solidFill>
                <a:effectLst/>
                <a:latin typeface="Arial"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cs typeface="Arial" pitchFamily="34" charset="0"/>
              </a:rPr>
              <a:t>understand</a:t>
            </a:r>
            <a:r>
              <a:rPr kumimoji="0" lang="el-GR" sz="1200" b="0" i="0" u="none" strike="noStrike" cap="none" normalizeH="0" baseline="0" dirty="0" smtClean="0">
                <a:ln>
                  <a:noFill/>
                </a:ln>
                <a:solidFill>
                  <a:schemeClr val="tx1"/>
                </a:solidFill>
                <a:effectLst/>
                <a:latin typeface="Arial"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cs typeface="Arial" pitchFamily="34" charset="0"/>
              </a:rPr>
              <a:t>the</a:t>
            </a:r>
            <a:r>
              <a:rPr kumimoji="0" lang="el-GR" sz="1200" b="0" i="0" u="none" strike="noStrike" cap="none" normalizeH="0" baseline="0" dirty="0" smtClean="0">
                <a:ln>
                  <a:noFill/>
                </a:ln>
                <a:solidFill>
                  <a:schemeClr val="tx1"/>
                </a:solidFill>
                <a:effectLst/>
                <a:latin typeface="Arial"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cs typeface="Arial" pitchFamily="34" charset="0"/>
              </a:rPr>
              <a:t>influence</a:t>
            </a:r>
            <a:r>
              <a:rPr kumimoji="0" lang="el-GR" sz="1200" b="0" i="0" u="none" strike="noStrike" cap="none" normalizeH="0" baseline="0" dirty="0" smtClean="0">
                <a:ln>
                  <a:noFill/>
                </a:ln>
                <a:solidFill>
                  <a:schemeClr val="tx1"/>
                </a:solidFill>
                <a:effectLst/>
                <a:latin typeface="Arial"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cs typeface="Arial" pitchFamily="34" charset="0"/>
              </a:rPr>
              <a:t>of</a:t>
            </a:r>
            <a:r>
              <a:rPr kumimoji="0" lang="el-GR" sz="1200" b="0" i="0" u="none" strike="noStrike" cap="none" normalizeH="0" baseline="0" dirty="0" smtClean="0">
                <a:ln>
                  <a:noFill/>
                </a:ln>
                <a:solidFill>
                  <a:schemeClr val="tx1"/>
                </a:solidFill>
                <a:effectLst/>
                <a:latin typeface="Arial"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cs typeface="Arial" pitchFamily="34" charset="0"/>
              </a:rPr>
              <a:t>individual</a:t>
            </a:r>
            <a:r>
              <a:rPr kumimoji="0" lang="el-GR" sz="1200" b="0" i="0" u="none" strike="noStrike" cap="none" normalizeH="0" baseline="0" dirty="0" smtClean="0">
                <a:ln>
                  <a:noFill/>
                </a:ln>
                <a:solidFill>
                  <a:schemeClr val="tx1"/>
                </a:solidFill>
                <a:effectLst/>
                <a:latin typeface="Arial"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cs typeface="Arial" pitchFamily="34" charset="0"/>
              </a:rPr>
              <a:t>pollutants</a:t>
            </a:r>
            <a:r>
              <a:rPr kumimoji="0" lang="el-GR" sz="1200" b="0" i="0" u="none" strike="noStrike" cap="none" normalizeH="0" baseline="0" dirty="0" smtClean="0">
                <a:ln>
                  <a:noFill/>
                </a:ln>
                <a:solidFill>
                  <a:schemeClr val="tx1"/>
                </a:solidFill>
                <a:effectLst/>
                <a:latin typeface="Arial"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cs typeface="Arial" pitchFamily="34" charset="0"/>
              </a:rPr>
              <a:t>on</a:t>
            </a:r>
            <a:r>
              <a:rPr kumimoji="0" lang="el-GR" sz="1200" b="0" i="0" u="none" strike="noStrike" cap="none" normalizeH="0" baseline="0" dirty="0" smtClean="0">
                <a:ln>
                  <a:noFill/>
                </a:ln>
                <a:solidFill>
                  <a:schemeClr val="tx1"/>
                </a:solidFill>
                <a:effectLst/>
                <a:latin typeface="Arial" pitchFamily="34" charset="0"/>
                <a:cs typeface="Arial" pitchFamily="34" charset="0"/>
              </a:rPr>
              <a:t> AQI </a:t>
            </a:r>
            <a:r>
              <a:rPr kumimoji="0" lang="el-GR" sz="1200" b="0" i="0" u="none" strike="noStrike" cap="none" normalizeH="0" baseline="0" dirty="0" err="1" smtClean="0">
                <a:ln>
                  <a:noFill/>
                </a:ln>
                <a:solidFill>
                  <a:schemeClr val="tx1"/>
                </a:solidFill>
                <a:effectLst/>
                <a:latin typeface="Arial" pitchFamily="34" charset="0"/>
                <a:cs typeface="Arial" pitchFamily="34" charset="0"/>
              </a:rPr>
              <a:t>predictions</a:t>
            </a:r>
            <a:r>
              <a:rPr kumimoji="0" lang="el-GR" sz="1200" b="0" i="0" u="none" strike="noStrike" cap="none" normalizeH="0" baseline="0" dirty="0" smtClean="0">
                <a:ln>
                  <a:noFill/>
                </a:ln>
                <a:solidFill>
                  <a:schemeClr val="tx1"/>
                </a:solidFill>
                <a:effectLst/>
                <a:latin typeface="Arial" pitchFamily="34" charset="0"/>
                <a:cs typeface="Arial" pitchFamily="34" charset="0"/>
              </a:rPr>
              <a:t>, a </a:t>
            </a:r>
            <a:r>
              <a:rPr kumimoji="0" lang="el-GR" sz="1200" b="0" i="0" u="none" strike="noStrike" cap="none" normalizeH="0" baseline="0" dirty="0" err="1" smtClean="0">
                <a:ln>
                  <a:noFill/>
                </a:ln>
                <a:solidFill>
                  <a:schemeClr val="tx1"/>
                </a:solidFill>
                <a:effectLst/>
                <a:latin typeface="Arial" pitchFamily="34" charset="0"/>
                <a:cs typeface="Arial" pitchFamily="34" charset="0"/>
              </a:rPr>
              <a:t>feature</a:t>
            </a:r>
            <a:r>
              <a:rPr kumimoji="0" lang="el-GR" sz="1200" b="0" i="0" u="none" strike="noStrike" cap="none" normalizeH="0" baseline="0" dirty="0" smtClean="0">
                <a:ln>
                  <a:noFill/>
                </a:ln>
                <a:solidFill>
                  <a:schemeClr val="tx1"/>
                </a:solidFill>
                <a:effectLst/>
                <a:latin typeface="Arial"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cs typeface="Arial" pitchFamily="34" charset="0"/>
              </a:rPr>
              <a:t>importance</a:t>
            </a:r>
            <a:r>
              <a:rPr kumimoji="0" lang="el-GR" sz="1200" b="0" i="0" u="none" strike="noStrike" cap="none" normalizeH="0" baseline="0" dirty="0" smtClean="0">
                <a:ln>
                  <a:noFill/>
                </a:ln>
                <a:solidFill>
                  <a:schemeClr val="tx1"/>
                </a:solidFill>
                <a:effectLst/>
                <a:latin typeface="Arial"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cs typeface="Arial" pitchFamily="34" charset="0"/>
              </a:rPr>
              <a:t>analysis</a:t>
            </a:r>
            <a:r>
              <a:rPr kumimoji="0" lang="el-GR" sz="1200" b="0" i="0" u="none" strike="noStrike" cap="none" normalizeH="0" baseline="0" dirty="0" smtClean="0">
                <a:ln>
                  <a:noFill/>
                </a:ln>
                <a:solidFill>
                  <a:schemeClr val="tx1"/>
                </a:solidFill>
                <a:effectLst/>
                <a:latin typeface="Arial"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cs typeface="Arial" pitchFamily="34" charset="0"/>
              </a:rPr>
              <a:t>was</a:t>
            </a:r>
            <a:r>
              <a:rPr kumimoji="0" lang="el-GR" sz="1200" b="0" i="0" u="none" strike="noStrike" cap="none" normalizeH="0" baseline="0" dirty="0" smtClean="0">
                <a:ln>
                  <a:noFill/>
                </a:ln>
                <a:solidFill>
                  <a:schemeClr val="tx1"/>
                </a:solidFill>
                <a:effectLst/>
                <a:latin typeface="Arial"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cs typeface="Arial" pitchFamily="34" charset="0"/>
              </a:rPr>
              <a:t>performed</a:t>
            </a:r>
            <a:r>
              <a:rPr kumimoji="0" lang="el-GR" sz="1200" b="0" i="0" u="none" strike="noStrike" cap="none" normalizeH="0" baseline="0" dirty="0" smtClean="0">
                <a:ln>
                  <a:noFill/>
                </a:ln>
                <a:solidFill>
                  <a:schemeClr val="tx1"/>
                </a:solidFill>
                <a:effectLst/>
                <a:latin typeface="Arial"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cs typeface="Arial" pitchFamily="34" charset="0"/>
              </a:rPr>
              <a:t>using</a:t>
            </a:r>
            <a:r>
              <a:rPr kumimoji="0" lang="el-GR" sz="1200" b="0" i="0" u="none" strike="noStrike" cap="none" normalizeH="0" baseline="0" dirty="0" smtClean="0">
                <a:ln>
                  <a:noFill/>
                </a:ln>
                <a:solidFill>
                  <a:schemeClr val="tx1"/>
                </a:solidFill>
                <a:effectLst/>
                <a:latin typeface="Arial"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cs typeface="Arial" pitchFamily="34" charset="0"/>
              </a:rPr>
              <a:t>the</a:t>
            </a:r>
            <a:r>
              <a:rPr kumimoji="0" lang="el-GR" sz="1200" b="0" i="0" u="none" strike="noStrike" cap="none" normalizeH="0" baseline="0" dirty="0" smtClean="0">
                <a:ln>
                  <a:noFill/>
                </a:ln>
                <a:solidFill>
                  <a:schemeClr val="tx1"/>
                </a:solidFill>
                <a:effectLst/>
                <a:latin typeface="Arial"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cs typeface="Arial" pitchFamily="34" charset="0"/>
              </a:rPr>
              <a:t>Random</a:t>
            </a:r>
            <a:r>
              <a:rPr kumimoji="0" lang="el-GR" sz="1200" b="0" i="0" u="none" strike="noStrike" cap="none" normalizeH="0" baseline="0" dirty="0" smtClean="0">
                <a:ln>
                  <a:noFill/>
                </a:ln>
                <a:solidFill>
                  <a:schemeClr val="tx1"/>
                </a:solidFill>
                <a:effectLst/>
                <a:latin typeface="Arial"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cs typeface="Arial" pitchFamily="34" charset="0"/>
              </a:rPr>
              <a:t>Forest</a:t>
            </a:r>
            <a:r>
              <a:rPr kumimoji="0" lang="el-GR" sz="1200" b="0" i="0" u="none" strike="noStrike" cap="none" normalizeH="0" baseline="0" dirty="0" smtClean="0">
                <a:ln>
                  <a:noFill/>
                </a:ln>
                <a:solidFill>
                  <a:schemeClr val="tx1"/>
                </a:solidFill>
                <a:effectLst/>
                <a:latin typeface="Arial"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cs typeface="Arial" pitchFamily="34" charset="0"/>
              </a:rPr>
              <a:t>model</a:t>
            </a:r>
            <a:r>
              <a:rPr kumimoji="0" lang="el-GR" sz="1200" b="0" i="0" u="none" strike="noStrike" cap="none" normalizeH="0" baseline="0" dirty="0" smtClean="0">
                <a:ln>
                  <a:noFill/>
                </a:ln>
                <a:solidFill>
                  <a:schemeClr val="tx1"/>
                </a:solidFill>
                <a:effectLst/>
                <a:latin typeface="Arial" pitchFamily="34" charset="0"/>
                <a:cs typeface="Arial" pitchFamily="34" charset="0"/>
              </a:rPr>
              <a:t>. </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1200" dirty="0">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l-GR" sz="1200" b="0" i="0" u="none" strike="noStrike" cap="none" normalizeH="0" baseline="0" dirty="0" err="1" smtClean="0">
                <a:ln>
                  <a:noFill/>
                </a:ln>
                <a:solidFill>
                  <a:schemeClr val="tx1"/>
                </a:solidFill>
                <a:effectLst/>
                <a:latin typeface="Arial" pitchFamily="34" charset="0"/>
                <a:cs typeface="Arial" pitchFamily="34" charset="0"/>
              </a:rPr>
              <a:t>The</a:t>
            </a:r>
            <a:r>
              <a:rPr kumimoji="0" lang="el-GR" sz="1200" b="0" i="0" u="none" strike="noStrike" cap="none" normalizeH="0" baseline="0" dirty="0" smtClean="0">
                <a:ln>
                  <a:noFill/>
                </a:ln>
                <a:solidFill>
                  <a:schemeClr val="tx1"/>
                </a:solidFill>
                <a:effectLst/>
                <a:latin typeface="Arial"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Unicode MS" pitchFamily="34" charset="-128"/>
                <a:cs typeface="Arial" pitchFamily="34" charset="0"/>
              </a:rPr>
              <a:t>feature_importances</a:t>
            </a:r>
            <a:r>
              <a:rPr kumimoji="0" lang="el-GR" sz="1200" b="0" i="0" u="none" strike="noStrike" cap="none" normalizeH="0" baseline="0" dirty="0" smtClean="0">
                <a:ln>
                  <a:noFill/>
                </a:ln>
                <a:solidFill>
                  <a:schemeClr val="tx1"/>
                </a:solidFill>
                <a:effectLst/>
                <a:latin typeface="Arial Unicode MS" pitchFamily="34" charset="-128"/>
                <a:cs typeface="Arial" pitchFamily="34" charset="0"/>
              </a:rPr>
              <a:t>_</a:t>
            </a:r>
            <a:r>
              <a:rPr kumimoji="0" lang="el-GR" sz="1200" b="0" i="0" u="none" strike="noStrike" cap="none" normalizeH="0" baseline="0" dirty="0" smtClean="0">
                <a:ln>
                  <a:noFill/>
                </a:ln>
                <a:solidFill>
                  <a:schemeClr val="tx1"/>
                </a:solidFill>
                <a:effectLst/>
                <a:latin typeface="Arial"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cs typeface="Arial" pitchFamily="34" charset="0"/>
              </a:rPr>
              <a:t>attribute</a:t>
            </a:r>
            <a:r>
              <a:rPr kumimoji="0" lang="el-GR" sz="1200" b="0" i="0" u="none" strike="noStrike" cap="none" normalizeH="0" baseline="0" dirty="0" smtClean="0">
                <a:ln>
                  <a:noFill/>
                </a:ln>
                <a:solidFill>
                  <a:schemeClr val="tx1"/>
                </a:solidFill>
                <a:effectLst/>
                <a:latin typeface="Arial"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cs typeface="Arial" pitchFamily="34" charset="0"/>
              </a:rPr>
              <a:t>of</a:t>
            </a:r>
            <a:r>
              <a:rPr kumimoji="0" lang="el-GR" sz="1200" b="0" i="0" u="none" strike="noStrike" cap="none" normalizeH="0" baseline="0" dirty="0" smtClean="0">
                <a:ln>
                  <a:noFill/>
                </a:ln>
                <a:solidFill>
                  <a:schemeClr val="tx1"/>
                </a:solidFill>
                <a:effectLst/>
                <a:latin typeface="Arial"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cs typeface="Arial" pitchFamily="34" charset="0"/>
              </a:rPr>
              <a:t>the</a:t>
            </a:r>
            <a:r>
              <a:rPr kumimoji="0" lang="el-GR" sz="1200" b="0" i="0" u="none" strike="noStrike" cap="none" normalizeH="0" baseline="0" dirty="0" smtClean="0">
                <a:ln>
                  <a:noFill/>
                </a:ln>
                <a:solidFill>
                  <a:schemeClr val="tx1"/>
                </a:solidFill>
                <a:effectLst/>
                <a:latin typeface="Arial"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cs typeface="Arial" pitchFamily="34" charset="0"/>
              </a:rPr>
              <a:t>trained</a:t>
            </a:r>
            <a:r>
              <a:rPr kumimoji="0" lang="el-GR" sz="1200" b="0" i="0" u="none" strike="noStrike" cap="none" normalizeH="0" baseline="0" dirty="0" smtClean="0">
                <a:ln>
                  <a:noFill/>
                </a:ln>
                <a:solidFill>
                  <a:schemeClr val="tx1"/>
                </a:solidFill>
                <a:effectLst/>
                <a:latin typeface="Arial"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cs typeface="Arial" pitchFamily="34" charset="0"/>
              </a:rPr>
              <a:t>model</a:t>
            </a:r>
            <a:r>
              <a:rPr kumimoji="0" lang="el-GR" sz="1200" b="0" i="0" u="none" strike="noStrike" cap="none" normalizeH="0" baseline="0" dirty="0" smtClean="0">
                <a:ln>
                  <a:noFill/>
                </a:ln>
                <a:solidFill>
                  <a:schemeClr val="tx1"/>
                </a:solidFill>
                <a:effectLst/>
                <a:latin typeface="Arial"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cs typeface="Arial" pitchFamily="34" charset="0"/>
              </a:rPr>
              <a:t>provides</a:t>
            </a:r>
            <a:r>
              <a:rPr kumimoji="0" lang="el-GR" sz="1200" b="0" i="0" u="none" strike="noStrike" cap="none" normalizeH="0" baseline="0" dirty="0" smtClean="0">
                <a:ln>
                  <a:noFill/>
                </a:ln>
                <a:solidFill>
                  <a:schemeClr val="tx1"/>
                </a:solidFill>
                <a:effectLst/>
                <a:latin typeface="Arial" pitchFamily="34" charset="0"/>
                <a:cs typeface="Arial" pitchFamily="34" charset="0"/>
              </a:rPr>
              <a:t> a </a:t>
            </a:r>
            <a:r>
              <a:rPr kumimoji="0" lang="el-GR" sz="1200" b="0" i="0" u="none" strike="noStrike" cap="none" normalizeH="0" baseline="0" dirty="0" err="1" smtClean="0">
                <a:ln>
                  <a:noFill/>
                </a:ln>
                <a:solidFill>
                  <a:schemeClr val="tx1"/>
                </a:solidFill>
                <a:effectLst/>
                <a:latin typeface="Arial" pitchFamily="34" charset="0"/>
                <a:cs typeface="Arial" pitchFamily="34" charset="0"/>
              </a:rPr>
              <a:t>quantitative</a:t>
            </a:r>
            <a:r>
              <a:rPr kumimoji="0" lang="el-GR" sz="1200" b="0" i="0" u="none" strike="noStrike" cap="none" normalizeH="0" baseline="0" dirty="0" smtClean="0">
                <a:ln>
                  <a:noFill/>
                </a:ln>
                <a:solidFill>
                  <a:schemeClr val="tx1"/>
                </a:solidFill>
                <a:effectLst/>
                <a:latin typeface="Arial"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cs typeface="Arial" pitchFamily="34" charset="0"/>
              </a:rPr>
              <a:t>estimate</a:t>
            </a:r>
            <a:r>
              <a:rPr kumimoji="0" lang="el-GR" sz="1200" b="0" i="0" u="none" strike="noStrike" cap="none" normalizeH="0" baseline="0" dirty="0" smtClean="0">
                <a:ln>
                  <a:noFill/>
                </a:ln>
                <a:solidFill>
                  <a:schemeClr val="tx1"/>
                </a:solidFill>
                <a:effectLst/>
                <a:latin typeface="Arial"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cs typeface="Arial" pitchFamily="34" charset="0"/>
              </a:rPr>
              <a:t>of</a:t>
            </a:r>
            <a:r>
              <a:rPr kumimoji="0" lang="el-GR" sz="1200" b="0" i="0" u="none" strike="noStrike" cap="none" normalizeH="0" baseline="0" dirty="0" smtClean="0">
                <a:ln>
                  <a:noFill/>
                </a:ln>
                <a:solidFill>
                  <a:schemeClr val="tx1"/>
                </a:solidFill>
                <a:effectLst/>
                <a:latin typeface="Arial"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cs typeface="Arial" pitchFamily="34" charset="0"/>
              </a:rPr>
              <a:t>how</a:t>
            </a:r>
            <a:r>
              <a:rPr kumimoji="0" lang="el-GR" sz="1200" b="0" i="0" u="none" strike="noStrike" cap="none" normalizeH="0" baseline="0" dirty="0" smtClean="0">
                <a:ln>
                  <a:noFill/>
                </a:ln>
                <a:solidFill>
                  <a:schemeClr val="tx1"/>
                </a:solidFill>
                <a:effectLst/>
                <a:latin typeface="Arial"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cs typeface="Arial" pitchFamily="34" charset="0"/>
              </a:rPr>
              <a:t>much</a:t>
            </a:r>
            <a:r>
              <a:rPr kumimoji="0" lang="el-GR" sz="1200" b="0" i="0" u="none" strike="noStrike" cap="none" normalizeH="0" baseline="0" dirty="0" smtClean="0">
                <a:ln>
                  <a:noFill/>
                </a:ln>
                <a:solidFill>
                  <a:schemeClr val="tx1"/>
                </a:solidFill>
                <a:effectLst/>
                <a:latin typeface="Arial"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cs typeface="Arial" pitchFamily="34" charset="0"/>
              </a:rPr>
              <a:t>each</a:t>
            </a:r>
            <a:r>
              <a:rPr kumimoji="0" lang="el-GR" sz="1200" b="0" i="0" u="none" strike="noStrike" cap="none" normalizeH="0" baseline="0" dirty="0" smtClean="0">
                <a:ln>
                  <a:noFill/>
                </a:ln>
                <a:solidFill>
                  <a:schemeClr val="tx1"/>
                </a:solidFill>
                <a:effectLst/>
                <a:latin typeface="Arial"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cs typeface="Arial" pitchFamily="34" charset="0"/>
              </a:rPr>
              <a:t>input</a:t>
            </a:r>
            <a:r>
              <a:rPr kumimoji="0" lang="el-GR" sz="1200" b="0" i="0" u="none" strike="noStrike" cap="none" normalizeH="0" baseline="0" dirty="0" smtClean="0">
                <a:ln>
                  <a:noFill/>
                </a:ln>
                <a:solidFill>
                  <a:schemeClr val="tx1"/>
                </a:solidFill>
                <a:effectLst/>
                <a:latin typeface="Arial"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cs typeface="Arial" pitchFamily="34" charset="0"/>
              </a:rPr>
              <a:t>feature</a:t>
            </a:r>
            <a:r>
              <a:rPr kumimoji="0" lang="el-GR" sz="1200" b="0" i="0" u="none" strike="noStrike" cap="none" normalizeH="0" baseline="0" dirty="0" smtClean="0">
                <a:ln>
                  <a:noFill/>
                </a:ln>
                <a:solidFill>
                  <a:schemeClr val="tx1"/>
                </a:solidFill>
                <a:effectLst/>
                <a:latin typeface="Arial"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cs typeface="Arial" pitchFamily="34" charset="0"/>
              </a:rPr>
              <a:t>contributes</a:t>
            </a:r>
            <a:r>
              <a:rPr kumimoji="0" lang="el-GR" sz="1200" b="0" i="0" u="none" strike="noStrike" cap="none" normalizeH="0" baseline="0" dirty="0" smtClean="0">
                <a:ln>
                  <a:noFill/>
                </a:ln>
                <a:solidFill>
                  <a:schemeClr val="tx1"/>
                </a:solidFill>
                <a:effectLst/>
                <a:latin typeface="Arial"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cs typeface="Arial" pitchFamily="34" charset="0"/>
              </a:rPr>
              <a:t>to</a:t>
            </a:r>
            <a:r>
              <a:rPr kumimoji="0" lang="el-GR" sz="1200" b="0" i="0" u="none" strike="noStrike" cap="none" normalizeH="0" baseline="0" dirty="0" smtClean="0">
                <a:ln>
                  <a:noFill/>
                </a:ln>
                <a:solidFill>
                  <a:schemeClr val="tx1"/>
                </a:solidFill>
                <a:effectLst/>
                <a:latin typeface="Arial"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cs typeface="Arial" pitchFamily="34" charset="0"/>
              </a:rPr>
              <a:t>the</a:t>
            </a:r>
            <a:r>
              <a:rPr kumimoji="0" lang="el-GR" sz="1200" b="0" i="0" u="none" strike="noStrike" cap="none" normalizeH="0" baseline="0" dirty="0" smtClean="0">
                <a:ln>
                  <a:noFill/>
                </a:ln>
                <a:solidFill>
                  <a:schemeClr val="tx1"/>
                </a:solidFill>
                <a:effectLst/>
                <a:latin typeface="Arial"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cs typeface="Arial" pitchFamily="34" charset="0"/>
              </a:rPr>
              <a:t>model's</a:t>
            </a:r>
            <a:r>
              <a:rPr kumimoji="0" lang="el-GR" sz="1200" b="0" i="0" u="none" strike="noStrike" cap="none" normalizeH="0" baseline="0" dirty="0" smtClean="0">
                <a:ln>
                  <a:noFill/>
                </a:ln>
                <a:solidFill>
                  <a:schemeClr val="tx1"/>
                </a:solidFill>
                <a:effectLst/>
                <a:latin typeface="Arial"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cs typeface="Arial" pitchFamily="34" charset="0"/>
              </a:rPr>
              <a:t>decision</a:t>
            </a:r>
            <a:r>
              <a:rPr kumimoji="0" lang="el-GR" sz="1200" b="0" i="0" u="none" strike="noStrike" cap="none" normalizeH="0" baseline="0" dirty="0" smtClean="0">
                <a:ln>
                  <a:noFill/>
                </a:ln>
                <a:solidFill>
                  <a:schemeClr val="tx1"/>
                </a:solidFill>
                <a:effectLst/>
                <a:latin typeface="Arial" pitchFamily="34" charset="0"/>
                <a:cs typeface="Arial" pitchFamily="34" charset="0"/>
              </a:rPr>
              <a:t>-</a:t>
            </a:r>
            <a:r>
              <a:rPr kumimoji="0" lang="el-GR" sz="1200" b="0" i="0" u="none" strike="noStrike" cap="none" normalizeH="0" baseline="0" dirty="0" err="1" smtClean="0">
                <a:ln>
                  <a:noFill/>
                </a:ln>
                <a:solidFill>
                  <a:schemeClr val="tx1"/>
                </a:solidFill>
                <a:effectLst/>
                <a:latin typeface="Arial" pitchFamily="34" charset="0"/>
                <a:cs typeface="Arial" pitchFamily="34" charset="0"/>
              </a:rPr>
              <a:t>making</a:t>
            </a:r>
            <a:r>
              <a:rPr kumimoji="0" lang="el-GR" sz="1200" b="0" i="0" u="none" strike="noStrike" cap="none" normalizeH="0" baseline="0" dirty="0" smtClean="0">
                <a:ln>
                  <a:noFill/>
                </a:ln>
                <a:solidFill>
                  <a:schemeClr val="tx1"/>
                </a:solidFill>
                <a:effectLst/>
                <a:latin typeface="Arial"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cs typeface="Arial" pitchFamily="34" charset="0"/>
              </a:rPr>
              <a:t>process</a:t>
            </a:r>
            <a:r>
              <a:rPr kumimoji="0" lang="el-GR" sz="1200" b="0" i="0" u="none" strike="noStrike" cap="none" normalizeH="0" baseline="0" dirty="0" smtClean="0">
                <a:ln>
                  <a:noFill/>
                </a:ln>
                <a:solidFill>
                  <a:schemeClr val="tx1"/>
                </a:solidFill>
                <a:effectLst/>
                <a:latin typeface="Arial" pitchFamily="34" charset="0"/>
                <a:cs typeface="Arial" pitchFamily="34" charset="0"/>
              </a:rPr>
              <a:t>.</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l-GR"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l-GR" sz="1200" b="0" i="0" u="none" strike="noStrike" cap="none" normalizeH="0" baseline="0" dirty="0" smtClean="0">
                <a:ln>
                  <a:noFill/>
                </a:ln>
                <a:solidFill>
                  <a:schemeClr val="tx1"/>
                </a:solidFill>
                <a:effectLst/>
                <a:latin typeface="Arial" pitchFamily="34" charset="0"/>
                <a:cs typeface="Arial" pitchFamily="34" charset="0"/>
              </a:rPr>
              <a:t>A </a:t>
            </a:r>
            <a:r>
              <a:rPr kumimoji="0" lang="el-GR" sz="1200" b="0" i="0" u="none" strike="noStrike" cap="none" normalizeH="0" baseline="0" dirty="0" err="1" smtClean="0">
                <a:ln>
                  <a:noFill/>
                </a:ln>
                <a:solidFill>
                  <a:schemeClr val="tx1"/>
                </a:solidFill>
                <a:effectLst/>
                <a:latin typeface="Arial" pitchFamily="34" charset="0"/>
                <a:cs typeface="Arial" pitchFamily="34" charset="0"/>
              </a:rPr>
              <a:t>bar</a:t>
            </a:r>
            <a:r>
              <a:rPr kumimoji="0" lang="el-GR" sz="1200" b="0" i="0" u="none" strike="noStrike" cap="none" normalizeH="0" baseline="0" dirty="0" smtClean="0">
                <a:ln>
                  <a:noFill/>
                </a:ln>
                <a:solidFill>
                  <a:schemeClr val="tx1"/>
                </a:solidFill>
                <a:effectLst/>
                <a:latin typeface="Arial"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cs typeface="Arial" pitchFamily="34" charset="0"/>
              </a:rPr>
              <a:t>plot</a:t>
            </a:r>
            <a:r>
              <a:rPr kumimoji="0" lang="el-GR" sz="1200" b="0" i="0" u="none" strike="noStrike" cap="none" normalizeH="0" baseline="0" dirty="0" smtClean="0">
                <a:ln>
                  <a:noFill/>
                </a:ln>
                <a:solidFill>
                  <a:schemeClr val="tx1"/>
                </a:solidFill>
                <a:effectLst/>
                <a:latin typeface="Arial"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cs typeface="Arial" pitchFamily="34" charset="0"/>
              </a:rPr>
              <a:t>was</a:t>
            </a:r>
            <a:r>
              <a:rPr kumimoji="0" lang="el-GR" sz="1200" b="0" i="0" u="none" strike="noStrike" cap="none" normalizeH="0" baseline="0" dirty="0" smtClean="0">
                <a:ln>
                  <a:noFill/>
                </a:ln>
                <a:solidFill>
                  <a:schemeClr val="tx1"/>
                </a:solidFill>
                <a:effectLst/>
                <a:latin typeface="Arial"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cs typeface="Arial" pitchFamily="34" charset="0"/>
              </a:rPr>
              <a:t>generated</a:t>
            </a:r>
            <a:r>
              <a:rPr kumimoji="0" lang="el-GR" sz="1200" b="0" i="0" u="none" strike="noStrike" cap="none" normalizeH="0" baseline="0" dirty="0" smtClean="0">
                <a:ln>
                  <a:noFill/>
                </a:ln>
                <a:solidFill>
                  <a:schemeClr val="tx1"/>
                </a:solidFill>
                <a:effectLst/>
                <a:latin typeface="Arial"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cs typeface="Arial" pitchFamily="34" charset="0"/>
              </a:rPr>
              <a:t>to</a:t>
            </a:r>
            <a:r>
              <a:rPr kumimoji="0" lang="el-GR" sz="1200" b="0" i="0" u="none" strike="noStrike" cap="none" normalizeH="0" baseline="0" dirty="0" smtClean="0">
                <a:ln>
                  <a:noFill/>
                </a:ln>
                <a:solidFill>
                  <a:schemeClr val="tx1"/>
                </a:solidFill>
                <a:effectLst/>
                <a:latin typeface="Arial"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cs typeface="Arial" pitchFamily="34" charset="0"/>
              </a:rPr>
              <a:t>visualize</a:t>
            </a:r>
            <a:r>
              <a:rPr kumimoji="0" lang="el-GR" sz="1200" b="0" i="0" u="none" strike="noStrike" cap="none" normalizeH="0" baseline="0" dirty="0" smtClean="0">
                <a:ln>
                  <a:noFill/>
                </a:ln>
                <a:solidFill>
                  <a:schemeClr val="tx1"/>
                </a:solidFill>
                <a:effectLst/>
                <a:latin typeface="Arial"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cs typeface="Arial" pitchFamily="34" charset="0"/>
              </a:rPr>
              <a:t>the</a:t>
            </a:r>
            <a:r>
              <a:rPr kumimoji="0" lang="el-GR" sz="1200" b="0" i="0" u="none" strike="noStrike" cap="none" normalizeH="0" baseline="0" dirty="0" smtClean="0">
                <a:ln>
                  <a:noFill/>
                </a:ln>
                <a:solidFill>
                  <a:schemeClr val="tx1"/>
                </a:solidFill>
                <a:effectLst/>
                <a:latin typeface="Arial"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cs typeface="Arial" pitchFamily="34" charset="0"/>
              </a:rPr>
              <a:t>relative</a:t>
            </a:r>
            <a:r>
              <a:rPr kumimoji="0" lang="el-GR" sz="1200" b="0" i="0" u="none" strike="noStrike" cap="none" normalizeH="0" baseline="0" dirty="0" smtClean="0">
                <a:ln>
                  <a:noFill/>
                </a:ln>
                <a:solidFill>
                  <a:schemeClr val="tx1"/>
                </a:solidFill>
                <a:effectLst/>
                <a:latin typeface="Arial"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cs typeface="Arial" pitchFamily="34" charset="0"/>
              </a:rPr>
              <a:t>importance</a:t>
            </a:r>
            <a:r>
              <a:rPr kumimoji="0" lang="el-GR" sz="1200" b="0" i="0" u="none" strike="noStrike" cap="none" normalizeH="0" baseline="0" dirty="0" smtClean="0">
                <a:ln>
                  <a:noFill/>
                </a:ln>
                <a:solidFill>
                  <a:schemeClr val="tx1"/>
                </a:solidFill>
                <a:effectLst/>
                <a:latin typeface="Arial"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cs typeface="Arial" pitchFamily="34" charset="0"/>
              </a:rPr>
              <a:t>of</a:t>
            </a:r>
            <a:r>
              <a:rPr kumimoji="0" lang="el-GR" sz="1200" b="0" i="0" u="none" strike="noStrike" cap="none" normalizeH="0" baseline="0" dirty="0" smtClean="0">
                <a:ln>
                  <a:noFill/>
                </a:ln>
                <a:solidFill>
                  <a:schemeClr val="tx1"/>
                </a:solidFill>
                <a:effectLst/>
                <a:latin typeface="Arial"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cs typeface="Arial" pitchFamily="34" charset="0"/>
              </a:rPr>
              <a:t>each</a:t>
            </a:r>
            <a:r>
              <a:rPr kumimoji="0" lang="el-GR" sz="1200" b="0" i="0" u="none" strike="noStrike" cap="none" normalizeH="0" baseline="0" dirty="0" smtClean="0">
                <a:ln>
                  <a:noFill/>
                </a:ln>
                <a:solidFill>
                  <a:schemeClr val="tx1"/>
                </a:solidFill>
                <a:effectLst/>
                <a:latin typeface="Arial"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cs typeface="Arial" pitchFamily="34" charset="0"/>
              </a:rPr>
              <a:t>pollutant</a:t>
            </a:r>
            <a:r>
              <a:rPr kumimoji="0" lang="el-GR" sz="1200" b="0" i="0" u="none" strike="noStrike" cap="none" normalizeH="0" baseline="0" dirty="0" smtClean="0">
                <a:ln>
                  <a:noFill/>
                </a:ln>
                <a:solidFill>
                  <a:schemeClr val="tx1"/>
                </a:solidFill>
                <a:effectLst/>
                <a:latin typeface="Arial" pitchFamily="34" charset="0"/>
                <a:cs typeface="Arial" pitchFamily="34" charset="0"/>
              </a:rPr>
              <a:t>:</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l-GR" sz="1200" b="0" i="0" u="none" strike="noStrike" cap="none" normalizeH="0" baseline="0" dirty="0" smtClean="0">
              <a:ln>
                <a:noFill/>
              </a:ln>
              <a:solidFill>
                <a:schemeClr val="tx1"/>
              </a:solidFill>
              <a:effectLst/>
              <a:latin typeface="Arial" pitchFamily="34" charset="0"/>
              <a:cs typeface="Arial" pitchFamily="34" charset="0"/>
            </a:endParaRPr>
          </a:p>
          <a:p>
            <a:pPr marL="171450" marR="0" lvl="0" indent="-171450" algn="l" defTabSz="914400" rtl="0" eaLnBrk="0" fontAlgn="base" latinLnBrk="0" hangingPunct="0">
              <a:lnSpc>
                <a:spcPct val="100000"/>
              </a:lnSpc>
              <a:spcBef>
                <a:spcPct val="0"/>
              </a:spcBef>
              <a:spcAft>
                <a:spcPct val="0"/>
              </a:spcAft>
              <a:buClrTx/>
              <a:buSzTx/>
              <a:buFontTx/>
              <a:buChar char="-"/>
              <a:tabLst/>
            </a:pPr>
            <a:r>
              <a:rPr kumimoji="0" lang="el-GR" sz="1200" b="0" i="0" u="none" strike="noStrike" cap="none" normalizeH="0" baseline="0" dirty="0" err="1" smtClean="0">
                <a:ln>
                  <a:noFill/>
                </a:ln>
                <a:solidFill>
                  <a:schemeClr val="tx1"/>
                </a:solidFill>
                <a:effectLst/>
                <a:latin typeface="Arial" pitchFamily="34" charset="0"/>
                <a:cs typeface="Arial" pitchFamily="34" charset="0"/>
              </a:rPr>
              <a:t>The</a:t>
            </a:r>
            <a:r>
              <a:rPr kumimoji="0" lang="el-GR" sz="1200" b="0" i="0" u="none" strike="noStrike" cap="none" normalizeH="0" baseline="0" dirty="0" smtClean="0">
                <a:ln>
                  <a:noFill/>
                </a:ln>
                <a:solidFill>
                  <a:schemeClr val="tx1"/>
                </a:solidFill>
                <a:effectLst/>
                <a:latin typeface="Arial"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cs typeface="Arial" pitchFamily="34" charset="0"/>
              </a:rPr>
              <a:t>features</a:t>
            </a:r>
            <a:r>
              <a:rPr kumimoji="0" lang="el-GR" sz="1200" b="0" i="0" u="none" strike="noStrike" cap="none" normalizeH="0" baseline="0" dirty="0" smtClean="0">
                <a:ln>
                  <a:noFill/>
                </a:ln>
                <a:solidFill>
                  <a:schemeClr val="tx1"/>
                </a:solidFill>
                <a:effectLst/>
                <a:latin typeface="Arial"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cs typeface="Arial" pitchFamily="34" charset="0"/>
              </a:rPr>
              <a:t>were</a:t>
            </a:r>
            <a:r>
              <a:rPr kumimoji="0" lang="el-GR" sz="1200" b="0" i="0" u="none" strike="noStrike" cap="none" normalizeH="0" baseline="0" dirty="0" smtClean="0">
                <a:ln>
                  <a:noFill/>
                </a:ln>
                <a:solidFill>
                  <a:schemeClr val="tx1"/>
                </a:solidFill>
                <a:effectLst/>
                <a:latin typeface="Arial"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cs typeface="Arial" pitchFamily="34" charset="0"/>
              </a:rPr>
              <a:t>sorted</a:t>
            </a:r>
            <a:r>
              <a:rPr kumimoji="0" lang="el-GR" sz="1200" b="0" i="0" u="none" strike="noStrike" cap="none" normalizeH="0" baseline="0" dirty="0" smtClean="0">
                <a:ln>
                  <a:noFill/>
                </a:ln>
                <a:solidFill>
                  <a:schemeClr val="tx1"/>
                </a:solidFill>
                <a:effectLst/>
                <a:latin typeface="Arial"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cs typeface="Arial" pitchFamily="34" charset="0"/>
              </a:rPr>
              <a:t>in</a:t>
            </a:r>
            <a:r>
              <a:rPr kumimoji="0" lang="el-GR" sz="1200" b="0" i="0" u="none" strike="noStrike" cap="none" normalizeH="0" baseline="0" dirty="0" smtClean="0">
                <a:ln>
                  <a:noFill/>
                </a:ln>
                <a:solidFill>
                  <a:schemeClr val="tx1"/>
                </a:solidFill>
                <a:effectLst/>
                <a:latin typeface="Arial"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cs typeface="Arial" pitchFamily="34" charset="0"/>
              </a:rPr>
              <a:t>descending</a:t>
            </a:r>
            <a:r>
              <a:rPr kumimoji="0" lang="el-GR" sz="1200" b="0" i="0" u="none" strike="noStrike" cap="none" normalizeH="0" baseline="0" dirty="0" smtClean="0">
                <a:ln>
                  <a:noFill/>
                </a:ln>
                <a:solidFill>
                  <a:schemeClr val="tx1"/>
                </a:solidFill>
                <a:effectLst/>
                <a:latin typeface="Arial"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cs typeface="Arial" pitchFamily="34" charset="0"/>
              </a:rPr>
              <a:t>order</a:t>
            </a:r>
            <a:r>
              <a:rPr kumimoji="0" lang="el-GR" sz="1200" b="0" i="0" u="none" strike="noStrike" cap="none" normalizeH="0" baseline="0" dirty="0" smtClean="0">
                <a:ln>
                  <a:noFill/>
                </a:ln>
                <a:solidFill>
                  <a:schemeClr val="tx1"/>
                </a:solidFill>
                <a:effectLst/>
                <a:latin typeface="Arial"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cs typeface="Arial" pitchFamily="34" charset="0"/>
              </a:rPr>
              <a:t>of</a:t>
            </a:r>
            <a:r>
              <a:rPr kumimoji="0" lang="el-GR" sz="1200" b="0" i="0" u="none" strike="noStrike" cap="none" normalizeH="0" baseline="0" dirty="0" smtClean="0">
                <a:ln>
                  <a:noFill/>
                </a:ln>
                <a:solidFill>
                  <a:schemeClr val="tx1"/>
                </a:solidFill>
                <a:effectLst/>
                <a:latin typeface="Arial"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cs typeface="Arial" pitchFamily="34" charset="0"/>
              </a:rPr>
              <a:t>importance</a:t>
            </a:r>
            <a:r>
              <a:rPr kumimoji="0" lang="el-GR" sz="1200" b="0" i="0" u="none" strike="noStrike" cap="none" normalizeH="0" baseline="0" dirty="0" smtClean="0">
                <a:ln>
                  <a:noFill/>
                </a:ln>
                <a:solidFill>
                  <a:schemeClr val="tx1"/>
                </a:solidFill>
                <a:effectLst/>
                <a:latin typeface="Arial"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cs typeface="Arial" pitchFamily="34" charset="0"/>
              </a:rPr>
              <a:t>for</a:t>
            </a:r>
            <a:r>
              <a:rPr kumimoji="0" lang="el-GR" sz="1200" b="0" i="0" u="none" strike="noStrike" cap="none" normalizeH="0" baseline="0" dirty="0" smtClean="0">
                <a:ln>
                  <a:noFill/>
                </a:ln>
                <a:solidFill>
                  <a:schemeClr val="tx1"/>
                </a:solidFill>
                <a:effectLst/>
                <a:latin typeface="Arial"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cs typeface="Arial" pitchFamily="34" charset="0"/>
              </a:rPr>
              <a:t>clearer</a:t>
            </a:r>
            <a:r>
              <a:rPr kumimoji="0" lang="el-GR" sz="1200" b="0" i="0" u="none" strike="noStrike" cap="none" normalizeH="0" baseline="0" dirty="0" smtClean="0">
                <a:ln>
                  <a:noFill/>
                </a:ln>
                <a:solidFill>
                  <a:schemeClr val="tx1"/>
                </a:solidFill>
                <a:effectLst/>
                <a:latin typeface="Arial"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cs typeface="Arial" pitchFamily="34" charset="0"/>
              </a:rPr>
              <a:t>interpretation</a:t>
            </a:r>
            <a:r>
              <a:rPr kumimoji="0" lang="el-GR" sz="1200" b="0" i="0" u="none" strike="noStrike" cap="none" normalizeH="0" baseline="0" dirty="0" smtClean="0">
                <a:ln>
                  <a:noFill/>
                </a:ln>
                <a:solidFill>
                  <a:schemeClr val="tx1"/>
                </a:solidFill>
                <a:effectLst/>
                <a:latin typeface="Arial" pitchFamily="34" charset="0"/>
                <a:cs typeface="Arial" pitchFamily="34" charset="0"/>
              </a:rPr>
              <a:t>.</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171450" marR="0" lvl="0" indent="-171450" algn="l" defTabSz="914400" rtl="0" eaLnBrk="0" fontAlgn="base" latinLnBrk="0" hangingPunct="0">
              <a:lnSpc>
                <a:spcPct val="100000"/>
              </a:lnSpc>
              <a:spcBef>
                <a:spcPct val="0"/>
              </a:spcBef>
              <a:spcAft>
                <a:spcPct val="0"/>
              </a:spcAft>
              <a:buClrTx/>
              <a:buSzTx/>
              <a:buFontTx/>
              <a:buChar char="-"/>
              <a:tabLst/>
            </a:pPr>
            <a:r>
              <a:rPr kumimoji="0" lang="el-GR" sz="1200" b="0" i="0" u="none" strike="noStrike" cap="none" normalizeH="0" baseline="0" dirty="0" smtClean="0">
                <a:ln>
                  <a:noFill/>
                </a:ln>
                <a:solidFill>
                  <a:schemeClr val="tx1"/>
                </a:solidFill>
                <a:effectLst/>
                <a:latin typeface="Arial" pitchFamily="34" charset="0"/>
                <a:cs typeface="Arial" pitchFamily="34" charset="0"/>
              </a:rPr>
              <a:t/>
            </a:r>
            <a:br>
              <a:rPr kumimoji="0" lang="el-GR" sz="1200" b="0" i="0" u="none" strike="noStrike" cap="none" normalizeH="0" baseline="0" dirty="0" smtClean="0">
                <a:ln>
                  <a:noFill/>
                </a:ln>
                <a:solidFill>
                  <a:schemeClr val="tx1"/>
                </a:solidFill>
                <a:effectLst/>
                <a:latin typeface="Arial" pitchFamily="34" charset="0"/>
                <a:cs typeface="Arial" pitchFamily="34" charset="0"/>
              </a:rPr>
            </a:br>
            <a:r>
              <a:rPr kumimoji="0" lang="en-US" sz="1200" b="0" i="0" u="none" strike="noStrike" cap="none" normalizeH="0" baseline="0" dirty="0" smtClean="0">
                <a:ln>
                  <a:noFill/>
                </a:ln>
                <a:solidFill>
                  <a:schemeClr val="tx1"/>
                </a:solidFill>
                <a:effectLst/>
                <a:latin typeface="Arial" pitchFamily="34" charset="0"/>
                <a:cs typeface="Arial" pitchFamily="34" charset="0"/>
              </a:rPr>
              <a:t>-</a:t>
            </a:r>
            <a:r>
              <a:rPr kumimoji="0" lang="el-GR" sz="1200" b="0" i="0" u="none" strike="noStrike" cap="none" normalizeH="0" baseline="0" dirty="0" smtClean="0">
                <a:ln>
                  <a:noFill/>
                </a:ln>
                <a:solidFill>
                  <a:schemeClr val="tx1"/>
                </a:solidFill>
                <a:effectLst/>
                <a:latin typeface="Arial"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cs typeface="Arial" pitchFamily="34" charset="0"/>
              </a:rPr>
              <a:t>The</a:t>
            </a:r>
            <a:r>
              <a:rPr kumimoji="0" lang="el-GR" sz="1200" b="0" i="0" u="none" strike="noStrike" cap="none" normalizeH="0" baseline="0" dirty="0" smtClean="0">
                <a:ln>
                  <a:noFill/>
                </a:ln>
                <a:solidFill>
                  <a:schemeClr val="tx1"/>
                </a:solidFill>
                <a:effectLst/>
                <a:latin typeface="Arial"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cs typeface="Arial" pitchFamily="34" charset="0"/>
              </a:rPr>
              <a:t>bar</a:t>
            </a:r>
            <a:r>
              <a:rPr kumimoji="0" lang="el-GR" sz="1200" b="0" i="0" u="none" strike="noStrike" cap="none" normalizeH="0" baseline="0" dirty="0" smtClean="0">
                <a:ln>
                  <a:noFill/>
                </a:ln>
                <a:solidFill>
                  <a:schemeClr val="tx1"/>
                </a:solidFill>
                <a:effectLst/>
                <a:latin typeface="Arial"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cs typeface="Arial" pitchFamily="34" charset="0"/>
              </a:rPr>
              <a:t>chart</a:t>
            </a:r>
            <a:r>
              <a:rPr kumimoji="0" lang="el-GR" sz="1200" b="0" i="0" u="none" strike="noStrike" cap="none" normalizeH="0" baseline="0" dirty="0" smtClean="0">
                <a:ln>
                  <a:noFill/>
                </a:ln>
                <a:solidFill>
                  <a:schemeClr val="tx1"/>
                </a:solidFill>
                <a:effectLst/>
                <a:latin typeface="Arial"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cs typeface="Arial" pitchFamily="34" charset="0"/>
              </a:rPr>
              <a:t>highlights</a:t>
            </a:r>
            <a:r>
              <a:rPr kumimoji="0" lang="el-GR" sz="1200" b="0" i="0" u="none" strike="noStrike" cap="none" normalizeH="0" baseline="0" dirty="0" smtClean="0">
                <a:ln>
                  <a:noFill/>
                </a:ln>
                <a:solidFill>
                  <a:schemeClr val="tx1"/>
                </a:solidFill>
                <a:effectLst/>
                <a:latin typeface="Arial"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cs typeface="Arial" pitchFamily="34" charset="0"/>
              </a:rPr>
              <a:t>which</a:t>
            </a:r>
            <a:r>
              <a:rPr kumimoji="0" lang="el-GR" sz="1200" b="0" i="0" u="none" strike="noStrike" cap="none" normalizeH="0" baseline="0" dirty="0" smtClean="0">
                <a:ln>
                  <a:noFill/>
                </a:ln>
                <a:solidFill>
                  <a:schemeClr val="tx1"/>
                </a:solidFill>
                <a:effectLst/>
                <a:latin typeface="Arial"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cs typeface="Arial" pitchFamily="34" charset="0"/>
              </a:rPr>
              <a:t>pollutants</a:t>
            </a:r>
            <a:r>
              <a:rPr kumimoji="0" lang="el-GR" sz="1200" b="0" i="0" u="none" strike="noStrike" cap="none" normalizeH="0" baseline="0" dirty="0" smtClean="0">
                <a:ln>
                  <a:noFill/>
                </a:ln>
                <a:solidFill>
                  <a:schemeClr val="tx1"/>
                </a:solidFill>
                <a:effectLst/>
                <a:latin typeface="Arial"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cs typeface="Arial" pitchFamily="34" charset="0"/>
              </a:rPr>
              <a:t>have</a:t>
            </a:r>
            <a:r>
              <a:rPr kumimoji="0" lang="el-GR" sz="1200" b="0" i="0" u="none" strike="noStrike" cap="none" normalizeH="0" baseline="0" dirty="0" smtClean="0">
                <a:ln>
                  <a:noFill/>
                </a:ln>
                <a:solidFill>
                  <a:schemeClr val="tx1"/>
                </a:solidFill>
                <a:effectLst/>
                <a:latin typeface="Arial"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cs typeface="Arial" pitchFamily="34" charset="0"/>
              </a:rPr>
              <a:t>the</a:t>
            </a:r>
            <a:r>
              <a:rPr kumimoji="0" lang="el-GR" sz="1200" b="0" i="0" u="none" strike="noStrike" cap="none" normalizeH="0" baseline="0" dirty="0" smtClean="0">
                <a:ln>
                  <a:noFill/>
                </a:ln>
                <a:solidFill>
                  <a:schemeClr val="tx1"/>
                </a:solidFill>
                <a:effectLst/>
                <a:latin typeface="Arial"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cs typeface="Arial" pitchFamily="34" charset="0"/>
              </a:rPr>
              <a:t>greatest</a:t>
            </a:r>
            <a:r>
              <a:rPr kumimoji="0" lang="el-GR" sz="1200" b="0" i="0" u="none" strike="noStrike" cap="none" normalizeH="0" baseline="0" dirty="0" smtClean="0">
                <a:ln>
                  <a:noFill/>
                </a:ln>
                <a:solidFill>
                  <a:schemeClr val="tx1"/>
                </a:solidFill>
                <a:effectLst/>
                <a:latin typeface="Arial"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cs typeface="Arial" pitchFamily="34" charset="0"/>
              </a:rPr>
              <a:t>impact</a:t>
            </a:r>
            <a:r>
              <a:rPr kumimoji="0" lang="el-GR" sz="1200" b="0" i="0" u="none" strike="noStrike" cap="none" normalizeH="0" baseline="0" dirty="0" smtClean="0">
                <a:ln>
                  <a:noFill/>
                </a:ln>
                <a:solidFill>
                  <a:schemeClr val="tx1"/>
                </a:solidFill>
                <a:effectLst/>
                <a:latin typeface="Arial"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cs typeface="Arial" pitchFamily="34" charset="0"/>
              </a:rPr>
              <a:t>on</a:t>
            </a:r>
            <a:r>
              <a:rPr kumimoji="0" lang="el-GR" sz="1200" b="0" i="0" u="none" strike="noStrike" cap="none" normalizeH="0" baseline="0" dirty="0" smtClean="0">
                <a:ln>
                  <a:noFill/>
                </a:ln>
                <a:solidFill>
                  <a:schemeClr val="tx1"/>
                </a:solidFill>
                <a:effectLst/>
                <a:latin typeface="Arial" pitchFamily="34" charset="0"/>
                <a:cs typeface="Arial" pitchFamily="34" charset="0"/>
              </a:rPr>
              <a:t> AQI </a:t>
            </a:r>
            <a:r>
              <a:rPr kumimoji="0" lang="el-GR" sz="1200" b="0" i="0" u="none" strike="noStrike" cap="none" normalizeH="0" baseline="0" dirty="0" err="1" smtClean="0">
                <a:ln>
                  <a:noFill/>
                </a:ln>
                <a:solidFill>
                  <a:schemeClr val="tx1"/>
                </a:solidFill>
                <a:effectLst/>
                <a:latin typeface="Arial" pitchFamily="34" charset="0"/>
                <a:cs typeface="Arial" pitchFamily="34" charset="0"/>
              </a:rPr>
              <a:t>predictions</a:t>
            </a:r>
            <a:r>
              <a:rPr kumimoji="0" lang="el-GR" sz="1200" b="0" i="0" u="none" strike="noStrike" cap="none" normalizeH="0" baseline="0" dirty="0" smtClean="0">
                <a:ln>
                  <a:noFill/>
                </a:ln>
                <a:solidFill>
                  <a:schemeClr val="tx1"/>
                </a:solidFill>
                <a:effectLst/>
                <a:latin typeface="Arial"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cs typeface="Arial" pitchFamily="34" charset="0"/>
              </a:rPr>
              <a:t>based</a:t>
            </a:r>
            <a:r>
              <a:rPr kumimoji="0" lang="el-GR" sz="1200" b="0" i="0" u="none" strike="noStrike" cap="none" normalizeH="0" baseline="0" dirty="0" smtClean="0">
                <a:ln>
                  <a:noFill/>
                </a:ln>
                <a:solidFill>
                  <a:schemeClr val="tx1"/>
                </a:solidFill>
                <a:effectLst/>
                <a:latin typeface="Arial"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cs typeface="Arial" pitchFamily="34" charset="0"/>
              </a:rPr>
              <a:t>on</a:t>
            </a:r>
            <a:r>
              <a:rPr kumimoji="0" lang="el-GR" sz="1200" b="0" i="0" u="none" strike="noStrike" cap="none" normalizeH="0" baseline="0" dirty="0" smtClean="0">
                <a:ln>
                  <a:noFill/>
                </a:ln>
                <a:solidFill>
                  <a:schemeClr val="tx1"/>
                </a:solidFill>
                <a:effectLst/>
                <a:latin typeface="Arial"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cs typeface="Arial" pitchFamily="34" charset="0"/>
              </a:rPr>
              <a:t>how</a:t>
            </a:r>
            <a:r>
              <a:rPr kumimoji="0" lang="el-GR" sz="1200" b="0" i="0" u="none" strike="noStrike" cap="none" normalizeH="0" baseline="0" dirty="0" smtClean="0">
                <a:ln>
                  <a:noFill/>
                </a:ln>
                <a:solidFill>
                  <a:schemeClr val="tx1"/>
                </a:solidFill>
                <a:effectLst/>
                <a:latin typeface="Arial"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cs typeface="Arial" pitchFamily="34" charset="0"/>
              </a:rPr>
              <a:t>frequently</a:t>
            </a:r>
            <a:r>
              <a:rPr kumimoji="0" lang="el-GR" sz="1200" b="0" i="0" u="none" strike="noStrike" cap="none" normalizeH="0" baseline="0" dirty="0" smtClean="0">
                <a:ln>
                  <a:noFill/>
                </a:ln>
                <a:solidFill>
                  <a:schemeClr val="tx1"/>
                </a:solidFill>
                <a:effectLst/>
                <a:latin typeface="Arial"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cs typeface="Arial" pitchFamily="34" charset="0"/>
              </a:rPr>
              <a:t>and</a:t>
            </a:r>
            <a:r>
              <a:rPr kumimoji="0" lang="el-GR" sz="1200" b="0" i="0" u="none" strike="noStrike" cap="none" normalizeH="0" baseline="0" dirty="0" smtClean="0">
                <a:ln>
                  <a:noFill/>
                </a:ln>
                <a:solidFill>
                  <a:schemeClr val="tx1"/>
                </a:solidFill>
                <a:effectLst/>
                <a:latin typeface="Arial"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cs typeface="Arial" pitchFamily="34" charset="0"/>
              </a:rPr>
              <a:t>effectively</a:t>
            </a:r>
            <a:r>
              <a:rPr kumimoji="0" lang="el-GR" sz="1200" b="0" i="0" u="none" strike="noStrike" cap="none" normalizeH="0" baseline="0" dirty="0" smtClean="0">
                <a:ln>
                  <a:noFill/>
                </a:ln>
                <a:solidFill>
                  <a:schemeClr val="tx1"/>
                </a:solidFill>
                <a:effectLst/>
                <a:latin typeface="Arial"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cs typeface="Arial" pitchFamily="34" charset="0"/>
              </a:rPr>
              <a:t>they</a:t>
            </a:r>
            <a:r>
              <a:rPr kumimoji="0" lang="el-GR" sz="1200" b="0" i="0" u="none" strike="noStrike" cap="none" normalizeH="0" baseline="0" dirty="0" smtClean="0">
                <a:ln>
                  <a:noFill/>
                </a:ln>
                <a:solidFill>
                  <a:schemeClr val="tx1"/>
                </a:solidFill>
                <a:effectLst/>
                <a:latin typeface="Arial"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cs typeface="Arial" pitchFamily="34" charset="0"/>
              </a:rPr>
              <a:t>are</a:t>
            </a:r>
            <a:r>
              <a:rPr kumimoji="0" lang="el-GR" sz="1200" b="0" i="0" u="none" strike="noStrike" cap="none" normalizeH="0" baseline="0" dirty="0" smtClean="0">
                <a:ln>
                  <a:noFill/>
                </a:ln>
                <a:solidFill>
                  <a:schemeClr val="tx1"/>
                </a:solidFill>
                <a:effectLst/>
                <a:latin typeface="Arial"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cs typeface="Arial" pitchFamily="34" charset="0"/>
              </a:rPr>
              <a:t>used</a:t>
            </a:r>
            <a:r>
              <a:rPr kumimoji="0" lang="el-GR" sz="1200" b="0" i="0" u="none" strike="noStrike" cap="none" normalizeH="0" baseline="0" dirty="0" smtClean="0">
                <a:ln>
                  <a:noFill/>
                </a:ln>
                <a:solidFill>
                  <a:schemeClr val="tx1"/>
                </a:solidFill>
                <a:effectLst/>
                <a:latin typeface="Arial"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cs typeface="Arial" pitchFamily="34" charset="0"/>
              </a:rPr>
              <a:t>to</a:t>
            </a:r>
            <a:r>
              <a:rPr kumimoji="0" lang="el-GR" sz="1200" b="0" i="0" u="none" strike="noStrike" cap="none" normalizeH="0" baseline="0" dirty="0" smtClean="0">
                <a:ln>
                  <a:noFill/>
                </a:ln>
                <a:solidFill>
                  <a:schemeClr val="tx1"/>
                </a:solidFill>
                <a:effectLst/>
                <a:latin typeface="Arial"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cs typeface="Arial" pitchFamily="34" charset="0"/>
              </a:rPr>
              <a:t>split</a:t>
            </a:r>
            <a:r>
              <a:rPr kumimoji="0" lang="el-GR" sz="1200" b="0" i="0" u="none" strike="noStrike" cap="none" normalizeH="0" baseline="0" dirty="0" smtClean="0">
                <a:ln>
                  <a:noFill/>
                </a:ln>
                <a:solidFill>
                  <a:schemeClr val="tx1"/>
                </a:solidFill>
                <a:effectLst/>
                <a:latin typeface="Arial"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cs typeface="Arial" pitchFamily="34" charset="0"/>
              </a:rPr>
              <a:t>the</a:t>
            </a:r>
            <a:r>
              <a:rPr kumimoji="0" lang="el-GR" sz="1200" b="0" i="0" u="none" strike="noStrike" cap="none" normalizeH="0" baseline="0" dirty="0" smtClean="0">
                <a:ln>
                  <a:noFill/>
                </a:ln>
                <a:solidFill>
                  <a:schemeClr val="tx1"/>
                </a:solidFill>
                <a:effectLst/>
                <a:latin typeface="Arial"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cs typeface="Arial" pitchFamily="34" charset="0"/>
              </a:rPr>
              <a:t>data</a:t>
            </a:r>
            <a:r>
              <a:rPr kumimoji="0" lang="el-GR" sz="1200" b="0" i="0" u="none" strike="noStrike" cap="none" normalizeH="0" baseline="0" dirty="0" smtClean="0">
                <a:ln>
                  <a:noFill/>
                </a:ln>
                <a:solidFill>
                  <a:schemeClr val="tx1"/>
                </a:solidFill>
                <a:effectLst/>
                <a:latin typeface="Arial"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cs typeface="Arial" pitchFamily="34" charset="0"/>
              </a:rPr>
              <a:t>within</a:t>
            </a:r>
            <a:r>
              <a:rPr kumimoji="0" lang="el-GR" sz="1200" b="0" i="0" u="none" strike="noStrike" cap="none" normalizeH="0" baseline="0" dirty="0" smtClean="0">
                <a:ln>
                  <a:noFill/>
                </a:ln>
                <a:solidFill>
                  <a:schemeClr val="tx1"/>
                </a:solidFill>
                <a:effectLst/>
                <a:latin typeface="Arial"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cs typeface="Arial" pitchFamily="34" charset="0"/>
              </a:rPr>
              <a:t>the</a:t>
            </a:r>
            <a:r>
              <a:rPr kumimoji="0" lang="el-GR" sz="1200" b="0" i="0" u="none" strike="noStrike" cap="none" normalizeH="0" baseline="0" dirty="0" smtClean="0">
                <a:ln>
                  <a:noFill/>
                </a:ln>
                <a:solidFill>
                  <a:schemeClr val="tx1"/>
                </a:solidFill>
                <a:effectLst/>
                <a:latin typeface="Arial"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cs typeface="Arial" pitchFamily="34" charset="0"/>
              </a:rPr>
              <a:t>ensemble</a:t>
            </a:r>
            <a:r>
              <a:rPr kumimoji="0" lang="el-GR" sz="1200" b="0" i="0" u="none" strike="noStrike" cap="none" normalizeH="0" baseline="0" dirty="0" smtClean="0">
                <a:ln>
                  <a:noFill/>
                </a:ln>
                <a:solidFill>
                  <a:schemeClr val="tx1"/>
                </a:solidFill>
                <a:effectLst/>
                <a:latin typeface="Arial"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cs typeface="Arial" pitchFamily="34" charset="0"/>
              </a:rPr>
              <a:t>of</a:t>
            </a:r>
            <a:r>
              <a:rPr kumimoji="0" lang="el-GR" sz="1200" b="0" i="0" u="none" strike="noStrike" cap="none" normalizeH="0" baseline="0" dirty="0" smtClean="0">
                <a:ln>
                  <a:noFill/>
                </a:ln>
                <a:solidFill>
                  <a:schemeClr val="tx1"/>
                </a:solidFill>
                <a:effectLst/>
                <a:latin typeface="Arial"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cs typeface="Arial" pitchFamily="34" charset="0"/>
              </a:rPr>
              <a:t>decision</a:t>
            </a:r>
            <a:r>
              <a:rPr kumimoji="0" lang="el-GR" sz="1200" b="0" i="0" u="none" strike="noStrike" cap="none" normalizeH="0" baseline="0" dirty="0" smtClean="0">
                <a:ln>
                  <a:noFill/>
                </a:ln>
                <a:solidFill>
                  <a:schemeClr val="tx1"/>
                </a:solidFill>
                <a:effectLst/>
                <a:latin typeface="Arial"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cs typeface="Arial" pitchFamily="34" charset="0"/>
              </a:rPr>
              <a:t>trees</a:t>
            </a:r>
            <a:r>
              <a:rPr kumimoji="0" lang="el-GR" sz="1200" b="0" i="0" u="none" strike="noStrike" cap="none" normalizeH="0" baseline="0" dirty="0" smtClean="0">
                <a:ln>
                  <a:noFill/>
                </a:ln>
                <a:solidFill>
                  <a:schemeClr val="tx1"/>
                </a:solidFill>
                <a:effectLst/>
                <a:latin typeface="Arial" pitchFamily="34" charset="0"/>
                <a:cs typeface="Arial" pitchFamily="34" charset="0"/>
              </a:rPr>
              <a:t>.</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171450" marR="0" lvl="0" indent="-171450" algn="l" defTabSz="914400" rtl="0" eaLnBrk="0" fontAlgn="base" latinLnBrk="0" hangingPunct="0">
              <a:lnSpc>
                <a:spcPct val="100000"/>
              </a:lnSpc>
              <a:spcBef>
                <a:spcPct val="0"/>
              </a:spcBef>
              <a:spcAft>
                <a:spcPct val="0"/>
              </a:spcAft>
              <a:buClrTx/>
              <a:buSzTx/>
              <a:buFontTx/>
              <a:buChar char="-"/>
              <a:tabLst/>
            </a:pPr>
            <a:endParaRPr kumimoji="0" lang="el-GR"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l-GR" sz="1200" b="0" i="0" u="none" strike="noStrike" cap="none" normalizeH="0" baseline="0" dirty="0" err="1" smtClean="0">
                <a:ln>
                  <a:noFill/>
                </a:ln>
                <a:solidFill>
                  <a:schemeClr val="tx1"/>
                </a:solidFill>
                <a:effectLst/>
                <a:latin typeface="Arial" pitchFamily="34" charset="0"/>
                <a:cs typeface="Arial" pitchFamily="34" charset="0"/>
              </a:rPr>
              <a:t>This</a:t>
            </a:r>
            <a:r>
              <a:rPr kumimoji="0" lang="el-GR" sz="1200" b="0" i="0" u="none" strike="noStrike" cap="none" normalizeH="0" baseline="0" dirty="0" smtClean="0">
                <a:ln>
                  <a:noFill/>
                </a:ln>
                <a:solidFill>
                  <a:schemeClr val="tx1"/>
                </a:solidFill>
                <a:effectLst/>
                <a:latin typeface="Arial"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cs typeface="Arial" pitchFamily="34" charset="0"/>
              </a:rPr>
              <a:t>analysis</a:t>
            </a:r>
            <a:r>
              <a:rPr kumimoji="0" lang="el-GR" sz="1200" b="0" i="0" u="none" strike="noStrike" cap="none" normalizeH="0" baseline="0" dirty="0" smtClean="0">
                <a:ln>
                  <a:noFill/>
                </a:ln>
                <a:solidFill>
                  <a:schemeClr val="tx1"/>
                </a:solidFill>
                <a:effectLst/>
                <a:latin typeface="Arial"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cs typeface="Arial" pitchFamily="34" charset="0"/>
              </a:rPr>
              <a:t>provides</a:t>
            </a:r>
            <a:r>
              <a:rPr kumimoji="0" lang="el-GR" sz="1200" b="0" i="0" u="none" strike="noStrike" cap="none" normalizeH="0" baseline="0" dirty="0" smtClean="0">
                <a:ln>
                  <a:noFill/>
                </a:ln>
                <a:solidFill>
                  <a:schemeClr val="tx1"/>
                </a:solidFill>
                <a:effectLst/>
                <a:latin typeface="Arial"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cs typeface="Arial" pitchFamily="34" charset="0"/>
              </a:rPr>
              <a:t>valuable</a:t>
            </a:r>
            <a:r>
              <a:rPr kumimoji="0" lang="el-GR" sz="1200" b="0" i="0" u="none" strike="noStrike" cap="none" normalizeH="0" baseline="0" dirty="0" smtClean="0">
                <a:ln>
                  <a:noFill/>
                </a:ln>
                <a:solidFill>
                  <a:schemeClr val="tx1"/>
                </a:solidFill>
                <a:effectLst/>
                <a:latin typeface="Arial"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cs typeface="Arial" pitchFamily="34" charset="0"/>
              </a:rPr>
              <a:t>insights</a:t>
            </a:r>
            <a:r>
              <a:rPr kumimoji="0" lang="el-GR" sz="1200" b="0" i="0" u="none" strike="noStrike" cap="none" normalizeH="0" baseline="0" dirty="0" smtClean="0">
                <a:ln>
                  <a:noFill/>
                </a:ln>
                <a:solidFill>
                  <a:schemeClr val="tx1"/>
                </a:solidFill>
                <a:effectLst/>
                <a:latin typeface="Arial"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cs typeface="Arial" pitchFamily="34" charset="0"/>
              </a:rPr>
              <a:t>into</a:t>
            </a:r>
            <a:r>
              <a:rPr kumimoji="0" lang="el-GR" sz="1200" b="0" i="0" u="none" strike="noStrike" cap="none" normalizeH="0" baseline="0" dirty="0" smtClean="0">
                <a:ln>
                  <a:noFill/>
                </a:ln>
                <a:solidFill>
                  <a:schemeClr val="tx1"/>
                </a:solidFill>
                <a:effectLst/>
                <a:latin typeface="Arial"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cs typeface="Arial" pitchFamily="34" charset="0"/>
              </a:rPr>
              <a:t>which</a:t>
            </a:r>
            <a:r>
              <a:rPr kumimoji="0" lang="el-GR" sz="1200" b="0" i="0" u="none" strike="noStrike" cap="none" normalizeH="0" baseline="0" dirty="0" smtClean="0">
                <a:ln>
                  <a:noFill/>
                </a:ln>
                <a:solidFill>
                  <a:schemeClr val="tx1"/>
                </a:solidFill>
                <a:effectLst/>
                <a:latin typeface="Arial"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cs typeface="Arial" pitchFamily="34" charset="0"/>
              </a:rPr>
              <a:t>environmental</a:t>
            </a:r>
            <a:r>
              <a:rPr kumimoji="0" lang="el-GR" sz="1200" b="0" i="0" u="none" strike="noStrike" cap="none" normalizeH="0" baseline="0" dirty="0" smtClean="0">
                <a:ln>
                  <a:noFill/>
                </a:ln>
                <a:solidFill>
                  <a:schemeClr val="tx1"/>
                </a:solidFill>
                <a:effectLst/>
                <a:latin typeface="Arial"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cs typeface="Arial" pitchFamily="34" charset="0"/>
              </a:rPr>
              <a:t>factors</a:t>
            </a:r>
            <a:r>
              <a:rPr kumimoji="0" lang="el-GR" sz="1200" b="0" i="0" u="none" strike="noStrike" cap="none" normalizeH="0" baseline="0" dirty="0" smtClean="0">
                <a:ln>
                  <a:noFill/>
                </a:ln>
                <a:solidFill>
                  <a:schemeClr val="tx1"/>
                </a:solidFill>
                <a:effectLst/>
                <a:latin typeface="Arial"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cs typeface="Arial" pitchFamily="34" charset="0"/>
              </a:rPr>
              <a:t>should</a:t>
            </a:r>
            <a:r>
              <a:rPr kumimoji="0" lang="el-GR" sz="1200" b="0" i="0" u="none" strike="noStrike" cap="none" normalizeH="0" baseline="0" dirty="0" smtClean="0">
                <a:ln>
                  <a:noFill/>
                </a:ln>
                <a:solidFill>
                  <a:schemeClr val="tx1"/>
                </a:solidFill>
                <a:effectLst/>
                <a:latin typeface="Arial"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cs typeface="Arial" pitchFamily="34" charset="0"/>
              </a:rPr>
              <a:t>be</a:t>
            </a:r>
            <a:r>
              <a:rPr kumimoji="0" lang="el-GR" sz="1200" b="0" i="0" u="none" strike="noStrike" cap="none" normalizeH="0" baseline="0" dirty="0" smtClean="0">
                <a:ln>
                  <a:noFill/>
                </a:ln>
                <a:solidFill>
                  <a:schemeClr val="tx1"/>
                </a:solidFill>
                <a:effectLst/>
                <a:latin typeface="Arial"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cs typeface="Arial" pitchFamily="34" charset="0"/>
              </a:rPr>
              <a:t>prioritized</a:t>
            </a:r>
            <a:r>
              <a:rPr kumimoji="0" lang="el-GR" sz="1200" b="0" i="0" u="none" strike="noStrike" cap="none" normalizeH="0" baseline="0" dirty="0" smtClean="0">
                <a:ln>
                  <a:noFill/>
                </a:ln>
                <a:solidFill>
                  <a:schemeClr val="tx1"/>
                </a:solidFill>
                <a:effectLst/>
                <a:latin typeface="Arial"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cs typeface="Arial" pitchFamily="34" charset="0"/>
              </a:rPr>
              <a:t>for</a:t>
            </a:r>
            <a:r>
              <a:rPr kumimoji="0" lang="el-GR" sz="1200" b="0" i="0" u="none" strike="noStrike" cap="none" normalizeH="0" baseline="0" dirty="0" smtClean="0">
                <a:ln>
                  <a:noFill/>
                </a:ln>
                <a:solidFill>
                  <a:schemeClr val="tx1"/>
                </a:solidFill>
                <a:effectLst/>
                <a:latin typeface="Arial"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cs typeface="Arial" pitchFamily="34" charset="0"/>
              </a:rPr>
              <a:t>monitoring</a:t>
            </a:r>
            <a:r>
              <a:rPr kumimoji="0" lang="el-GR" sz="1200" b="0" i="0" u="none" strike="noStrike" cap="none" normalizeH="0" baseline="0" dirty="0" smtClean="0">
                <a:ln>
                  <a:noFill/>
                </a:ln>
                <a:solidFill>
                  <a:schemeClr val="tx1"/>
                </a:solidFill>
                <a:effectLst/>
                <a:latin typeface="Arial"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cs typeface="Arial" pitchFamily="34" charset="0"/>
              </a:rPr>
              <a:t>and</a:t>
            </a:r>
            <a:r>
              <a:rPr kumimoji="0" lang="el-GR" sz="1200" b="0" i="0" u="none" strike="noStrike" cap="none" normalizeH="0" baseline="0" dirty="0" smtClean="0">
                <a:ln>
                  <a:noFill/>
                </a:ln>
                <a:solidFill>
                  <a:schemeClr val="tx1"/>
                </a:solidFill>
                <a:effectLst/>
                <a:latin typeface="Arial"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cs typeface="Arial" pitchFamily="34" charset="0"/>
              </a:rPr>
              <a:t>policy</a:t>
            </a:r>
            <a:r>
              <a:rPr kumimoji="0" lang="el-GR" sz="1200" b="0" i="0" u="none" strike="noStrike" cap="none" normalizeH="0" baseline="0" dirty="0" smtClean="0">
                <a:ln>
                  <a:noFill/>
                </a:ln>
                <a:solidFill>
                  <a:schemeClr val="tx1"/>
                </a:solidFill>
                <a:effectLst/>
                <a:latin typeface="Arial" pitchFamily="34" charset="0"/>
                <a:cs typeface="Arial" pitchFamily="34" charset="0"/>
              </a:rPr>
              <a:t>-</a:t>
            </a:r>
            <a:r>
              <a:rPr kumimoji="0" lang="el-GR" sz="1200" b="0" i="0" u="none" strike="noStrike" cap="none" normalizeH="0" baseline="0" dirty="0" err="1" smtClean="0">
                <a:ln>
                  <a:noFill/>
                </a:ln>
                <a:solidFill>
                  <a:schemeClr val="tx1"/>
                </a:solidFill>
                <a:effectLst/>
                <a:latin typeface="Arial" pitchFamily="34" charset="0"/>
                <a:cs typeface="Arial" pitchFamily="34" charset="0"/>
              </a:rPr>
              <a:t>making</a:t>
            </a:r>
            <a:r>
              <a:rPr kumimoji="0" lang="el-GR" sz="1200" b="0" i="0" u="none" strike="noStrike" cap="none" normalizeH="0" baseline="0" dirty="0" smtClean="0">
                <a:ln>
                  <a:noFill/>
                </a:ln>
                <a:solidFill>
                  <a:schemeClr val="tx1"/>
                </a:solidFill>
                <a:effectLst/>
                <a:latin typeface="Arial"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cs typeface="Arial" pitchFamily="34" charset="0"/>
              </a:rPr>
              <a:t>with</a:t>
            </a:r>
            <a:r>
              <a:rPr kumimoji="0" lang="el-GR" sz="1200" b="0" i="0" u="none" strike="noStrike" cap="none" normalizeH="0" baseline="0" dirty="0" smtClean="0">
                <a:ln>
                  <a:noFill/>
                </a:ln>
                <a:solidFill>
                  <a:schemeClr val="tx1"/>
                </a:solidFill>
                <a:effectLst/>
                <a:latin typeface="Arial" pitchFamily="34" charset="0"/>
                <a:cs typeface="Arial" pitchFamily="34" charset="0"/>
              </a:rPr>
              <a:t> </a:t>
            </a:r>
            <a:r>
              <a:rPr kumimoji="0" lang="el-GR" sz="1200" b="1" i="0" u="none" strike="noStrike" cap="none" normalizeH="0" baseline="0" dirty="0" smtClean="0">
                <a:ln>
                  <a:noFill/>
                </a:ln>
                <a:solidFill>
                  <a:schemeClr val="tx1"/>
                </a:solidFill>
                <a:effectLst/>
                <a:latin typeface="Arial" pitchFamily="34" charset="0"/>
                <a:cs typeface="Arial" pitchFamily="34" charset="0"/>
              </a:rPr>
              <a:t>PM2.5</a:t>
            </a:r>
            <a:r>
              <a:rPr kumimoji="0" lang="el-GR" sz="1200" b="0" i="0" u="none" strike="noStrike" cap="none" normalizeH="0" baseline="0" dirty="0" smtClean="0">
                <a:ln>
                  <a:noFill/>
                </a:ln>
                <a:solidFill>
                  <a:schemeClr val="tx1"/>
                </a:solidFill>
                <a:effectLst/>
                <a:latin typeface="Arial" pitchFamily="34" charset="0"/>
                <a:cs typeface="Arial" pitchFamily="34" charset="0"/>
              </a:rPr>
              <a:t>, </a:t>
            </a:r>
            <a:r>
              <a:rPr kumimoji="0" lang="el-GR" sz="1200" b="1" i="0" u="none" strike="noStrike" cap="none" normalizeH="0" baseline="0" dirty="0" smtClean="0">
                <a:ln>
                  <a:noFill/>
                </a:ln>
                <a:solidFill>
                  <a:schemeClr val="tx1"/>
                </a:solidFill>
                <a:effectLst/>
                <a:latin typeface="Arial" pitchFamily="34" charset="0"/>
                <a:cs typeface="Arial" pitchFamily="34" charset="0"/>
              </a:rPr>
              <a:t>PM10</a:t>
            </a:r>
            <a:r>
              <a:rPr kumimoji="0" lang="el-GR" sz="1200" b="0" i="0" u="none" strike="noStrike" cap="none" normalizeH="0" baseline="0" dirty="0" smtClean="0">
                <a:ln>
                  <a:noFill/>
                </a:ln>
                <a:solidFill>
                  <a:schemeClr val="tx1"/>
                </a:solidFill>
                <a:effectLst/>
                <a:latin typeface="Arial"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cs typeface="Arial" pitchFamily="34" charset="0"/>
              </a:rPr>
              <a:t>and</a:t>
            </a:r>
            <a:r>
              <a:rPr kumimoji="0" lang="el-GR" sz="1200" b="0" i="0" u="none" strike="noStrike" cap="none" normalizeH="0" baseline="0" dirty="0" smtClean="0">
                <a:ln>
                  <a:noFill/>
                </a:ln>
                <a:solidFill>
                  <a:schemeClr val="tx1"/>
                </a:solidFill>
                <a:effectLst/>
                <a:latin typeface="Arial" pitchFamily="34" charset="0"/>
                <a:cs typeface="Arial" pitchFamily="34" charset="0"/>
              </a:rPr>
              <a:t> </a:t>
            </a:r>
            <a:r>
              <a:rPr kumimoji="0" lang="el-GR" sz="1200" b="1" i="0" u="none" strike="noStrike" cap="none" normalizeH="0" baseline="0" dirty="0" smtClean="0">
                <a:ln>
                  <a:noFill/>
                </a:ln>
                <a:solidFill>
                  <a:schemeClr val="tx1"/>
                </a:solidFill>
                <a:effectLst/>
                <a:latin typeface="Arial" pitchFamily="34" charset="0"/>
                <a:cs typeface="Arial" pitchFamily="34" charset="0"/>
              </a:rPr>
              <a:t>O3</a:t>
            </a:r>
            <a:r>
              <a:rPr kumimoji="0" lang="el-GR" sz="1200" b="0" i="0" u="none" strike="noStrike" cap="none" normalizeH="0" baseline="0" dirty="0" smtClean="0">
                <a:ln>
                  <a:noFill/>
                </a:ln>
                <a:solidFill>
                  <a:schemeClr val="tx1"/>
                </a:solidFill>
                <a:effectLst/>
                <a:latin typeface="Arial"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cs typeface="Arial" pitchFamily="34" charset="0"/>
              </a:rPr>
              <a:t>typically</a:t>
            </a:r>
            <a:r>
              <a:rPr kumimoji="0" lang="el-GR" sz="1200" b="0" i="0" u="none" strike="noStrike" cap="none" normalizeH="0" baseline="0" dirty="0" smtClean="0">
                <a:ln>
                  <a:noFill/>
                </a:ln>
                <a:solidFill>
                  <a:schemeClr val="tx1"/>
                </a:solidFill>
                <a:effectLst/>
                <a:latin typeface="Arial"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cs typeface="Arial" pitchFamily="34" charset="0"/>
              </a:rPr>
              <a:t>emerging</a:t>
            </a:r>
            <a:r>
              <a:rPr kumimoji="0" lang="el-GR" sz="1200" b="0" i="0" u="none" strike="noStrike" cap="none" normalizeH="0" baseline="0" dirty="0" smtClean="0">
                <a:ln>
                  <a:noFill/>
                </a:ln>
                <a:solidFill>
                  <a:schemeClr val="tx1"/>
                </a:solidFill>
                <a:effectLst/>
                <a:latin typeface="Arial"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cs typeface="Arial" pitchFamily="34" charset="0"/>
              </a:rPr>
              <a:t>as</a:t>
            </a:r>
            <a:r>
              <a:rPr kumimoji="0" lang="el-GR" sz="1200" b="0" i="0" u="none" strike="noStrike" cap="none" normalizeH="0" baseline="0" dirty="0" smtClean="0">
                <a:ln>
                  <a:noFill/>
                </a:ln>
                <a:solidFill>
                  <a:schemeClr val="tx1"/>
                </a:solidFill>
                <a:effectLst/>
                <a:latin typeface="Arial"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cs typeface="Arial" pitchFamily="34" charset="0"/>
              </a:rPr>
              <a:t>the</a:t>
            </a:r>
            <a:r>
              <a:rPr kumimoji="0" lang="el-GR" sz="1200" b="0" i="0" u="none" strike="noStrike" cap="none" normalizeH="0" baseline="0" dirty="0" smtClean="0">
                <a:ln>
                  <a:noFill/>
                </a:ln>
                <a:solidFill>
                  <a:schemeClr val="tx1"/>
                </a:solidFill>
                <a:effectLst/>
                <a:latin typeface="Arial"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cs typeface="Arial" pitchFamily="34" charset="0"/>
              </a:rPr>
              <a:t>most</a:t>
            </a:r>
            <a:r>
              <a:rPr kumimoji="0" lang="el-GR" sz="1200" b="0" i="0" u="none" strike="noStrike" cap="none" normalizeH="0" baseline="0" dirty="0" smtClean="0">
                <a:ln>
                  <a:noFill/>
                </a:ln>
                <a:solidFill>
                  <a:schemeClr val="tx1"/>
                </a:solidFill>
                <a:effectLst/>
                <a:latin typeface="Arial"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cs typeface="Arial" pitchFamily="34" charset="0"/>
              </a:rPr>
              <a:t>influential</a:t>
            </a:r>
            <a:r>
              <a:rPr kumimoji="0" lang="el-GR" sz="1800" b="0" i="0" u="none" strike="noStrike" cap="none" normalizeH="0" baseline="0" dirty="0" smtClean="0">
                <a:ln>
                  <a:noFill/>
                </a:ln>
                <a:solidFill>
                  <a:schemeClr val="tx1"/>
                </a:solidFill>
                <a:effectLst/>
                <a:latin typeface="Arial" pitchFamily="34" charset="0"/>
                <a:cs typeface="Arial" pitchFamily="34" charset="0"/>
              </a:rPr>
              <a:t>.</a:t>
            </a:r>
          </a:p>
        </p:txBody>
      </p:sp>
    </p:spTree>
    <p:extLst>
      <p:ext uri="{BB962C8B-B14F-4D97-AF65-F5344CB8AC3E}">
        <p14:creationId xmlns:p14="http://schemas.microsoft.com/office/powerpoint/2010/main" val="10940632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2700808" y="0"/>
            <a:ext cx="5966666" cy="1094986"/>
          </a:xfrm>
        </p:spPr>
        <p:txBody>
          <a:bodyPr/>
          <a:lstStyle/>
          <a:p>
            <a:r>
              <a:rPr lang="en-US" dirty="0" smtClean="0"/>
              <a:t>Results</a:t>
            </a:r>
            <a:endParaRPr lang="el-GR" dirty="0"/>
          </a:p>
        </p:txBody>
      </p:sp>
      <p:sp>
        <p:nvSpPr>
          <p:cNvPr id="4" name="Ορθογώνιο 3"/>
          <p:cNvSpPr/>
          <p:nvPr/>
        </p:nvSpPr>
        <p:spPr>
          <a:xfrm>
            <a:off x="395536" y="1124744"/>
            <a:ext cx="8352928" cy="6524863"/>
          </a:xfrm>
          <a:prstGeom prst="rect">
            <a:avLst/>
          </a:prstGeom>
        </p:spPr>
        <p:txBody>
          <a:bodyPr wrap="square">
            <a:spAutoFit/>
          </a:bodyPr>
          <a:lstStyle/>
          <a:p>
            <a:r>
              <a:rPr lang="en-US" sz="1600" b="1" dirty="0" smtClean="0">
                <a:latin typeface="Bahnschrift" pitchFamily="34" charset="0"/>
              </a:rPr>
              <a:t>Correlation </a:t>
            </a:r>
            <a:r>
              <a:rPr lang="en-US" sz="1600" b="1" dirty="0">
                <a:latin typeface="Bahnschrift" pitchFamily="34" charset="0"/>
              </a:rPr>
              <a:t>Findings:</a:t>
            </a:r>
            <a:r>
              <a:rPr lang="en-US" sz="1600" dirty="0">
                <a:latin typeface="Bahnschrift" pitchFamily="34" charset="0"/>
              </a:rPr>
              <a:t/>
            </a:r>
            <a:br>
              <a:rPr lang="en-US" sz="1600" dirty="0">
                <a:latin typeface="Bahnschrift" pitchFamily="34" charset="0"/>
              </a:rPr>
            </a:br>
            <a:r>
              <a:rPr lang="en-US" sz="1600" dirty="0">
                <a:latin typeface="Bahnschrift" pitchFamily="34" charset="0"/>
              </a:rPr>
              <a:t> </a:t>
            </a:r>
            <a:r>
              <a:rPr lang="en-US" sz="1600" dirty="0" smtClean="0">
                <a:latin typeface="Bahnschrift" pitchFamily="34" charset="0"/>
              </a:rPr>
              <a:t>-  </a:t>
            </a:r>
            <a:r>
              <a:rPr lang="en-US" sz="1600" b="1" dirty="0"/>
              <a:t>PM2.5</a:t>
            </a:r>
            <a:r>
              <a:rPr lang="en-US" sz="1600" dirty="0"/>
              <a:t> </a:t>
            </a:r>
            <a:r>
              <a:rPr lang="en-US" sz="1600" dirty="0" smtClean="0"/>
              <a:t>, </a:t>
            </a:r>
            <a:r>
              <a:rPr lang="en-US" sz="1600" b="1" dirty="0" smtClean="0"/>
              <a:t>PM10</a:t>
            </a:r>
            <a:r>
              <a:rPr lang="en-US" sz="1600" dirty="0" smtClean="0"/>
              <a:t> , </a:t>
            </a:r>
            <a:r>
              <a:rPr lang="en-US" sz="1600" b="1" dirty="0"/>
              <a:t>O3 </a:t>
            </a:r>
            <a:r>
              <a:rPr lang="en-US" sz="1600" b="1" dirty="0" smtClean="0"/>
              <a:t>, </a:t>
            </a:r>
            <a:r>
              <a:rPr lang="en-US" sz="1600" b="1" dirty="0"/>
              <a:t>CO2</a:t>
            </a:r>
            <a:r>
              <a:rPr lang="en-US" sz="1600" dirty="0"/>
              <a:t> </a:t>
            </a:r>
            <a:r>
              <a:rPr lang="en-US" sz="1600" dirty="0" smtClean="0"/>
              <a:t>showed </a:t>
            </a:r>
            <a:r>
              <a:rPr lang="en-US" sz="1600" dirty="0"/>
              <a:t>the strongest positive correlation with AQI, indicating that higher levels of these pollutants are associated with poor air quality</a:t>
            </a:r>
            <a:r>
              <a:rPr lang="en-US" sz="1600" dirty="0" smtClean="0"/>
              <a:t>.</a:t>
            </a:r>
          </a:p>
          <a:p>
            <a:r>
              <a:rPr lang="en-US" sz="1600" dirty="0" smtClean="0"/>
              <a:t>- </a:t>
            </a:r>
            <a:r>
              <a:rPr lang="en-US" sz="1600" b="1" dirty="0"/>
              <a:t>NO2</a:t>
            </a:r>
            <a:r>
              <a:rPr lang="en-US" sz="1600" dirty="0"/>
              <a:t> and </a:t>
            </a:r>
            <a:r>
              <a:rPr lang="en-US" sz="1600" b="1" dirty="0"/>
              <a:t>SO2</a:t>
            </a:r>
            <a:r>
              <a:rPr lang="en-US" sz="1600" dirty="0"/>
              <a:t> showed weaker but still relevant positive correlations.</a:t>
            </a:r>
          </a:p>
          <a:p>
            <a:r>
              <a:rPr lang="en-US" sz="1600" dirty="0">
                <a:latin typeface="Bahnschrift" pitchFamily="34" charset="0"/>
              </a:rPr>
              <a:t/>
            </a:r>
            <a:br>
              <a:rPr lang="en-US" sz="1600" dirty="0">
                <a:latin typeface="Bahnschrift" pitchFamily="34" charset="0"/>
              </a:rPr>
            </a:br>
            <a:r>
              <a:rPr lang="en-US" sz="1600" b="1" dirty="0" smtClean="0">
                <a:latin typeface="Bahnschrift" pitchFamily="34" charset="0"/>
              </a:rPr>
              <a:t>Model </a:t>
            </a:r>
            <a:r>
              <a:rPr lang="en-US" sz="1600" b="1" dirty="0">
                <a:latin typeface="Bahnschrift" pitchFamily="34" charset="0"/>
              </a:rPr>
              <a:t>Evaluation:</a:t>
            </a:r>
            <a:r>
              <a:rPr lang="en-US" sz="1600" dirty="0">
                <a:latin typeface="Bahnschrift" pitchFamily="34" charset="0"/>
              </a:rPr>
              <a:t/>
            </a:r>
            <a:br>
              <a:rPr lang="en-US" sz="1600" dirty="0">
                <a:latin typeface="Bahnschrift" pitchFamily="34" charset="0"/>
              </a:rPr>
            </a:br>
            <a:r>
              <a:rPr lang="en-US" sz="1600" dirty="0">
                <a:latin typeface="Bahnschrift" pitchFamily="34" charset="0"/>
              </a:rPr>
              <a:t>  </a:t>
            </a:r>
            <a:r>
              <a:rPr lang="en-US" sz="1600" dirty="0"/>
              <a:t>Four machine learning models were developed and evaluated to predict AQI based on the pollutant concentrations</a:t>
            </a:r>
            <a:endParaRPr lang="en-US" sz="1600" dirty="0" smtClean="0">
              <a:latin typeface="Bahnschrift" pitchFamily="34" charset="0"/>
            </a:endParaRPr>
          </a:p>
          <a:p>
            <a:r>
              <a:rPr lang="en-US" dirty="0">
                <a:latin typeface="Bahnschrift" pitchFamily="34" charset="0"/>
              </a:rPr>
              <a:t/>
            </a:r>
            <a:br>
              <a:rPr lang="en-US" dirty="0">
                <a:latin typeface="Bahnschrift" pitchFamily="34" charset="0"/>
              </a:rPr>
            </a:br>
            <a:r>
              <a:rPr lang="en-US" sz="1600" b="1" dirty="0"/>
              <a:t>Key Observations:</a:t>
            </a:r>
            <a:endParaRPr lang="en-US" sz="1600" dirty="0"/>
          </a:p>
          <a:p>
            <a:r>
              <a:rPr lang="en-US" sz="1600" dirty="0"/>
              <a:t>The </a:t>
            </a:r>
            <a:r>
              <a:rPr lang="en-US" sz="1600" b="1" dirty="0"/>
              <a:t>Random Forest</a:t>
            </a:r>
            <a:r>
              <a:rPr lang="en-US" sz="1600" dirty="0"/>
              <a:t> model achieved the best overall performance with the lowest RMSE and the highest R² score, indicating strong predictive power and accurate modeling of the relationship between pollutants and AQI</a:t>
            </a:r>
            <a:r>
              <a:rPr lang="en-US" sz="1600" dirty="0" smtClean="0"/>
              <a:t>.</a:t>
            </a:r>
          </a:p>
          <a:p>
            <a:endParaRPr lang="en-US" sz="1600" dirty="0"/>
          </a:p>
          <a:p>
            <a:r>
              <a:rPr lang="en-US" sz="1600" dirty="0"/>
              <a:t>The </a:t>
            </a:r>
            <a:r>
              <a:rPr lang="en-US" sz="1600" b="1" dirty="0" err="1"/>
              <a:t>XGBoost</a:t>
            </a:r>
            <a:r>
              <a:rPr lang="en-US" sz="1600" dirty="0"/>
              <a:t> model also performed well, with results comparable to Random Forest, highlighting its ability to model complex, non-linear relationships</a:t>
            </a:r>
            <a:r>
              <a:rPr lang="en-US" sz="1600" dirty="0" smtClean="0"/>
              <a:t>.</a:t>
            </a:r>
          </a:p>
          <a:p>
            <a:endParaRPr lang="en-US" sz="1600" dirty="0"/>
          </a:p>
          <a:p>
            <a:r>
              <a:rPr lang="en-US" sz="1600" b="1" dirty="0"/>
              <a:t>Decision Tree</a:t>
            </a:r>
            <a:r>
              <a:rPr lang="en-US" sz="1600" dirty="0"/>
              <a:t> and </a:t>
            </a:r>
            <a:r>
              <a:rPr lang="en-US" sz="1600" b="1" dirty="0"/>
              <a:t>Linear Regression</a:t>
            </a:r>
            <a:r>
              <a:rPr lang="en-US" sz="1600" dirty="0"/>
              <a:t> provided moderate performance but were outperformed by the more advanced ensemble models</a:t>
            </a:r>
            <a:r>
              <a:rPr lang="en-US" sz="1600" dirty="0" smtClean="0"/>
              <a:t>.</a:t>
            </a:r>
          </a:p>
          <a:p>
            <a:endParaRPr lang="en-US" sz="1600" dirty="0" smtClean="0"/>
          </a:p>
          <a:p>
            <a:r>
              <a:rPr lang="en-US" sz="1600" dirty="0"/>
              <a:t>The feature importance plot based on the Random Forest model confirms that particulate matter (PM2.5 and PM10) and ozone (O3) are the dominant contributors to AQI variation, underscoring their role as key indicators of air pollution severity."</a:t>
            </a:r>
          </a:p>
          <a:p>
            <a:r>
              <a:rPr lang="en-US" sz="1600" dirty="0">
                <a:latin typeface="Bahnschrift" pitchFamily="34" charset="0"/>
              </a:rPr>
              <a:t/>
            </a:r>
            <a:br>
              <a:rPr lang="en-US" sz="1600" dirty="0">
                <a:latin typeface="Bahnschrift" pitchFamily="34" charset="0"/>
              </a:rPr>
            </a:br>
            <a:r>
              <a:rPr lang="en-US" sz="1600" dirty="0">
                <a:latin typeface="Bahnschrift" pitchFamily="34" charset="0"/>
              </a:rPr>
              <a:t/>
            </a:r>
            <a:br>
              <a:rPr lang="en-US" sz="1600" dirty="0">
                <a:latin typeface="Bahnschrift" pitchFamily="34" charset="0"/>
              </a:rPr>
            </a:br>
            <a:r>
              <a:rPr lang="en-US" sz="1600" dirty="0" smtClean="0">
                <a:latin typeface="Bahnschrift" pitchFamily="34" charset="0"/>
              </a:rPr>
              <a:t> </a:t>
            </a:r>
            <a:endParaRPr lang="el-GR" sz="1600" dirty="0">
              <a:latin typeface="Bahnschrift" pitchFamily="34" charset="0"/>
            </a:endParaRPr>
          </a:p>
        </p:txBody>
      </p:sp>
    </p:spTree>
    <p:extLst>
      <p:ext uri="{BB962C8B-B14F-4D97-AF65-F5344CB8AC3E}">
        <p14:creationId xmlns:p14="http://schemas.microsoft.com/office/powerpoint/2010/main" val="8031266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108520" y="188640"/>
            <a:ext cx="3931917" cy="1671050"/>
          </a:xfrm>
        </p:spPr>
        <p:txBody>
          <a:bodyPr/>
          <a:lstStyle/>
          <a:p>
            <a:r>
              <a:rPr lang="en-US" dirty="0">
                <a:effectLst/>
              </a:rPr>
              <a:t>Conclusions</a:t>
            </a:r>
            <a:r>
              <a:rPr lang="el-GR" dirty="0">
                <a:effectLst/>
              </a:rPr>
              <a:t/>
            </a:r>
            <a:br>
              <a:rPr lang="el-GR" dirty="0">
                <a:effectLst/>
              </a:rPr>
            </a:br>
            <a:endParaRPr lang="el-GR" dirty="0"/>
          </a:p>
        </p:txBody>
      </p:sp>
      <p:sp>
        <p:nvSpPr>
          <p:cNvPr id="5" name="Θέση κειμένου 4"/>
          <p:cNvSpPr>
            <a:spLocks noGrp="1"/>
          </p:cNvSpPr>
          <p:nvPr>
            <p:ph type="body" idx="1"/>
          </p:nvPr>
        </p:nvSpPr>
        <p:spPr>
          <a:xfrm>
            <a:off x="395536" y="1700808"/>
            <a:ext cx="7848872" cy="4464496"/>
          </a:xfrm>
        </p:spPr>
        <p:txBody>
          <a:bodyPr>
            <a:noAutofit/>
          </a:bodyPr>
          <a:lstStyle/>
          <a:p>
            <a:pPr algn="l"/>
            <a:r>
              <a:rPr lang="en-US" sz="1400" dirty="0"/>
              <a:t>This study demonstrated the effectiveness of machine learning models for predicting the Air Quality Index (AQI) based on pollutant concentrations across major global cities. Through data preprocessing, exploratory analysis, and correlation studies, key factors contributing to air quality degradation were identified, with </a:t>
            </a:r>
            <a:r>
              <a:rPr lang="en-US" sz="1400" b="1" dirty="0"/>
              <a:t>PM2.5</a:t>
            </a:r>
            <a:r>
              <a:rPr lang="en-US" sz="1400" dirty="0"/>
              <a:t>, </a:t>
            </a:r>
            <a:r>
              <a:rPr lang="en-US" sz="1400" b="1" dirty="0"/>
              <a:t>PM10</a:t>
            </a:r>
            <a:r>
              <a:rPr lang="en-US" sz="1400" dirty="0"/>
              <a:t>, </a:t>
            </a:r>
            <a:r>
              <a:rPr lang="en-US" sz="1400" b="1" dirty="0"/>
              <a:t>O3</a:t>
            </a:r>
            <a:r>
              <a:rPr lang="en-US" sz="1400" dirty="0"/>
              <a:t>, and </a:t>
            </a:r>
            <a:r>
              <a:rPr lang="en-US" sz="1400" b="1" dirty="0"/>
              <a:t>CO2</a:t>
            </a:r>
            <a:r>
              <a:rPr lang="en-US" sz="1400" dirty="0"/>
              <a:t> showing the strongest relationships with AQI.</a:t>
            </a:r>
          </a:p>
          <a:p>
            <a:pPr algn="l"/>
            <a:r>
              <a:rPr lang="en-US" sz="1400" dirty="0"/>
              <a:t>Model evaluation revealed that ensemble methods, particularly </a:t>
            </a:r>
            <a:r>
              <a:rPr lang="en-US" sz="1400" b="1" dirty="0"/>
              <a:t>Random Forest</a:t>
            </a:r>
            <a:r>
              <a:rPr lang="en-US" sz="1400" dirty="0"/>
              <a:t> and </a:t>
            </a:r>
            <a:r>
              <a:rPr lang="en-US" sz="1400" b="1" dirty="0" err="1"/>
              <a:t>XGBoost</a:t>
            </a:r>
            <a:r>
              <a:rPr lang="en-US" sz="1400" dirty="0"/>
              <a:t>, significantly outperformed simpler models such as Linear Regression and Decision Tree. The Random Forest model achieved the highest accuracy, explaining over </a:t>
            </a:r>
            <a:r>
              <a:rPr lang="en-US" sz="1400" b="1" dirty="0"/>
              <a:t>91%</a:t>
            </a:r>
            <a:r>
              <a:rPr lang="en-US" sz="1400" dirty="0"/>
              <a:t> of AQI variability and delivering the lowest prediction error.</a:t>
            </a:r>
          </a:p>
          <a:p>
            <a:pPr algn="l"/>
            <a:r>
              <a:rPr lang="en-US" sz="1400" dirty="0"/>
              <a:t>These findings highlight the potential of advanced machine learning techniques for accurate air quality forecasting, which is crucial for public health protection and environmental management. However, further improvements are possible through </a:t>
            </a:r>
            <a:r>
              <a:rPr lang="en-US" sz="1400" dirty="0" err="1"/>
              <a:t>hyperparameter</a:t>
            </a:r>
            <a:r>
              <a:rPr lang="en-US" sz="1400" dirty="0"/>
              <a:t> tuning and the integration of additional data sources, such as meteorological or traffic data.</a:t>
            </a:r>
          </a:p>
          <a:p>
            <a:pPr algn="l"/>
            <a:r>
              <a:rPr lang="en-US" sz="1400" dirty="0"/>
              <a:t>Future work will focus on optimizing model parameters, enhancing interpretability, and exploring time-series forecasting approaches to support real-time air quality monitoring and decision-making systems.</a:t>
            </a:r>
          </a:p>
          <a:p>
            <a:pPr algn="l"/>
            <a:endParaRPr lang="el-GR" sz="1400" dirty="0"/>
          </a:p>
        </p:txBody>
      </p:sp>
    </p:spTree>
    <p:extLst>
      <p:ext uri="{BB962C8B-B14F-4D97-AF65-F5344CB8AC3E}">
        <p14:creationId xmlns:p14="http://schemas.microsoft.com/office/powerpoint/2010/main" val="13641594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13165" y="404664"/>
            <a:ext cx="6512511" cy="1143000"/>
          </a:xfrm>
        </p:spPr>
        <p:txBody>
          <a:bodyPr/>
          <a:lstStyle/>
          <a:p>
            <a:r>
              <a:rPr lang="en-US" dirty="0"/>
              <a:t>Source the Data</a:t>
            </a:r>
            <a:endParaRPr lang="el-GR" dirty="0"/>
          </a:p>
        </p:txBody>
      </p:sp>
      <p:sp>
        <p:nvSpPr>
          <p:cNvPr id="4" name="Θέση περιεχομένου 3"/>
          <p:cNvSpPr>
            <a:spLocks noGrp="1"/>
          </p:cNvSpPr>
          <p:nvPr>
            <p:ph sz="quarter" idx="13"/>
          </p:nvPr>
        </p:nvSpPr>
        <p:spPr>
          <a:xfrm>
            <a:off x="683568" y="1556792"/>
            <a:ext cx="7848872" cy="2880320"/>
          </a:xfrm>
        </p:spPr>
        <p:txBody>
          <a:bodyPr>
            <a:normAutofit/>
          </a:bodyPr>
          <a:lstStyle/>
          <a:p>
            <a:pPr marL="45720" indent="0">
              <a:buNone/>
            </a:pPr>
            <a:r>
              <a:rPr lang="en-US" sz="1400" dirty="0"/>
              <a:t>The dataset contains air quality measurements from six major cities: Brasilia, Cairo, Dubai, London, New York, and Sydney. Key variables include CO, CO2, NO2, SO2, O3, PM2.5, PM10, AQI, and timestamps.</a:t>
            </a:r>
            <a:endParaRPr lang="el-GR" sz="1400" dirty="0">
              <a:latin typeface="Bahnschrift" pitchFamily="34" charset="0"/>
            </a:endParaRPr>
          </a:p>
          <a:p>
            <a:endParaRPr lang="el-GR" sz="1400" dirty="0">
              <a:latin typeface="Bahnschrift"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2678113"/>
            <a:ext cx="7583487" cy="1500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Ορθογώνιο 5"/>
          <p:cNvSpPr/>
          <p:nvPr/>
        </p:nvSpPr>
        <p:spPr>
          <a:xfrm>
            <a:off x="899592" y="4321834"/>
            <a:ext cx="4572000" cy="1384995"/>
          </a:xfrm>
          <a:prstGeom prst="rect">
            <a:avLst/>
          </a:prstGeom>
        </p:spPr>
        <p:txBody>
          <a:bodyPr>
            <a:spAutoFit/>
          </a:bodyPr>
          <a:lstStyle/>
          <a:p>
            <a:r>
              <a:rPr lang="en-US" sz="1400" dirty="0" smtClean="0">
                <a:latin typeface="+mj-lt"/>
              </a:rPr>
              <a:t>- Explore the </a:t>
            </a:r>
            <a:r>
              <a:rPr lang="en-US" sz="1400" dirty="0" err="1" smtClean="0">
                <a:latin typeface="+mj-lt"/>
              </a:rPr>
              <a:t>DataFrame</a:t>
            </a:r>
            <a:r>
              <a:rPr lang="en-US" sz="1400" dirty="0" smtClean="0">
                <a:latin typeface="+mj-lt"/>
              </a:rPr>
              <a:t/>
            </a:r>
            <a:br>
              <a:rPr lang="en-US" sz="1400" dirty="0" smtClean="0">
                <a:latin typeface="+mj-lt"/>
              </a:rPr>
            </a:br>
            <a:r>
              <a:rPr lang="en-US" sz="1400" dirty="0" smtClean="0">
                <a:latin typeface="+mj-lt"/>
              </a:rPr>
              <a:t>- Handle missing values</a:t>
            </a:r>
            <a:br>
              <a:rPr lang="en-US" sz="1400" dirty="0" smtClean="0">
                <a:latin typeface="+mj-lt"/>
              </a:rPr>
            </a:br>
            <a:r>
              <a:rPr lang="en-US" sz="1400" dirty="0" smtClean="0">
                <a:latin typeface="+mj-lt"/>
              </a:rPr>
              <a:t>- Search for duplicates</a:t>
            </a:r>
          </a:p>
          <a:p>
            <a:r>
              <a:rPr lang="en-US" sz="1400" dirty="0" smtClean="0">
                <a:latin typeface="+mj-lt"/>
              </a:rPr>
              <a:t>- Encode </a:t>
            </a:r>
            <a:r>
              <a:rPr lang="en-US" sz="1400" dirty="0">
                <a:latin typeface="+mj-lt"/>
              </a:rPr>
              <a:t>categorical </a:t>
            </a:r>
            <a:r>
              <a:rPr lang="en-US" sz="1400" dirty="0" smtClean="0">
                <a:latin typeface="+mj-lt"/>
              </a:rPr>
              <a:t>variables</a:t>
            </a:r>
            <a:br>
              <a:rPr lang="en-US" sz="1400" dirty="0" smtClean="0">
                <a:latin typeface="+mj-lt"/>
              </a:rPr>
            </a:br>
            <a:r>
              <a:rPr lang="en-US" sz="1400" dirty="0" smtClean="0">
                <a:latin typeface="+mj-lt"/>
              </a:rPr>
              <a:t>- Search for outliers </a:t>
            </a:r>
          </a:p>
          <a:p>
            <a:r>
              <a:rPr lang="en-US" sz="1400" dirty="0" smtClean="0">
                <a:latin typeface="+mj-lt"/>
              </a:rPr>
              <a:t>- Data Visualization</a:t>
            </a:r>
            <a:endParaRPr lang="el-GR" sz="1400" dirty="0">
              <a:latin typeface="+mj-lt"/>
            </a:endParaRPr>
          </a:p>
        </p:txBody>
      </p:sp>
    </p:spTree>
    <p:extLst>
      <p:ext uri="{BB962C8B-B14F-4D97-AF65-F5344CB8AC3E}">
        <p14:creationId xmlns:p14="http://schemas.microsoft.com/office/powerpoint/2010/main" val="14493942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552" y="260648"/>
            <a:ext cx="3384376" cy="369332"/>
          </a:xfrm>
          <a:prstGeom prst="rect">
            <a:avLst/>
          </a:prstGeom>
          <a:noFill/>
        </p:spPr>
        <p:txBody>
          <a:bodyPr wrap="square" rtlCol="0">
            <a:spAutoFit/>
          </a:bodyPr>
          <a:lstStyle/>
          <a:p>
            <a:r>
              <a:rPr lang="en-US" dirty="0" smtClean="0">
                <a:latin typeface="Bahnschrift" pitchFamily="34" charset="0"/>
              </a:rPr>
              <a:t>1. Explore the </a:t>
            </a:r>
            <a:r>
              <a:rPr lang="en-US" dirty="0" err="1" smtClean="0">
                <a:latin typeface="Bahnschrift" pitchFamily="34" charset="0"/>
              </a:rPr>
              <a:t>Dataframe</a:t>
            </a:r>
            <a:endParaRPr lang="el-GR" dirty="0">
              <a:latin typeface="Bahnschrift" pitchFamily="34" charset="0"/>
            </a:endParaRPr>
          </a:p>
        </p:txBody>
      </p:sp>
      <p:pic>
        <p:nvPicPr>
          <p:cNvPr id="3078" name="Picture 6" descr="C:\Users\worki\OneDrive\Υπολογιστής\Screenshot_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764704"/>
            <a:ext cx="2990850" cy="3305175"/>
          </a:xfrm>
          <a:prstGeom prst="rect">
            <a:avLst/>
          </a:prstGeom>
          <a:noFill/>
          <a:extLst>
            <a:ext uri="{909E8E84-426E-40DD-AFC4-6F175D3DCCD1}">
              <a14:hiddenFill xmlns:a14="http://schemas.microsoft.com/office/drawing/2010/main">
                <a:solidFill>
                  <a:srgbClr val="FFFFFF"/>
                </a:solidFill>
              </a14:hiddenFill>
            </a:ext>
          </a:extLst>
        </p:spPr>
      </p:pic>
      <p:pic>
        <p:nvPicPr>
          <p:cNvPr id="3079" name="Picture 7" descr="C:\Users\worki\OneDrive\Υπολογιστής\Screenshot_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8184" y="629980"/>
            <a:ext cx="1943100" cy="4124325"/>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C:\Users\worki\OneDrive\Υπολογιστής\Screenshot_8.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4509120"/>
            <a:ext cx="4686300" cy="2238375"/>
          </a:xfrm>
          <a:prstGeom prst="rect">
            <a:avLst/>
          </a:prstGeom>
          <a:noFill/>
          <a:extLst>
            <a:ext uri="{909E8E84-426E-40DD-AFC4-6F175D3DCCD1}">
              <a14:hiddenFill xmlns:a14="http://schemas.microsoft.com/office/drawing/2010/main">
                <a:solidFill>
                  <a:srgbClr val="FFFFFF"/>
                </a:solidFill>
              </a14:hiddenFill>
            </a:ext>
          </a:extLst>
        </p:spPr>
      </p:pic>
      <p:sp>
        <p:nvSpPr>
          <p:cNvPr id="7" name="Ορθογώνιο 6"/>
          <p:cNvSpPr/>
          <p:nvPr/>
        </p:nvSpPr>
        <p:spPr>
          <a:xfrm>
            <a:off x="442984" y="4149216"/>
            <a:ext cx="2752677" cy="369332"/>
          </a:xfrm>
          <a:prstGeom prst="rect">
            <a:avLst/>
          </a:prstGeom>
        </p:spPr>
        <p:txBody>
          <a:bodyPr wrap="none">
            <a:spAutoFit/>
          </a:bodyPr>
          <a:lstStyle/>
          <a:p>
            <a:r>
              <a:rPr lang="en-US" dirty="0">
                <a:latin typeface="Bahnschrift" pitchFamily="34" charset="0"/>
              </a:rPr>
              <a:t>2. Handle missing values</a:t>
            </a:r>
            <a:endParaRPr lang="el-GR" dirty="0">
              <a:latin typeface="Bahnschrift" pitchFamily="34" charset="0"/>
            </a:endParaRPr>
          </a:p>
        </p:txBody>
      </p:sp>
    </p:spTree>
    <p:extLst>
      <p:ext uri="{BB962C8B-B14F-4D97-AF65-F5344CB8AC3E}">
        <p14:creationId xmlns:p14="http://schemas.microsoft.com/office/powerpoint/2010/main" val="21343857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κειμένου 2"/>
          <p:cNvSpPr>
            <a:spLocks noGrp="1"/>
          </p:cNvSpPr>
          <p:nvPr>
            <p:ph type="body" idx="1"/>
          </p:nvPr>
        </p:nvSpPr>
        <p:spPr>
          <a:xfrm>
            <a:off x="-2916832" y="85235"/>
            <a:ext cx="6510002" cy="835460"/>
          </a:xfrm>
        </p:spPr>
        <p:txBody>
          <a:bodyPr/>
          <a:lstStyle/>
          <a:p>
            <a:r>
              <a:rPr lang="el-GR" sz="1800" dirty="0" smtClean="0">
                <a:latin typeface="Bahnschrift" pitchFamily="34" charset="0"/>
              </a:rPr>
              <a:t>3. </a:t>
            </a:r>
            <a:r>
              <a:rPr lang="en-US" sz="1800" dirty="0" smtClean="0">
                <a:latin typeface="Bahnschrift" pitchFamily="34" charset="0"/>
              </a:rPr>
              <a:t>Search for duplicates rows</a:t>
            </a:r>
            <a:endParaRPr lang="en-US" sz="1800" dirty="0">
              <a:latin typeface="Bahnschrift" pitchFamily="34" charset="0"/>
            </a:endParaRPr>
          </a:p>
          <a:p>
            <a:endParaRPr lang="el-GR"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016" y="188640"/>
            <a:ext cx="2000250"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Ορθογώνιο 1"/>
          <p:cNvSpPr/>
          <p:nvPr/>
        </p:nvSpPr>
        <p:spPr>
          <a:xfrm>
            <a:off x="323528" y="1628800"/>
            <a:ext cx="4572000" cy="369332"/>
          </a:xfrm>
          <a:prstGeom prst="rect">
            <a:avLst/>
          </a:prstGeom>
        </p:spPr>
        <p:txBody>
          <a:bodyPr>
            <a:spAutoFit/>
          </a:bodyPr>
          <a:lstStyle/>
          <a:p>
            <a:r>
              <a:rPr lang="en-US" dirty="0" smtClean="0"/>
              <a:t>4. </a:t>
            </a:r>
            <a:r>
              <a:rPr lang="en-US" dirty="0"/>
              <a:t>Encode categorical variables like </a:t>
            </a:r>
            <a:r>
              <a:rPr lang="en-US" dirty="0" smtClean="0"/>
              <a:t>City</a:t>
            </a:r>
            <a:endParaRPr lang="en-US" dirty="0"/>
          </a:p>
        </p:txBody>
      </p:sp>
      <p:pic>
        <p:nvPicPr>
          <p:cNvPr id="4099" name="Picture 3" descr="C:\Users\worki\OneDrive\Υπολογιστής\Screenshot_1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1998132"/>
            <a:ext cx="3574916" cy="4581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19218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descr="C:\Users\worki\OneDrive\Υπολογιστής\Screenshot_1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5" y="4339858"/>
            <a:ext cx="8928992" cy="218336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worki\OneDrive\Υπολογιστής\Screenshot_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938" y="188640"/>
            <a:ext cx="8620126" cy="4048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61320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κειμένου 2"/>
          <p:cNvSpPr>
            <a:spLocks noGrp="1"/>
          </p:cNvSpPr>
          <p:nvPr>
            <p:ph type="body" idx="1"/>
          </p:nvPr>
        </p:nvSpPr>
        <p:spPr>
          <a:xfrm>
            <a:off x="-2124744" y="0"/>
            <a:ext cx="5970494" cy="835460"/>
          </a:xfrm>
        </p:spPr>
        <p:txBody>
          <a:bodyPr/>
          <a:lstStyle/>
          <a:p>
            <a:r>
              <a:rPr lang="en-US" sz="1800" dirty="0" smtClean="0">
                <a:latin typeface="Bahnschrift" pitchFamily="34" charset="0"/>
              </a:rPr>
              <a:t>5. </a:t>
            </a:r>
            <a:r>
              <a:rPr lang="en-US" sz="1800" dirty="0">
                <a:latin typeface="Bahnschrift" pitchFamily="34" charset="0"/>
              </a:rPr>
              <a:t>check for outliers using plots</a:t>
            </a:r>
          </a:p>
          <a:p>
            <a:endParaRPr lang="el-GR" dirty="0"/>
          </a:p>
        </p:txBody>
      </p:sp>
      <p:pic>
        <p:nvPicPr>
          <p:cNvPr id="5122" name="Picture 2" descr="C:\Users\worki\OneDrive\Υπολογιστής\Screenshot_1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3" y="332657"/>
            <a:ext cx="4176464" cy="2853817"/>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C:\Users\worki\OneDrive\Υπολογιστής\Screenshot_1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3207225"/>
            <a:ext cx="3181433" cy="3401058"/>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C:\Users\worki\OneDrive\Υπολογιστής\Screenshot_15.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920" y="116633"/>
            <a:ext cx="2674583" cy="3960440"/>
          </a:xfrm>
          <a:prstGeom prst="rect">
            <a:avLst/>
          </a:prstGeom>
          <a:noFill/>
          <a:extLst>
            <a:ext uri="{909E8E84-426E-40DD-AFC4-6F175D3DCCD1}">
              <a14:hiddenFill xmlns:a14="http://schemas.microsoft.com/office/drawing/2010/main">
                <a:solidFill>
                  <a:srgbClr val="FFFFFF"/>
                </a:solidFill>
              </a14:hiddenFill>
            </a:ext>
          </a:extLst>
        </p:spPr>
      </p:pic>
      <p:pic>
        <p:nvPicPr>
          <p:cNvPr id="5125" name="Picture 5" descr="C:\Users\worki\OneDrive\Υπολογιστής\Screenshot_16.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85234" y="94064"/>
            <a:ext cx="2658766" cy="3937746"/>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C:\Users\worki\OneDrive\Υπολογιστής\Screenshot_18.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4961" y="4365104"/>
            <a:ext cx="2832998" cy="2041922"/>
          </a:xfrm>
          <a:prstGeom prst="rect">
            <a:avLst/>
          </a:prstGeom>
          <a:noFill/>
          <a:extLst>
            <a:ext uri="{909E8E84-426E-40DD-AFC4-6F175D3DCCD1}">
              <a14:hiddenFill xmlns:a14="http://schemas.microsoft.com/office/drawing/2010/main">
                <a:solidFill>
                  <a:srgbClr val="FFFFFF"/>
                </a:solidFill>
              </a14:hiddenFill>
            </a:ext>
          </a:extLst>
        </p:spPr>
      </p:pic>
      <p:pic>
        <p:nvPicPr>
          <p:cNvPr id="5127" name="Picture 7" descr="C:\Users\worki\OneDrive\Υπολογιστής\Screenshot_19.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28184" y="4437112"/>
            <a:ext cx="2736304" cy="20638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43727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Ορθογώνιο 1"/>
          <p:cNvSpPr/>
          <p:nvPr/>
        </p:nvSpPr>
        <p:spPr>
          <a:xfrm>
            <a:off x="323528" y="30731"/>
            <a:ext cx="2266005" cy="369332"/>
          </a:xfrm>
          <a:prstGeom prst="rect">
            <a:avLst/>
          </a:prstGeom>
        </p:spPr>
        <p:txBody>
          <a:bodyPr wrap="none">
            <a:spAutoFit/>
          </a:bodyPr>
          <a:lstStyle/>
          <a:p>
            <a:r>
              <a:rPr lang="en-US" dirty="0" smtClean="0">
                <a:latin typeface="Bahnschrift" pitchFamily="34" charset="0"/>
              </a:rPr>
              <a:t>6. Data </a:t>
            </a:r>
            <a:r>
              <a:rPr lang="en-US" dirty="0"/>
              <a:t>Visualization</a:t>
            </a:r>
            <a:endParaRPr lang="en-US" dirty="0">
              <a:latin typeface="Bahnschrift" pitchFamily="34" charset="0"/>
            </a:endParaRPr>
          </a:p>
        </p:txBody>
      </p:sp>
      <p:pic>
        <p:nvPicPr>
          <p:cNvPr id="10242" name="Picture 2" descr="C:\Users\worki\OneDrive\Υπολογιστής\Screenshot_1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054" y="354052"/>
            <a:ext cx="3682782" cy="2510988"/>
          </a:xfrm>
          <a:prstGeom prst="rect">
            <a:avLst/>
          </a:prstGeom>
          <a:noFill/>
          <a:extLst>
            <a:ext uri="{909E8E84-426E-40DD-AFC4-6F175D3DCCD1}">
              <a14:hiddenFill xmlns:a14="http://schemas.microsoft.com/office/drawing/2010/main">
                <a:solidFill>
                  <a:srgbClr val="FFFFFF"/>
                </a:solidFill>
              </a14:hiddenFill>
            </a:ext>
          </a:extLst>
        </p:spPr>
      </p:pic>
      <p:pic>
        <p:nvPicPr>
          <p:cNvPr id="10243" name="Picture 3" descr="C:\Users\worki\OneDrive\Υπολογιστής\Screenshot_1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8144" y="474265"/>
            <a:ext cx="3105151" cy="4781550"/>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C:\Users\worki\OneDrive\Υπολογιστής\Screenshot_19.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103" y="3573016"/>
            <a:ext cx="5410200" cy="301942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5"/>
          <p:cNvSpPr>
            <a:spLocks noChangeArrowheads="1"/>
          </p:cNvSpPr>
          <p:nvPr/>
        </p:nvSpPr>
        <p:spPr bwMode="auto">
          <a:xfrm>
            <a:off x="107504" y="2823320"/>
            <a:ext cx="467628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r>
              <a:rPr kumimoji="0" lang="el-GR" sz="1800" b="0" i="0" u="none" strike="noStrike" cap="none" normalizeH="0" baseline="0" dirty="0" err="1" smtClean="0">
                <a:ln>
                  <a:noFill/>
                </a:ln>
                <a:solidFill>
                  <a:schemeClr val="tx1"/>
                </a:solidFill>
                <a:effectLst/>
                <a:latin typeface="Arial" charset="0"/>
                <a:cs typeface="Arial" charset="0"/>
              </a:rPr>
              <a:t>Boxplots</a:t>
            </a:r>
            <a:r>
              <a:rPr kumimoji="0" lang="el-GR" sz="1800" b="0" i="0" u="none" strike="noStrike" cap="none" normalizeH="0" baseline="0" dirty="0" smtClean="0">
                <a:ln>
                  <a:noFill/>
                </a:ln>
                <a:solidFill>
                  <a:schemeClr val="tx1"/>
                </a:solidFill>
                <a:effectLst/>
                <a:latin typeface="Arial" charset="0"/>
                <a:cs typeface="Arial" charset="0"/>
              </a:rPr>
              <a:t>, </a:t>
            </a:r>
            <a:r>
              <a:rPr kumimoji="0" lang="el-GR" sz="1800" b="0" i="0" u="none" strike="noStrike" cap="none" normalizeH="0" baseline="0" dirty="0" err="1" smtClean="0">
                <a:ln>
                  <a:noFill/>
                </a:ln>
                <a:solidFill>
                  <a:schemeClr val="tx1"/>
                </a:solidFill>
                <a:effectLst/>
                <a:latin typeface="Arial" charset="0"/>
                <a:cs typeface="Arial" charset="0"/>
              </a:rPr>
              <a:t>histograms</a:t>
            </a:r>
            <a:r>
              <a:rPr kumimoji="0" lang="en-US" sz="1800" b="0" i="0" u="none" strike="noStrike" cap="none" normalizeH="0" dirty="0" smtClean="0">
                <a:ln>
                  <a:noFill/>
                </a:ln>
                <a:solidFill>
                  <a:schemeClr val="tx1"/>
                </a:solidFill>
                <a:effectLst/>
                <a:latin typeface="Arial" charset="0"/>
                <a:cs typeface="Arial" charset="0"/>
              </a:rPr>
              <a:t> </a:t>
            </a:r>
            <a:r>
              <a:rPr kumimoji="0" lang="el-GR" sz="1800" b="0" i="0" u="none" strike="noStrike" cap="none" normalizeH="0" baseline="0" dirty="0" err="1" smtClean="0">
                <a:ln>
                  <a:noFill/>
                </a:ln>
                <a:solidFill>
                  <a:schemeClr val="tx1"/>
                </a:solidFill>
                <a:effectLst/>
                <a:latin typeface="Arial" charset="0"/>
                <a:cs typeface="Arial" charset="0"/>
              </a:rPr>
              <a:t>were</a:t>
            </a:r>
            <a:r>
              <a:rPr kumimoji="0" lang="el-GR" sz="1800" b="0" i="0" u="none" strike="noStrike" cap="none" normalizeH="0" baseline="0" dirty="0" smtClean="0">
                <a:ln>
                  <a:noFill/>
                </a:ln>
                <a:solidFill>
                  <a:schemeClr val="tx1"/>
                </a:solidFill>
                <a:effectLst/>
                <a:latin typeface="Arial" charset="0"/>
                <a:cs typeface="Arial" charset="0"/>
              </a:rPr>
              <a:t> </a:t>
            </a:r>
            <a:r>
              <a:rPr kumimoji="0" lang="el-GR" sz="1800" b="0" i="0" u="none" strike="noStrike" cap="none" normalizeH="0" baseline="0" dirty="0" err="1" smtClean="0">
                <a:ln>
                  <a:noFill/>
                </a:ln>
                <a:solidFill>
                  <a:schemeClr val="tx1"/>
                </a:solidFill>
                <a:effectLst/>
                <a:latin typeface="Arial" charset="0"/>
                <a:cs typeface="Arial" charset="0"/>
              </a:rPr>
              <a:t>used</a:t>
            </a:r>
            <a:r>
              <a:rPr kumimoji="0" lang="el-GR" sz="1800" b="0" i="0" u="none" strike="noStrike" cap="none" normalizeH="0" baseline="0" dirty="0" smtClean="0">
                <a:ln>
                  <a:noFill/>
                </a:ln>
                <a:solidFill>
                  <a:schemeClr val="tx1"/>
                </a:solidFill>
                <a:effectLst/>
                <a:latin typeface="Arial" charset="0"/>
                <a:cs typeface="Arial" charset="0"/>
              </a:rPr>
              <a:t> </a:t>
            </a:r>
            <a:r>
              <a:rPr kumimoji="0" lang="el-GR" sz="1800" b="0" i="0" u="none" strike="noStrike" cap="none" normalizeH="0" baseline="0" dirty="0" err="1" smtClean="0">
                <a:ln>
                  <a:noFill/>
                </a:ln>
                <a:solidFill>
                  <a:schemeClr val="tx1"/>
                </a:solidFill>
                <a:effectLst/>
                <a:latin typeface="Arial" charset="0"/>
                <a:cs typeface="Arial" charset="0"/>
              </a:rPr>
              <a:t>to</a:t>
            </a:r>
            <a:r>
              <a:rPr kumimoji="0" lang="el-GR" sz="1800" b="0" i="0" u="none" strike="noStrike" cap="none" normalizeH="0" baseline="0" dirty="0" smtClean="0">
                <a:ln>
                  <a:noFill/>
                </a:ln>
                <a:solidFill>
                  <a:schemeClr val="tx1"/>
                </a:solidFill>
                <a:effectLst/>
                <a:latin typeface="Arial" charset="0"/>
                <a:cs typeface="Arial" charset="0"/>
              </a:rPr>
              <a:t> </a:t>
            </a:r>
            <a:r>
              <a:rPr kumimoji="0" lang="el-GR" sz="1800" b="0" i="0" u="none" strike="noStrike" cap="none" normalizeH="0" baseline="0" dirty="0" err="1" smtClean="0">
                <a:ln>
                  <a:noFill/>
                </a:ln>
                <a:solidFill>
                  <a:schemeClr val="tx1"/>
                </a:solidFill>
                <a:effectLst/>
                <a:latin typeface="Arial" charset="0"/>
                <a:cs typeface="Arial" charset="0"/>
              </a:rPr>
              <a:t>explore</a:t>
            </a:r>
            <a:r>
              <a:rPr kumimoji="0" lang="el-GR" sz="1800" b="0" i="0" u="none" strike="noStrike" cap="none" normalizeH="0" baseline="0" dirty="0" smtClean="0">
                <a:ln>
                  <a:noFill/>
                </a:ln>
                <a:solidFill>
                  <a:schemeClr val="tx1"/>
                </a:solidFill>
                <a:effectLst/>
                <a:latin typeface="Arial" charset="0"/>
                <a:cs typeface="Arial" charset="0"/>
              </a:rPr>
              <a:t> </a:t>
            </a:r>
            <a:r>
              <a:rPr kumimoji="0" lang="en-US" sz="1800" b="0" i="0" u="none" strike="noStrike" cap="none" normalizeH="0" baseline="0" dirty="0" smtClean="0">
                <a:ln>
                  <a:noFill/>
                </a:ln>
                <a:solidFill>
                  <a:schemeClr val="tx1"/>
                </a:solidFill>
                <a:effectLst/>
                <a:latin typeface="Arial" charset="0"/>
                <a:cs typeface="Arial" charset="0"/>
              </a:rPr>
              <a:t/>
            </a:r>
            <a:br>
              <a:rPr kumimoji="0" lang="en-US" sz="1800" b="0" i="0" u="none" strike="noStrike" cap="none" normalizeH="0" baseline="0" dirty="0" smtClean="0">
                <a:ln>
                  <a:noFill/>
                </a:ln>
                <a:solidFill>
                  <a:schemeClr val="tx1"/>
                </a:solidFill>
                <a:effectLst/>
                <a:latin typeface="Arial" charset="0"/>
                <a:cs typeface="Arial" charset="0"/>
              </a:rPr>
            </a:br>
            <a:r>
              <a:rPr kumimoji="0" lang="el-GR" sz="1800" b="0" i="0" u="none" strike="noStrike" cap="none" normalizeH="0" baseline="0" dirty="0" err="1" smtClean="0">
                <a:ln>
                  <a:noFill/>
                </a:ln>
                <a:solidFill>
                  <a:schemeClr val="tx1"/>
                </a:solidFill>
                <a:effectLst/>
                <a:latin typeface="Arial" charset="0"/>
                <a:cs typeface="Arial" charset="0"/>
              </a:rPr>
              <a:t>data</a:t>
            </a:r>
            <a:r>
              <a:rPr kumimoji="0" lang="el-GR" sz="1800" b="0" i="0" u="none" strike="noStrike" cap="none" normalizeH="0" baseline="0" dirty="0" smtClean="0">
                <a:ln>
                  <a:noFill/>
                </a:ln>
                <a:solidFill>
                  <a:schemeClr val="tx1"/>
                </a:solidFill>
                <a:effectLst/>
                <a:latin typeface="Arial" charset="0"/>
                <a:cs typeface="Arial" charset="0"/>
              </a:rPr>
              <a:t> </a:t>
            </a:r>
            <a:r>
              <a:rPr kumimoji="0" lang="el-GR" sz="1800" b="0" i="0" u="none" strike="noStrike" cap="none" normalizeH="0" baseline="0" dirty="0" err="1" smtClean="0">
                <a:ln>
                  <a:noFill/>
                </a:ln>
                <a:solidFill>
                  <a:schemeClr val="tx1"/>
                </a:solidFill>
                <a:effectLst/>
                <a:latin typeface="Arial" charset="0"/>
                <a:cs typeface="Arial" charset="0"/>
              </a:rPr>
              <a:t>distribution</a:t>
            </a:r>
            <a:r>
              <a:rPr kumimoji="0" lang="el-GR" sz="1800" b="0" i="0" u="none" strike="noStrike" cap="none" normalizeH="0" baseline="0" dirty="0" smtClean="0">
                <a:ln>
                  <a:noFill/>
                </a:ln>
                <a:solidFill>
                  <a:schemeClr val="tx1"/>
                </a:solidFill>
                <a:effectLst/>
                <a:latin typeface="Arial" charset="0"/>
                <a:cs typeface="Arial" charset="0"/>
              </a:rPr>
              <a:t> </a:t>
            </a:r>
            <a:r>
              <a:rPr kumimoji="0" lang="el-GR" sz="1800" b="0" i="0" u="none" strike="noStrike" cap="none" normalizeH="0" baseline="0" dirty="0" err="1" smtClean="0">
                <a:ln>
                  <a:noFill/>
                </a:ln>
                <a:solidFill>
                  <a:schemeClr val="tx1"/>
                </a:solidFill>
                <a:effectLst/>
                <a:latin typeface="Arial" charset="0"/>
                <a:cs typeface="Arial" charset="0"/>
              </a:rPr>
              <a:t>and</a:t>
            </a:r>
            <a:r>
              <a:rPr kumimoji="0" lang="el-GR" sz="1800" b="0" i="0" u="none" strike="noStrike" cap="none" normalizeH="0" baseline="0" dirty="0" smtClean="0">
                <a:ln>
                  <a:noFill/>
                </a:ln>
                <a:solidFill>
                  <a:schemeClr val="tx1"/>
                </a:solidFill>
                <a:effectLst/>
                <a:latin typeface="Arial" charset="0"/>
                <a:cs typeface="Arial" charset="0"/>
              </a:rPr>
              <a:t> </a:t>
            </a:r>
            <a:r>
              <a:rPr kumimoji="0" lang="el-GR" sz="1800" b="0" i="0" u="none" strike="noStrike" cap="none" normalizeH="0" baseline="0" dirty="0" err="1" smtClean="0">
                <a:ln>
                  <a:noFill/>
                </a:ln>
                <a:solidFill>
                  <a:schemeClr val="tx1"/>
                </a:solidFill>
                <a:effectLst/>
                <a:latin typeface="Arial" charset="0"/>
                <a:cs typeface="Arial" charset="0"/>
              </a:rPr>
              <a:t>correlations</a:t>
            </a:r>
            <a:r>
              <a:rPr kumimoji="0" lang="el-GR" sz="1800" b="0" i="0" u="none" strike="noStrike" cap="none" normalizeH="0" baseline="0" dirty="0" smtClean="0">
                <a:ln>
                  <a:noFill/>
                </a:ln>
                <a:solidFill>
                  <a:schemeClr val="tx1"/>
                </a:solidFill>
                <a:effectLst/>
                <a:latin typeface="Arial" charset="0"/>
                <a:cs typeface="Arial"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l-GR" sz="1800" b="0" i="0" u="none" strike="noStrike" cap="none" normalizeH="0" baseline="0" dirty="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2236130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C:\Users\worki\OneDrive\Υπολογιστής\Screenshot_2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726" y="476672"/>
            <a:ext cx="3149632" cy="4508574"/>
          </a:xfrm>
          <a:prstGeom prst="rect">
            <a:avLst/>
          </a:prstGeom>
          <a:noFill/>
          <a:extLst>
            <a:ext uri="{909E8E84-426E-40DD-AFC4-6F175D3DCCD1}">
              <a14:hiddenFill xmlns:a14="http://schemas.microsoft.com/office/drawing/2010/main">
                <a:solidFill>
                  <a:srgbClr val="FFFFFF"/>
                </a:solidFill>
              </a14:hiddenFill>
            </a:ext>
          </a:extLst>
        </p:spPr>
      </p:pic>
      <p:pic>
        <p:nvPicPr>
          <p:cNvPr id="11267" name="Picture 3" descr="C:\Users\worki\OneDrive\Υπολογιστής\Screenshot_2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3929" y="404664"/>
            <a:ext cx="4176464" cy="2826044"/>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C:\Users\worki\OneDrive\Υπολογιστής\Screenshot_2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888" y="3568367"/>
            <a:ext cx="5384966" cy="2401710"/>
          </a:xfrm>
          <a:prstGeom prst="rect">
            <a:avLst/>
          </a:prstGeom>
          <a:noFill/>
          <a:extLst>
            <a:ext uri="{909E8E84-426E-40DD-AFC4-6F175D3DCCD1}">
              <a14:hiddenFill xmlns:a14="http://schemas.microsoft.com/office/drawing/2010/main">
                <a:solidFill>
                  <a:srgbClr val="FFFFFF"/>
                </a:solidFill>
              </a14:hiddenFill>
            </a:ext>
          </a:extLst>
        </p:spPr>
      </p:pic>
      <p:sp>
        <p:nvSpPr>
          <p:cNvPr id="2" name="Ορθογώνιο 1"/>
          <p:cNvSpPr/>
          <p:nvPr/>
        </p:nvSpPr>
        <p:spPr>
          <a:xfrm>
            <a:off x="4067944" y="6093296"/>
            <a:ext cx="4572000" cy="646331"/>
          </a:xfrm>
          <a:prstGeom prst="rect">
            <a:avLst/>
          </a:prstGeom>
        </p:spPr>
        <p:txBody>
          <a:bodyPr>
            <a:spAutoFit/>
          </a:bodyPr>
          <a:lstStyle/>
          <a:p>
            <a:r>
              <a:rPr lang="en-US" dirty="0"/>
              <a:t>Time series plots tracked pollutant evolution over time.</a:t>
            </a:r>
          </a:p>
        </p:txBody>
      </p:sp>
      <p:sp>
        <p:nvSpPr>
          <p:cNvPr id="3" name="Rectangle 5"/>
          <p:cNvSpPr>
            <a:spLocks noChangeArrowheads="1"/>
          </p:cNvSpPr>
          <p:nvPr/>
        </p:nvSpPr>
        <p:spPr bwMode="auto">
          <a:xfrm>
            <a:off x="395536" y="26927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l-GR" sz="1800" b="0" i="0" u="none" strike="noStrike" cap="none" normalizeH="0" baseline="0" dirty="0" err="1" smtClean="0">
                <a:ln>
                  <a:noFill/>
                </a:ln>
                <a:solidFill>
                  <a:schemeClr val="tx1"/>
                </a:solidFill>
                <a:effectLst/>
                <a:latin typeface="Arial" charset="0"/>
                <a:cs typeface="Arial" charset="0"/>
              </a:rPr>
              <a:t>Scatterplots</a:t>
            </a:r>
            <a:r>
              <a:rPr kumimoji="0" lang="el-GR" sz="1800" b="0" i="0" u="none" strike="noStrike" cap="none" normalizeH="0" baseline="0" dirty="0" smtClean="0">
                <a:ln>
                  <a:noFill/>
                </a:ln>
                <a:solidFill>
                  <a:schemeClr val="tx1"/>
                </a:solidFill>
                <a:effectLst/>
                <a:latin typeface="Arial" charset="0"/>
                <a:cs typeface="Arial" charset="0"/>
              </a:rPr>
              <a:t> </a:t>
            </a:r>
            <a:r>
              <a:rPr kumimoji="0" lang="el-GR" sz="1800" b="0" i="0" u="none" strike="noStrike" cap="none" normalizeH="0" baseline="0" dirty="0" err="1" smtClean="0">
                <a:ln>
                  <a:noFill/>
                </a:ln>
                <a:solidFill>
                  <a:schemeClr val="tx1"/>
                </a:solidFill>
                <a:effectLst/>
                <a:latin typeface="Arial" charset="0"/>
                <a:cs typeface="Arial" charset="0"/>
              </a:rPr>
              <a:t>visualized</a:t>
            </a:r>
            <a:r>
              <a:rPr kumimoji="0" lang="el-GR" sz="1800" b="0" i="0" u="none" strike="noStrike" cap="none" normalizeH="0" baseline="0" dirty="0" smtClean="0">
                <a:ln>
                  <a:noFill/>
                </a:ln>
                <a:solidFill>
                  <a:schemeClr val="tx1"/>
                </a:solidFill>
                <a:effectLst/>
                <a:latin typeface="Arial" charset="0"/>
                <a:cs typeface="Arial" charset="0"/>
              </a:rPr>
              <a:t> </a:t>
            </a:r>
            <a:r>
              <a:rPr kumimoji="0" lang="el-GR" sz="1800" b="0" i="0" u="none" strike="noStrike" cap="none" normalizeH="0" baseline="0" dirty="0" err="1" smtClean="0">
                <a:ln>
                  <a:noFill/>
                </a:ln>
                <a:solidFill>
                  <a:schemeClr val="tx1"/>
                </a:solidFill>
                <a:effectLst/>
                <a:latin typeface="Arial" charset="0"/>
                <a:cs typeface="Arial" charset="0"/>
              </a:rPr>
              <a:t>relationships</a:t>
            </a:r>
            <a:r>
              <a:rPr kumimoji="0" lang="el-GR" sz="1800" b="0" i="0" u="none" strike="noStrike" cap="none" normalizeH="0" baseline="0" dirty="0" smtClean="0">
                <a:ln>
                  <a:noFill/>
                </a:ln>
                <a:solidFill>
                  <a:schemeClr val="tx1"/>
                </a:solidFill>
                <a:effectLst/>
                <a:latin typeface="Arial" charset="0"/>
                <a:cs typeface="Arial" charset="0"/>
              </a:rPr>
              <a:t> </a:t>
            </a:r>
            <a:r>
              <a:rPr kumimoji="0" lang="el-GR" sz="1800" b="0" i="0" u="none" strike="noStrike" cap="none" normalizeH="0" baseline="0" dirty="0" err="1" smtClean="0">
                <a:ln>
                  <a:noFill/>
                </a:ln>
                <a:solidFill>
                  <a:schemeClr val="tx1"/>
                </a:solidFill>
                <a:effectLst/>
                <a:latin typeface="Arial" charset="0"/>
                <a:cs typeface="Arial" charset="0"/>
              </a:rPr>
              <a:t>between</a:t>
            </a:r>
            <a:r>
              <a:rPr kumimoji="0" lang="el-GR" sz="1800" b="0" i="0" u="none" strike="noStrike" cap="none" normalizeH="0" baseline="0" dirty="0" smtClean="0">
                <a:ln>
                  <a:noFill/>
                </a:ln>
                <a:solidFill>
                  <a:schemeClr val="tx1"/>
                </a:solidFill>
                <a:effectLst/>
                <a:latin typeface="Arial" charset="0"/>
                <a:cs typeface="Arial" charset="0"/>
              </a:rPr>
              <a:t> </a:t>
            </a:r>
            <a:r>
              <a:rPr kumimoji="0" lang="el-GR" sz="1800" b="0" i="0" u="none" strike="noStrike" cap="none" normalizeH="0" baseline="0" dirty="0" err="1" smtClean="0">
                <a:ln>
                  <a:noFill/>
                </a:ln>
                <a:solidFill>
                  <a:schemeClr val="tx1"/>
                </a:solidFill>
                <a:effectLst/>
                <a:latin typeface="Arial" charset="0"/>
                <a:cs typeface="Arial" charset="0"/>
              </a:rPr>
              <a:t>pollutants</a:t>
            </a:r>
            <a:r>
              <a:rPr kumimoji="0" lang="el-GR" sz="1800" b="0" i="0" u="none" strike="noStrike" cap="none" normalizeH="0" baseline="0" dirty="0" smtClean="0">
                <a:ln>
                  <a:noFill/>
                </a:ln>
                <a:solidFill>
                  <a:schemeClr val="tx1"/>
                </a:solidFill>
                <a:effectLst/>
                <a:latin typeface="Arial" charset="0"/>
                <a:cs typeface="Arial" charset="0"/>
              </a:rPr>
              <a:t> </a:t>
            </a:r>
            <a:r>
              <a:rPr kumimoji="0" lang="el-GR" sz="1800" b="0" i="0" u="none" strike="noStrike" cap="none" normalizeH="0" baseline="0" dirty="0" err="1" smtClean="0">
                <a:ln>
                  <a:noFill/>
                </a:ln>
                <a:solidFill>
                  <a:schemeClr val="tx1"/>
                </a:solidFill>
                <a:effectLst/>
                <a:latin typeface="Arial" charset="0"/>
                <a:cs typeface="Arial" charset="0"/>
              </a:rPr>
              <a:t>and</a:t>
            </a:r>
            <a:r>
              <a:rPr kumimoji="0" lang="el-GR" sz="1800" b="0" i="0" u="none" strike="noStrike" cap="none" normalizeH="0" baseline="0" dirty="0" smtClean="0">
                <a:ln>
                  <a:noFill/>
                </a:ln>
                <a:solidFill>
                  <a:schemeClr val="tx1"/>
                </a:solidFill>
                <a:effectLst/>
                <a:latin typeface="Arial" charset="0"/>
                <a:cs typeface="Arial" charset="0"/>
              </a:rPr>
              <a:t> AQI.</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l-GR" sz="1800" b="0" i="0" u="none" strike="noStrike" cap="none" normalizeH="0" baseline="0" dirty="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3219745503"/>
      </p:ext>
    </p:extLst>
  </p:cSld>
  <p:clrMapOvr>
    <a:masterClrMapping/>
  </p:clrMapOvr>
</p:sld>
</file>

<file path=ppt/theme/theme1.xml><?xml version="1.0" encoding="utf-8"?>
<a:theme xmlns:a="http://schemas.openxmlformats.org/drawingml/2006/main" name="Πνοή">
  <a:themeElements>
    <a:clrScheme name="Πνοή">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Πνοή">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Πνοή">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319</TotalTime>
  <Words>721</Words>
  <Application>Microsoft Office PowerPoint</Application>
  <PresentationFormat>Προβολή στην οθόνη (4:3)</PresentationFormat>
  <Paragraphs>81</Paragraphs>
  <Slides>22</Slides>
  <Notes>1</Notes>
  <HiddenSlides>0</HiddenSlides>
  <MMClips>0</MMClips>
  <ScaleCrop>false</ScaleCrop>
  <HeadingPairs>
    <vt:vector size="4" baseType="variant">
      <vt:variant>
        <vt:lpstr>Θέμα</vt:lpstr>
      </vt:variant>
      <vt:variant>
        <vt:i4>1</vt:i4>
      </vt:variant>
      <vt:variant>
        <vt:lpstr>Τίτλοι διαφανειών</vt:lpstr>
      </vt:variant>
      <vt:variant>
        <vt:i4>22</vt:i4>
      </vt:variant>
    </vt:vector>
  </HeadingPairs>
  <TitlesOfParts>
    <vt:vector size="23" baseType="lpstr">
      <vt:lpstr>Πνοή</vt:lpstr>
      <vt:lpstr>Data Science Air Pollution Assignment</vt:lpstr>
      <vt:lpstr>Παρουσίαση του PowerPoint</vt:lpstr>
      <vt:lpstr>Source the Data</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Perform an analysis on the dataset showing how each of the 7 features affects the AQI</vt:lpstr>
      <vt:lpstr>Παρουσίαση του PowerPoint</vt:lpstr>
      <vt:lpstr>Παρουσίαση του PowerPoint</vt:lpstr>
      <vt:lpstr>Παρουσίαση του PowerPoint</vt:lpstr>
      <vt:lpstr> Train a linear regression model to predict the AQI according to the rest of the features.</vt:lpstr>
      <vt:lpstr>Evaluate the model </vt:lpstr>
      <vt:lpstr>Train a DecisionTree regression  &amp; a Random Forest model to predict the AQI according to the rest of the features.</vt:lpstr>
      <vt:lpstr>Train a XGBOOST regression model to predict the AQI according to the rest of the features.</vt:lpstr>
      <vt:lpstr>Evaluate the models using RMSE – R2 and compare them</vt:lpstr>
      <vt:lpstr>Evaluate the models using RMSE – R2 and compare them</vt:lpstr>
      <vt:lpstr>Παρουσίαση του PowerPoint</vt:lpstr>
      <vt:lpstr>Results</vt:lpstr>
      <vt:lpstr>Conclusions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Midseason Assignment</dc:title>
  <dc:creator>worki</dc:creator>
  <cp:lastModifiedBy>worki</cp:lastModifiedBy>
  <cp:revision>27</cp:revision>
  <dcterms:created xsi:type="dcterms:W3CDTF">2025-05-31T17:38:34Z</dcterms:created>
  <dcterms:modified xsi:type="dcterms:W3CDTF">2025-07-08T16:33:55Z</dcterms:modified>
</cp:coreProperties>
</file>