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B6DCC569-71D6-4102-9E99-5ABD40F8294C}">
          <p14:sldIdLst>
            <p14:sldId id="256"/>
            <p14:sldId id="257"/>
            <p14:sldId id="258"/>
            <p14:sldId id="259"/>
          </p14:sldIdLst>
        </p14:section>
        <p14:section name="Ενότητα χωρίς τίτλο" id="{9C4D2590-D543-4874-9721-B3E6D23F1802}">
          <p14:sldIdLst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2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BB1F-0937-4AF1-B0AE-14C922DAEA7E}" type="datetimeFigureOut">
              <a:rPr lang="el-GR" smtClean="0"/>
              <a:t>31/5/2025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3DCC-7BC3-47B6-8EF9-8DB4469CD61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209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F3DCC-7BC3-47B6-8EF9-8DB4469CD619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621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DA9-B2A3-4327-90DA-D1EF5EDEB9A6}" type="datetimeFigureOut">
              <a:rPr lang="el-GR" smtClean="0"/>
              <a:t>31/5/2025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1525-EC31-45E5-81CD-07685EDA045D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DA9-B2A3-4327-90DA-D1EF5EDEB9A6}" type="datetimeFigureOut">
              <a:rPr lang="el-GR" smtClean="0"/>
              <a:t>31/5/2025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1525-EC31-45E5-81CD-07685EDA045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DA9-B2A3-4327-90DA-D1EF5EDEB9A6}" type="datetimeFigureOut">
              <a:rPr lang="el-GR" smtClean="0"/>
              <a:t>31/5/2025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1525-EC31-45E5-81CD-07685EDA045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DA9-B2A3-4327-90DA-D1EF5EDEB9A6}" type="datetimeFigureOut">
              <a:rPr lang="el-GR" smtClean="0"/>
              <a:t>31/5/2025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1525-EC31-45E5-81CD-07685EDA045D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DA9-B2A3-4327-90DA-D1EF5EDEB9A6}" type="datetimeFigureOut">
              <a:rPr lang="el-GR" smtClean="0"/>
              <a:t>31/5/2025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1525-EC31-45E5-81CD-07685EDA045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DA9-B2A3-4327-90DA-D1EF5EDEB9A6}" type="datetimeFigureOut">
              <a:rPr lang="el-GR" smtClean="0"/>
              <a:t>31/5/2025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1525-EC31-45E5-81CD-07685EDA045D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DA9-B2A3-4327-90DA-D1EF5EDEB9A6}" type="datetimeFigureOut">
              <a:rPr lang="el-GR" smtClean="0"/>
              <a:t>31/5/2025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1525-EC31-45E5-81CD-07685EDA045D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DA9-B2A3-4327-90DA-D1EF5EDEB9A6}" type="datetimeFigureOut">
              <a:rPr lang="el-GR" smtClean="0"/>
              <a:t>31/5/2025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1525-EC31-45E5-81CD-07685EDA045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DA9-B2A3-4327-90DA-D1EF5EDEB9A6}" type="datetimeFigureOut">
              <a:rPr lang="el-GR" smtClean="0"/>
              <a:t>31/5/2025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1525-EC31-45E5-81CD-07685EDA045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DA9-B2A3-4327-90DA-D1EF5EDEB9A6}" type="datetimeFigureOut">
              <a:rPr lang="el-GR" smtClean="0"/>
              <a:t>31/5/2025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1525-EC31-45E5-81CD-07685EDA045D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DA9-B2A3-4327-90DA-D1EF5EDEB9A6}" type="datetimeFigureOut">
              <a:rPr lang="el-GR" smtClean="0"/>
              <a:t>31/5/2025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1525-EC31-45E5-81CD-07685EDA045D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CB7DA9-B2A3-4327-90DA-D1EF5EDEB9A6}" type="datetimeFigureOut">
              <a:rPr lang="el-GR" smtClean="0"/>
              <a:t>31/5/2025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D9A1525-EC31-45E5-81CD-07685EDA045D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444208" y="6237312"/>
            <a:ext cx="5637010" cy="882119"/>
          </a:xfrm>
        </p:spPr>
        <p:txBody>
          <a:bodyPr/>
          <a:lstStyle/>
          <a:p>
            <a:r>
              <a:rPr lang="en-US" dirty="0" err="1" smtClean="0"/>
              <a:t>Katerina</a:t>
            </a:r>
            <a:r>
              <a:rPr lang="en-US" dirty="0" smtClean="0"/>
              <a:t> </a:t>
            </a:r>
            <a:r>
              <a:rPr lang="en-US" dirty="0" err="1" smtClean="0"/>
              <a:t>Chochou</a:t>
            </a:r>
            <a:endParaRPr lang="el-GR" dirty="0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07504" y="3140968"/>
            <a:ext cx="8892480" cy="1793167"/>
          </a:xfrm>
        </p:spPr>
        <p:txBody>
          <a:bodyPr/>
          <a:lstStyle/>
          <a:p>
            <a:r>
              <a:rPr lang="en-US" sz="4000" b="0" dirty="0" smtClean="0">
                <a:effectLst/>
              </a:rPr>
              <a:t>Data Science Midseason Assignment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1933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-2124744" y="0"/>
            <a:ext cx="5970494" cy="835460"/>
          </a:xfrm>
        </p:spPr>
        <p:txBody>
          <a:bodyPr/>
          <a:lstStyle/>
          <a:p>
            <a:r>
              <a:rPr lang="en-US" sz="1800" dirty="0" smtClean="0">
                <a:latin typeface="Bahnschrift" pitchFamily="34" charset="0"/>
              </a:rPr>
              <a:t>6. </a:t>
            </a:r>
            <a:r>
              <a:rPr lang="en-US" sz="1800" dirty="0">
                <a:latin typeface="Bahnschrift" pitchFamily="34" charset="0"/>
              </a:rPr>
              <a:t>check for outliers using plots</a:t>
            </a:r>
          </a:p>
          <a:p>
            <a:endParaRPr lang="el-G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5364088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3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16632"/>
            <a:ext cx="8640959" cy="1166994"/>
          </a:xfrm>
        </p:spPr>
        <p:txBody>
          <a:bodyPr/>
          <a:lstStyle/>
          <a:p>
            <a:pPr algn="l"/>
            <a:r>
              <a:rPr lang="en-US" sz="2800" dirty="0"/>
              <a:t>Perform an analysis on the dataset showing how each of the 8 features affects the final price</a:t>
            </a:r>
            <a:endParaRPr lang="el-GR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081408" cy="301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5373216"/>
            <a:ext cx="829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itchFamily="34" charset="0"/>
              </a:rPr>
              <a:t>Correlation Findings:</a:t>
            </a:r>
            <a:br>
              <a:rPr lang="en-US" dirty="0">
                <a:latin typeface="Bahnschrift" pitchFamily="34" charset="0"/>
              </a:rPr>
            </a:br>
            <a:r>
              <a:rPr lang="en-US" dirty="0">
                <a:latin typeface="Bahnschrift" pitchFamily="34" charset="0"/>
              </a:rPr>
              <a:t>  - Strongest positive correlations with price: Area, Bedrooms, and Bathrooms.</a:t>
            </a:r>
            <a:br>
              <a:rPr lang="en-US" dirty="0">
                <a:latin typeface="Bahnschrift" pitchFamily="34" charset="0"/>
              </a:rPr>
            </a:br>
            <a:r>
              <a:rPr lang="en-US" dirty="0">
                <a:latin typeface="Bahnschrift" pitchFamily="34" charset="0"/>
              </a:rPr>
              <a:t>  - Negative influence was observed for Crime</a:t>
            </a:r>
            <a:endParaRPr lang="el-GR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52400"/>
            <a:ext cx="67532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0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65436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51297"/>
            <a:ext cx="17049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116632"/>
            <a:ext cx="8640960" cy="1743058"/>
          </a:xfrm>
        </p:spPr>
        <p:txBody>
          <a:bodyPr/>
          <a:lstStyle/>
          <a:p>
            <a:pPr algn="l"/>
            <a:r>
              <a:rPr lang="en-US" sz="3600" dirty="0" smtClean="0">
                <a:latin typeface="Bahnschrift" pitchFamily="34" charset="0"/>
              </a:rPr>
              <a:t> </a:t>
            </a:r>
            <a:r>
              <a:rPr lang="en-US" sz="3600" dirty="0">
                <a:latin typeface="Bahnschrift" pitchFamily="34" charset="0"/>
              </a:rPr>
              <a:t>Train a linear regression model to predict the price according to the rest of the features.</a:t>
            </a:r>
            <a:endParaRPr lang="el-GR" sz="3600" dirty="0">
              <a:latin typeface="Bahnschrift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68484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5571159"/>
            <a:ext cx="767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itchFamily="34" charset="0"/>
              </a:rPr>
              <a:t>A Linear Regression model was trained using 80% of the data and </a:t>
            </a:r>
            <a:r>
              <a:rPr lang="en-US" dirty="0" smtClean="0">
                <a:latin typeface="Bahnschrift" pitchFamily="34" charset="0"/>
              </a:rPr>
              <a:t>tested</a:t>
            </a:r>
            <a:br>
              <a:rPr lang="en-US" dirty="0" smtClean="0">
                <a:latin typeface="Bahnschrift" pitchFamily="34" charset="0"/>
              </a:rPr>
            </a:br>
            <a:r>
              <a:rPr lang="en-US" dirty="0" smtClean="0">
                <a:latin typeface="Bahnschrift" pitchFamily="34" charset="0"/>
              </a:rPr>
              <a:t>on </a:t>
            </a:r>
            <a:r>
              <a:rPr lang="en-US" dirty="0">
                <a:latin typeface="Bahnschrift" pitchFamily="34" charset="0"/>
              </a:rPr>
              <a:t>the remaining 20%.</a:t>
            </a:r>
            <a:endParaRPr lang="el-GR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-45193" y="383670"/>
            <a:ext cx="5966666" cy="1008112"/>
          </a:xfrm>
        </p:spPr>
        <p:txBody>
          <a:bodyPr/>
          <a:lstStyle/>
          <a:p>
            <a:r>
              <a:rPr lang="en-US" sz="4400" b="0" dirty="0">
                <a:effectLst/>
              </a:rPr>
              <a:t>Evaluate the model</a:t>
            </a:r>
            <a:br>
              <a:rPr lang="en-US" sz="4400" b="0" dirty="0">
                <a:effectLst/>
              </a:rPr>
            </a:br>
            <a:endParaRPr lang="el-GR" sz="4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5607"/>
            <a:ext cx="39814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59582"/>
            <a:ext cx="15716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2966308"/>
            <a:ext cx="4557235" cy="314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81" y="2852936"/>
            <a:ext cx="3168352" cy="37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07" y="832297"/>
            <a:ext cx="41433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4251" y="2060848"/>
            <a:ext cx="208823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" pitchFamily="34" charset="0"/>
              </a:rPr>
              <a:t>On average, your model’s predictions are off by about 10K€</a:t>
            </a:r>
            <a:r>
              <a:rPr lang="en-US" sz="1000" dirty="0" smtClean="0">
                <a:latin typeface="Bahnschrift" pitchFamily="34" charset="0"/>
              </a:rPr>
              <a:t>.</a:t>
            </a:r>
            <a:br>
              <a:rPr lang="en-US" sz="1000" dirty="0" smtClean="0">
                <a:latin typeface="Bahnschrift" pitchFamily="34" charset="0"/>
              </a:rPr>
            </a:br>
            <a:r>
              <a:rPr lang="en-US" sz="1000" dirty="0">
                <a:latin typeface="Bahnschrift" pitchFamily="34" charset="0"/>
              </a:rPr>
              <a:t>Your model explains 90.25% of the variance in housing prices.</a:t>
            </a:r>
          </a:p>
          <a:p>
            <a:endParaRPr lang="en-US" sz="1100" dirty="0">
              <a:latin typeface="Bahnschrift" pitchFamily="34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87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7504" y="0"/>
            <a:ext cx="9577063" cy="1599042"/>
          </a:xfrm>
        </p:spPr>
        <p:txBody>
          <a:bodyPr/>
          <a:lstStyle/>
          <a:p>
            <a:pPr algn="l"/>
            <a:r>
              <a:rPr lang="en-US" sz="4000" dirty="0"/>
              <a:t>Perform 10-fold cross-validation to the model.</a:t>
            </a:r>
            <a:endParaRPr lang="el-GR" sz="400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323528" y="1988840"/>
            <a:ext cx="2780481" cy="2399159"/>
          </a:xfrm>
        </p:spPr>
        <p:txBody>
          <a:bodyPr>
            <a:normAutofit fontScale="92500"/>
          </a:bodyPr>
          <a:lstStyle/>
          <a:p>
            <a:pPr algn="l"/>
            <a:r>
              <a:rPr lang="en-US" sz="1800" dirty="0">
                <a:latin typeface="Bahnschrift" pitchFamily="34" charset="0"/>
              </a:rPr>
              <a:t>10-Fold Cross-Validation is a method to evaluate how well your model will generalize to unseen data</a:t>
            </a:r>
            <a:r>
              <a:rPr lang="en-US" sz="1800" dirty="0" smtClean="0">
                <a:latin typeface="Bahnschrift" pitchFamily="34" charset="0"/>
              </a:rPr>
              <a:t>.</a:t>
            </a:r>
          </a:p>
          <a:p>
            <a:pPr algn="l"/>
            <a:r>
              <a:rPr lang="en-US" sz="1800" dirty="0" smtClean="0">
                <a:latin typeface="Bahnschrift" pitchFamily="34" charset="0"/>
              </a:rPr>
              <a:t>This </a:t>
            </a:r>
            <a:r>
              <a:rPr lang="en-US" sz="1800" dirty="0">
                <a:latin typeface="Bahnschrift" pitchFamily="34" charset="0"/>
              </a:rPr>
              <a:t>shows the model has good generalization and isn’t </a:t>
            </a:r>
            <a:r>
              <a:rPr lang="en-US" sz="1800" dirty="0" err="1">
                <a:latin typeface="Bahnschrift" pitchFamily="34" charset="0"/>
              </a:rPr>
              <a:t>overfitting</a:t>
            </a:r>
            <a:r>
              <a:rPr lang="en-US" sz="1800" dirty="0">
                <a:latin typeface="Bahnschrift" pitchFamily="34" charset="0"/>
              </a:rPr>
              <a:t> to specific parts of the dataset.</a:t>
            </a:r>
          </a:p>
          <a:p>
            <a:pPr algn="l"/>
            <a:endParaRPr lang="en-US" sz="1800" dirty="0">
              <a:latin typeface="Bahnschrift" pitchFamily="34" charset="0"/>
            </a:endParaRPr>
          </a:p>
          <a:p>
            <a:endParaRPr lang="el-G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628800"/>
            <a:ext cx="58959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6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7504" y="-99392"/>
            <a:ext cx="8820472" cy="1847282"/>
          </a:xfrm>
        </p:spPr>
        <p:txBody>
          <a:bodyPr/>
          <a:lstStyle/>
          <a:p>
            <a:pPr algn="l"/>
            <a:r>
              <a:rPr lang="en-US" sz="3200" dirty="0" smtClean="0"/>
              <a:t>Train </a:t>
            </a:r>
            <a:r>
              <a:rPr lang="en-US" sz="3200" dirty="0"/>
              <a:t>a </a:t>
            </a:r>
            <a:r>
              <a:rPr lang="en-US" sz="3200" dirty="0" err="1"/>
              <a:t>DecisionTree</a:t>
            </a:r>
            <a:r>
              <a:rPr lang="en-US" sz="3200" dirty="0"/>
              <a:t> regression model to predict the price according to the rest of the features.</a:t>
            </a:r>
            <a:endParaRPr lang="el-GR" sz="3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2386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-36512" y="-171400"/>
            <a:ext cx="8712967" cy="1311010"/>
          </a:xfrm>
        </p:spPr>
        <p:txBody>
          <a:bodyPr/>
          <a:lstStyle/>
          <a:p>
            <a:pPr algn="l"/>
            <a:r>
              <a:rPr lang="en-US" sz="3200" dirty="0" smtClean="0"/>
              <a:t>Evaluate </a:t>
            </a:r>
            <a:r>
              <a:rPr lang="en-US" sz="3200" dirty="0"/>
              <a:t>the regression model using RMSE and compare it with the linear regression</a:t>
            </a:r>
            <a:endParaRPr lang="el-GR" sz="3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1" y="1276480"/>
            <a:ext cx="4609778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20" y="1305858"/>
            <a:ext cx="4316274" cy="272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44" y="4145039"/>
            <a:ext cx="4124250" cy="268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8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44624"/>
            <a:ext cx="8856984" cy="1455026"/>
          </a:xfrm>
        </p:spPr>
        <p:txBody>
          <a:bodyPr/>
          <a:lstStyle/>
          <a:p>
            <a:pPr algn="l"/>
            <a:r>
              <a:rPr lang="en-US" sz="3200" dirty="0" smtClean="0"/>
              <a:t>Try </a:t>
            </a:r>
            <a:r>
              <a:rPr lang="en-US" sz="3200" dirty="0"/>
              <a:t>out different settings for the </a:t>
            </a:r>
            <a:r>
              <a:rPr lang="en-US" sz="3200" dirty="0" err="1"/>
              <a:t>decission</a:t>
            </a:r>
            <a:r>
              <a:rPr lang="en-US" sz="3200" dirty="0"/>
              <a:t> tree (`</a:t>
            </a:r>
            <a:r>
              <a:rPr lang="en-US" sz="3200" dirty="0" err="1"/>
              <a:t>max_depth</a:t>
            </a:r>
            <a:r>
              <a:rPr lang="en-US" sz="3200" dirty="0"/>
              <a:t>`, `</a:t>
            </a:r>
            <a:r>
              <a:rPr lang="en-US" sz="3200" dirty="0" err="1"/>
              <a:t>min_samples_split</a:t>
            </a:r>
            <a:r>
              <a:rPr lang="en-US" sz="3200" dirty="0"/>
              <a:t>`) to reduce </a:t>
            </a:r>
            <a:r>
              <a:rPr lang="en-US" sz="3200" dirty="0" err="1"/>
              <a:t>overfitting</a:t>
            </a:r>
            <a:endParaRPr lang="el-GR" sz="3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2" y="3948137"/>
            <a:ext cx="358585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57734"/>
            <a:ext cx="56769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354" y="1988839"/>
            <a:ext cx="3345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Bahnschrift" pitchFamily="34" charset="0"/>
              </a:rPr>
              <a:t>Hyperparameter</a:t>
            </a:r>
            <a:r>
              <a:rPr lang="en-US" sz="1200" dirty="0">
                <a:latin typeface="Bahnschrift" pitchFamily="34" charset="0"/>
              </a:rPr>
              <a:t> Tuning:</a:t>
            </a:r>
            <a:br>
              <a:rPr lang="en-US" sz="1200" dirty="0">
                <a:latin typeface="Bahnschrift" pitchFamily="34" charset="0"/>
              </a:rPr>
            </a:br>
            <a:r>
              <a:rPr lang="en-US" sz="1200" dirty="0">
                <a:latin typeface="Bahnschrift" pitchFamily="34" charset="0"/>
              </a:rPr>
              <a:t>- Decision Tree parameters (</a:t>
            </a:r>
            <a:r>
              <a:rPr lang="en-US" sz="1200" dirty="0" err="1">
                <a:latin typeface="Bahnschrift" pitchFamily="34" charset="0"/>
              </a:rPr>
              <a:t>max_depth</a:t>
            </a:r>
            <a:r>
              <a:rPr lang="en-US" sz="1200" dirty="0">
                <a:latin typeface="Bahnschrift" pitchFamily="34" charset="0"/>
              </a:rPr>
              <a:t>, </a:t>
            </a:r>
            <a:r>
              <a:rPr lang="en-US" sz="1200" dirty="0" err="1">
                <a:latin typeface="Bahnschrift" pitchFamily="34" charset="0"/>
              </a:rPr>
              <a:t>min_samples_split</a:t>
            </a:r>
            <a:r>
              <a:rPr lang="en-US" sz="1200" dirty="0">
                <a:latin typeface="Bahnschrift" pitchFamily="34" charset="0"/>
              </a:rPr>
              <a:t>) were adjusted to mitigate </a:t>
            </a:r>
            <a:r>
              <a:rPr lang="en-US" sz="1200" dirty="0" err="1">
                <a:latin typeface="Bahnschrift" pitchFamily="34" charset="0"/>
              </a:rPr>
              <a:t>overfitting</a:t>
            </a:r>
            <a:r>
              <a:rPr lang="en-US" sz="1200" dirty="0">
                <a:latin typeface="Bahnschrift" pitchFamily="34" charset="0"/>
              </a:rPr>
              <a:t>.</a:t>
            </a:r>
            <a:br>
              <a:rPr lang="en-US" sz="1200" dirty="0">
                <a:latin typeface="Bahnschrift" pitchFamily="34" charset="0"/>
              </a:rPr>
            </a:br>
            <a:r>
              <a:rPr lang="en-US" sz="1200" dirty="0">
                <a:latin typeface="Bahnschrift" pitchFamily="34" charset="0"/>
              </a:rPr>
              <a:t>- </a:t>
            </a:r>
            <a:r>
              <a:rPr lang="en-US" sz="1200" dirty="0" err="1">
                <a:latin typeface="Bahnschrift" pitchFamily="34" charset="0"/>
              </a:rPr>
              <a:t>Heatmaps</a:t>
            </a:r>
            <a:r>
              <a:rPr lang="en-US" sz="1200" dirty="0">
                <a:latin typeface="Bahnschrift" pitchFamily="34" charset="0"/>
              </a:rPr>
              <a:t> were used to visualize model performance across parameter combinations</a:t>
            </a:r>
            <a:endParaRPr lang="el-GR" sz="12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9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3568" y="1340768"/>
            <a:ext cx="7704856" cy="2448272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smtClean="0">
                <a:latin typeface="Bahnschrift" pitchFamily="34" charset="0"/>
              </a:rPr>
              <a:t>The </a:t>
            </a:r>
            <a:r>
              <a:rPr lang="en-US" sz="1200" dirty="0">
                <a:latin typeface="Bahnschrift" pitchFamily="34" charset="0"/>
              </a:rPr>
              <a:t>project focuses on analyzing real estate data stored in an SQLite database to predict house prices. </a:t>
            </a:r>
            <a:r>
              <a:rPr lang="en-US" sz="1200" dirty="0" smtClean="0">
                <a:latin typeface="Bahnschrift" pitchFamily="34" charset="0"/>
              </a:rPr>
              <a:t/>
            </a:r>
            <a:br>
              <a:rPr lang="en-US" sz="1200" dirty="0" smtClean="0">
                <a:latin typeface="Bahnschrift" pitchFamily="34" charset="0"/>
              </a:rPr>
            </a:br>
            <a:r>
              <a:rPr lang="en-US" sz="1200" dirty="0" smtClean="0">
                <a:latin typeface="Bahnschrift" pitchFamily="34" charset="0"/>
              </a:rPr>
              <a:t>The </a:t>
            </a:r>
            <a:r>
              <a:rPr lang="en-US" sz="1200" dirty="0">
                <a:latin typeface="Bahnschrift" pitchFamily="34" charset="0"/>
              </a:rPr>
              <a:t>dataset includes information about house </a:t>
            </a:r>
            <a:r>
              <a:rPr lang="en-US" sz="1200" dirty="0" smtClean="0">
                <a:latin typeface="Bahnschrift" pitchFamily="34" charset="0"/>
              </a:rPr>
              <a:t>features like bedrooms – year built, </a:t>
            </a:r>
            <a:r>
              <a:rPr lang="en-US" sz="1200" dirty="0">
                <a:latin typeface="Bahnschrift" pitchFamily="34" charset="0"/>
              </a:rPr>
              <a:t>crime </a:t>
            </a:r>
            <a:r>
              <a:rPr lang="en-US" sz="1200" dirty="0" smtClean="0">
                <a:latin typeface="Bahnschrift" pitchFamily="34" charset="0"/>
              </a:rPr>
              <a:t>rates </a:t>
            </a:r>
            <a:r>
              <a:rPr lang="en-US" sz="1200" dirty="0">
                <a:latin typeface="Bahnschrift" pitchFamily="34" charset="0"/>
              </a:rPr>
              <a:t>and </a:t>
            </a:r>
            <a:r>
              <a:rPr lang="en-US" sz="1200" dirty="0" smtClean="0">
                <a:latin typeface="Bahnschrift" pitchFamily="34" charset="0"/>
              </a:rPr>
              <a:t>energy  class. </a:t>
            </a:r>
          </a:p>
          <a:p>
            <a:pPr algn="l">
              <a:lnSpc>
                <a:spcPct val="120000"/>
              </a:lnSpc>
            </a:pPr>
            <a:r>
              <a:rPr lang="en-US" sz="1200" dirty="0" smtClean="0">
                <a:latin typeface="Bahnschrift" pitchFamily="34" charset="0"/>
              </a:rPr>
              <a:t/>
            </a:r>
            <a:br>
              <a:rPr lang="en-US" sz="1200" dirty="0" smtClean="0">
                <a:latin typeface="Bahnschrift" pitchFamily="34" charset="0"/>
              </a:rPr>
            </a:br>
            <a:r>
              <a:rPr lang="en-US" sz="1200" dirty="0" smtClean="0">
                <a:latin typeface="Bahnschrift" pitchFamily="34" charset="0"/>
              </a:rPr>
              <a:t>After preprocessing </a:t>
            </a:r>
            <a:r>
              <a:rPr lang="en-US" sz="1200" dirty="0">
                <a:latin typeface="Bahnschrift" pitchFamily="34" charset="0"/>
              </a:rPr>
              <a:t>and analyzing the data, </a:t>
            </a:r>
            <a:r>
              <a:rPr lang="en-US" sz="1200" dirty="0" smtClean="0">
                <a:latin typeface="Bahnschrift" pitchFamily="34" charset="0"/>
              </a:rPr>
              <a:t>2 models </a:t>
            </a:r>
            <a:r>
              <a:rPr lang="en-US" sz="1200" dirty="0">
                <a:latin typeface="Bahnschrift" pitchFamily="34" charset="0"/>
              </a:rPr>
              <a:t>were </a:t>
            </a:r>
            <a:r>
              <a:rPr lang="en-US" sz="1200" dirty="0" smtClean="0">
                <a:latin typeface="Bahnschrift" pitchFamily="34" charset="0"/>
              </a:rPr>
              <a:t>developed </a:t>
            </a:r>
            <a:r>
              <a:rPr lang="en-US" sz="1200" dirty="0">
                <a:latin typeface="Bahnschrift" pitchFamily="34" charset="0"/>
              </a:rPr>
              <a:t>to predict housing prices </a:t>
            </a:r>
            <a:r>
              <a:rPr lang="en-US" sz="1200" dirty="0" smtClean="0">
                <a:latin typeface="Bahnschrift" pitchFamily="34" charset="0"/>
              </a:rPr>
              <a:t>: </a:t>
            </a:r>
            <a:r>
              <a:rPr lang="en-US" sz="1200" dirty="0">
                <a:latin typeface="Bahnschrift" pitchFamily="34" charset="0"/>
              </a:rPr>
              <a:t>a linear regression </a:t>
            </a:r>
            <a:r>
              <a:rPr lang="en-US" sz="1200" dirty="0" smtClean="0">
                <a:latin typeface="Bahnschrift" pitchFamily="34" charset="0"/>
              </a:rPr>
              <a:t>and </a:t>
            </a:r>
            <a:r>
              <a:rPr lang="en-US" sz="1200" dirty="0">
                <a:latin typeface="Bahnschrift" pitchFamily="34" charset="0"/>
              </a:rPr>
              <a:t>a decision </a:t>
            </a:r>
            <a:r>
              <a:rPr lang="en-US" sz="1200" dirty="0" smtClean="0">
                <a:latin typeface="Bahnschrift" pitchFamily="34" charset="0"/>
              </a:rPr>
              <a:t>tree.</a:t>
            </a:r>
            <a:br>
              <a:rPr lang="en-US" sz="1200" dirty="0" smtClean="0">
                <a:latin typeface="Bahnschrift" pitchFamily="34" charset="0"/>
              </a:rPr>
            </a:br>
            <a:r>
              <a:rPr lang="en-US" sz="1200" dirty="0" smtClean="0">
                <a:latin typeface="Bahnschrift" pitchFamily="34" charset="0"/>
              </a:rPr>
              <a:t>Performance </a:t>
            </a:r>
            <a:r>
              <a:rPr lang="en-US" sz="1200" dirty="0">
                <a:latin typeface="Bahnschrift" pitchFamily="34" charset="0"/>
              </a:rPr>
              <a:t>was evaluated using RMSE and R² metrics, along with 10-fold cross-validation. </a:t>
            </a:r>
            <a:endParaRPr lang="en-US" sz="1200" dirty="0" smtClean="0">
              <a:latin typeface="Bahnschrift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 smtClean="0">
                <a:latin typeface="Bahnschrift" pitchFamily="34" charset="0"/>
              </a:rPr>
              <a:t/>
            </a:r>
            <a:br>
              <a:rPr lang="en-US" sz="1200" dirty="0" smtClean="0">
                <a:latin typeface="Bahnschrift" pitchFamily="34" charset="0"/>
              </a:rPr>
            </a:br>
            <a:r>
              <a:rPr lang="en-US" sz="1200" dirty="0" smtClean="0">
                <a:latin typeface="Bahnschrift" pitchFamily="34" charset="0"/>
              </a:rPr>
              <a:t>The </a:t>
            </a:r>
            <a:r>
              <a:rPr lang="en-US" sz="1200" dirty="0">
                <a:latin typeface="Bahnschrift" pitchFamily="34" charset="0"/>
              </a:rPr>
              <a:t>results indicate that the Linear Regression model outperformed the Decision Tree model in both accuracy and generalization.</a:t>
            </a:r>
            <a:endParaRPr lang="el-GR" sz="1200" dirty="0">
              <a:latin typeface="Bahnschrift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49833"/>
            <a:ext cx="5158637" cy="233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Τίτλος 1"/>
          <p:cNvSpPr txBox="1">
            <a:spLocks/>
          </p:cNvSpPr>
          <p:nvPr/>
        </p:nvSpPr>
        <p:spPr>
          <a:xfrm>
            <a:off x="-5941168" y="-675456"/>
            <a:ext cx="8892480" cy="1793167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 cap="none" baseline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0" dirty="0" smtClean="0">
                <a:effectLst/>
              </a:rPr>
              <a:t>Abstract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11379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4687"/>
            <a:ext cx="6472386" cy="671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2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632"/>
            <a:ext cx="5887938" cy="663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2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-2700808" y="0"/>
            <a:ext cx="5966666" cy="1094986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4" name="Ορθογώνιο 3"/>
          <p:cNvSpPr/>
          <p:nvPr/>
        </p:nvSpPr>
        <p:spPr>
          <a:xfrm>
            <a:off x="395536" y="1124744"/>
            <a:ext cx="835292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ahnschrift" pitchFamily="34" charset="0"/>
              </a:rPr>
              <a:t>Correlation </a:t>
            </a:r>
            <a:r>
              <a:rPr lang="en-US" sz="1600" b="1" dirty="0">
                <a:latin typeface="Bahnschrift" pitchFamily="34" charset="0"/>
              </a:rPr>
              <a:t>Findings:</a:t>
            </a:r>
            <a:r>
              <a:rPr lang="en-US" sz="1600" dirty="0">
                <a:latin typeface="Bahnschrift" pitchFamily="34" charset="0"/>
              </a:rPr>
              <a:t/>
            </a:r>
            <a:br>
              <a:rPr lang="en-US" sz="1600" dirty="0">
                <a:latin typeface="Bahnschrift" pitchFamily="34" charset="0"/>
              </a:rPr>
            </a:br>
            <a:r>
              <a:rPr lang="en-US" sz="1600" dirty="0">
                <a:latin typeface="Bahnschrift" pitchFamily="34" charset="0"/>
              </a:rPr>
              <a:t>  - Strongest positive correlations with price: Area, Bedrooms, and Bathrooms.</a:t>
            </a:r>
            <a:br>
              <a:rPr lang="en-US" sz="1600" dirty="0">
                <a:latin typeface="Bahnschrift" pitchFamily="34" charset="0"/>
              </a:rPr>
            </a:br>
            <a:r>
              <a:rPr lang="en-US" sz="1600" dirty="0">
                <a:latin typeface="Bahnschrift" pitchFamily="34" charset="0"/>
              </a:rPr>
              <a:t>  - Negative influence was observed for Crime.</a:t>
            </a:r>
            <a:br>
              <a:rPr lang="en-US" sz="1600" dirty="0">
                <a:latin typeface="Bahnschrift" pitchFamily="34" charset="0"/>
              </a:rPr>
            </a:br>
            <a:r>
              <a:rPr lang="en-US" sz="1600" dirty="0">
                <a:latin typeface="Bahnschrift" pitchFamily="34" charset="0"/>
              </a:rPr>
              <a:t/>
            </a:r>
            <a:br>
              <a:rPr lang="en-US" sz="1600" dirty="0">
                <a:latin typeface="Bahnschrift" pitchFamily="34" charset="0"/>
              </a:rPr>
            </a:br>
            <a:r>
              <a:rPr lang="en-US" sz="1600" b="1" dirty="0" smtClean="0">
                <a:latin typeface="Bahnschrift" pitchFamily="34" charset="0"/>
              </a:rPr>
              <a:t>Model </a:t>
            </a:r>
            <a:r>
              <a:rPr lang="en-US" sz="1600" b="1" dirty="0">
                <a:latin typeface="Bahnschrift" pitchFamily="34" charset="0"/>
              </a:rPr>
              <a:t>Evaluation:</a:t>
            </a:r>
            <a:r>
              <a:rPr lang="en-US" sz="1600" dirty="0">
                <a:latin typeface="Bahnschrift" pitchFamily="34" charset="0"/>
              </a:rPr>
              <a:t/>
            </a:r>
            <a:br>
              <a:rPr lang="en-US" sz="1600" dirty="0">
                <a:latin typeface="Bahnschrift" pitchFamily="34" charset="0"/>
              </a:rPr>
            </a:br>
            <a:r>
              <a:rPr lang="en-US" sz="1600" dirty="0">
                <a:latin typeface="Bahnschrift" pitchFamily="34" charset="0"/>
              </a:rPr>
              <a:t>  Linear Regression: RMSE = €10,172.76, R² = 0.9025</a:t>
            </a:r>
            <a:br>
              <a:rPr lang="en-US" sz="1600" dirty="0">
                <a:latin typeface="Bahnschrift" pitchFamily="34" charset="0"/>
              </a:rPr>
            </a:br>
            <a:r>
              <a:rPr lang="en-US" sz="1600" dirty="0">
                <a:latin typeface="Bahnschrift" pitchFamily="34" charset="0"/>
              </a:rPr>
              <a:t>  Decision Tree: RMSE = €15,008.01, R² = </a:t>
            </a:r>
            <a:r>
              <a:rPr lang="en-US" sz="1600" dirty="0" smtClean="0">
                <a:latin typeface="Bahnschrift" pitchFamily="34" charset="0"/>
              </a:rPr>
              <a:t>0.7877</a:t>
            </a:r>
          </a:p>
          <a:p>
            <a:endParaRPr lang="en-US" sz="1600" dirty="0" smtClean="0">
              <a:latin typeface="Bahnschrift" pitchFamily="34" charset="0"/>
            </a:endParaRPr>
          </a:p>
          <a:p>
            <a:r>
              <a:rPr lang="en-US" sz="1400" dirty="0">
                <a:latin typeface="Bahnschrift" pitchFamily="34" charset="0"/>
              </a:rPr>
              <a:t>Linear Regression performs better overall.</a:t>
            </a:r>
          </a:p>
          <a:p>
            <a:r>
              <a:rPr lang="en-US" sz="1400" dirty="0" smtClean="0">
                <a:latin typeface="Bahnschrift" pitchFamily="34" charset="0"/>
              </a:rPr>
              <a:t>The </a:t>
            </a:r>
            <a:r>
              <a:rPr lang="en-US" sz="1400" dirty="0">
                <a:latin typeface="Bahnschrift" pitchFamily="34" charset="0"/>
              </a:rPr>
              <a:t>Decision Tree model might be </a:t>
            </a:r>
            <a:r>
              <a:rPr lang="en-US" sz="1400" dirty="0" err="1" smtClean="0">
                <a:latin typeface="Bahnschrift" pitchFamily="34" charset="0"/>
              </a:rPr>
              <a:t>overfitting</a:t>
            </a:r>
            <a:r>
              <a:rPr lang="en-US" sz="1400" dirty="0" smtClean="0">
                <a:latin typeface="Bahnschrift" pitchFamily="34" charset="0"/>
              </a:rPr>
              <a:t>. Trees </a:t>
            </a:r>
            <a:r>
              <a:rPr lang="en-US" sz="1400" dirty="0">
                <a:latin typeface="Bahnschrift" pitchFamily="34" charset="0"/>
              </a:rPr>
              <a:t>tend to fit noise unless tuned properly (e.g., with </a:t>
            </a:r>
            <a:r>
              <a:rPr lang="en-US" sz="1400" dirty="0" err="1" smtClean="0">
                <a:latin typeface="Bahnschrift" pitchFamily="34" charset="0"/>
              </a:rPr>
              <a:t>max_depth</a:t>
            </a:r>
            <a:r>
              <a:rPr lang="en-US" sz="1400" dirty="0" smtClean="0">
                <a:latin typeface="Bahnschrift" pitchFamily="34" charset="0"/>
              </a:rPr>
              <a:t>).</a:t>
            </a:r>
          </a:p>
          <a:p>
            <a:r>
              <a:rPr lang="en-US" dirty="0">
                <a:latin typeface="Bahnschrift" pitchFamily="34" charset="0"/>
              </a:rPr>
              <a:t/>
            </a:r>
            <a:br>
              <a:rPr lang="en-US" dirty="0">
                <a:latin typeface="Bahnschrift" pitchFamily="34" charset="0"/>
              </a:rPr>
            </a:br>
            <a:r>
              <a:rPr lang="en-US" sz="1600" b="1" dirty="0" smtClean="0">
                <a:latin typeface="Bahnschrift" pitchFamily="34" charset="0"/>
              </a:rPr>
              <a:t>Cross-validation</a:t>
            </a:r>
            <a:r>
              <a:rPr lang="en-US" sz="1600" b="1" dirty="0">
                <a:latin typeface="Bahnschrift" pitchFamily="34" charset="0"/>
              </a:rPr>
              <a:t>:</a:t>
            </a:r>
            <a:r>
              <a:rPr lang="en-US" sz="1600" dirty="0">
                <a:latin typeface="Bahnschrift" pitchFamily="34" charset="0"/>
              </a:rPr>
              <a:t/>
            </a:r>
            <a:br>
              <a:rPr lang="en-US" sz="1600" dirty="0">
                <a:latin typeface="Bahnschrift" pitchFamily="34" charset="0"/>
              </a:rPr>
            </a:br>
            <a:r>
              <a:rPr lang="en-US" sz="1600" dirty="0">
                <a:latin typeface="Bahnschrift" pitchFamily="34" charset="0"/>
              </a:rPr>
              <a:t>  The average RMSE across 10 folds for the Linear Regression model confirmed its stability and performance</a:t>
            </a:r>
            <a:r>
              <a:rPr lang="en-US" sz="1600" dirty="0" smtClean="0">
                <a:latin typeface="Bahnschrift" pitchFamily="34" charset="0"/>
              </a:rPr>
              <a:t>. </a:t>
            </a:r>
            <a:r>
              <a:rPr lang="en-US" sz="1600" dirty="0">
                <a:latin typeface="Bahnschrift" pitchFamily="34" charset="0"/>
              </a:rPr>
              <a:t>There's not much </a:t>
            </a:r>
            <a:r>
              <a:rPr lang="en-US" sz="1600" dirty="0" err="1">
                <a:latin typeface="Bahnschrift" pitchFamily="34" charset="0"/>
              </a:rPr>
              <a:t>overfitting</a:t>
            </a:r>
            <a:r>
              <a:rPr lang="en-US" sz="1600" dirty="0">
                <a:latin typeface="Bahnschrift" pitchFamily="34" charset="0"/>
              </a:rPr>
              <a:t>, since the performance is solid on the test </a:t>
            </a:r>
            <a:r>
              <a:rPr lang="en-US" sz="1600" dirty="0" smtClean="0">
                <a:latin typeface="Bahnschrift" pitchFamily="34" charset="0"/>
              </a:rPr>
              <a:t>set</a:t>
            </a:r>
            <a:r>
              <a:rPr lang="en-US" sz="1600" dirty="0">
                <a:latin typeface="Bahnschrift" pitchFamily="34" charset="0"/>
              </a:rPr>
              <a:t/>
            </a:r>
            <a:br>
              <a:rPr lang="en-US" sz="1600" dirty="0">
                <a:latin typeface="Bahnschrift" pitchFamily="34" charset="0"/>
              </a:rPr>
            </a:br>
            <a:r>
              <a:rPr lang="en-US" sz="1600" dirty="0">
                <a:latin typeface="Bahnschrift" pitchFamily="34" charset="0"/>
              </a:rPr>
              <a:t/>
            </a:r>
            <a:br>
              <a:rPr lang="en-US" sz="1600" dirty="0">
                <a:latin typeface="Bahnschrift" pitchFamily="34" charset="0"/>
              </a:rPr>
            </a:br>
            <a:r>
              <a:rPr lang="en-US" sz="1600" dirty="0" smtClean="0">
                <a:latin typeface="Bahnschrift" pitchFamily="34" charset="0"/>
              </a:rPr>
              <a:t> </a:t>
            </a:r>
            <a:r>
              <a:rPr lang="en-US" sz="1600" b="1" dirty="0" err="1">
                <a:latin typeface="Bahnschrift" pitchFamily="34" charset="0"/>
              </a:rPr>
              <a:t>Hyperparameter</a:t>
            </a:r>
            <a:r>
              <a:rPr lang="en-US" sz="1600" b="1" dirty="0">
                <a:latin typeface="Bahnschrift" pitchFamily="34" charset="0"/>
              </a:rPr>
              <a:t> Tuning:</a:t>
            </a:r>
            <a:r>
              <a:rPr lang="en-US" sz="1600" dirty="0">
                <a:latin typeface="Bahnschrift" pitchFamily="34" charset="0"/>
              </a:rPr>
              <a:t/>
            </a:r>
            <a:br>
              <a:rPr lang="en-US" sz="1600" dirty="0">
                <a:latin typeface="Bahnschrift" pitchFamily="34" charset="0"/>
              </a:rPr>
            </a:b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smtClean="0">
                <a:latin typeface="Bahnschrift" pitchFamily="34" charset="0"/>
              </a:rPr>
              <a:t>- </a:t>
            </a:r>
            <a:r>
              <a:rPr lang="en-US" sz="1600" dirty="0">
                <a:latin typeface="Bahnschrift" pitchFamily="34" charset="0"/>
              </a:rPr>
              <a:t>Tuning improved Decision Tree performance slightly but it still lagged behind Linear Regression.</a:t>
            </a:r>
            <a:br>
              <a:rPr lang="en-US" sz="1600" dirty="0">
                <a:latin typeface="Bahnschrift" pitchFamily="34" charset="0"/>
              </a:rPr>
            </a:b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dirty="0" smtClean="0">
                <a:latin typeface="Bahnschrift" pitchFamily="34" charset="0"/>
              </a:rPr>
              <a:t>- </a:t>
            </a:r>
            <a:r>
              <a:rPr lang="en-US" sz="1600" dirty="0">
                <a:latin typeface="Bahnschrift" pitchFamily="34" charset="0"/>
              </a:rPr>
              <a:t>Best tuning combinations reduced </a:t>
            </a:r>
            <a:r>
              <a:rPr lang="en-US" sz="1600" dirty="0" err="1">
                <a:latin typeface="Bahnschrift" pitchFamily="34" charset="0"/>
              </a:rPr>
              <a:t>overfitting</a:t>
            </a:r>
            <a:r>
              <a:rPr lang="en-US" sz="1600" dirty="0">
                <a:latin typeface="Bahnschrift" pitchFamily="34" charset="0"/>
              </a:rPr>
              <a:t> but at a cost of lower interpretability.</a:t>
            </a:r>
            <a:endParaRPr lang="el-GR" sz="16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-108520" y="188640"/>
            <a:ext cx="3931917" cy="1671050"/>
          </a:xfrm>
        </p:spPr>
        <p:txBody>
          <a:bodyPr/>
          <a:lstStyle/>
          <a:p>
            <a:r>
              <a:rPr lang="en-US" dirty="0">
                <a:effectLst/>
              </a:rPr>
              <a:t>Conclusions</a:t>
            </a:r>
            <a:r>
              <a:rPr lang="el-GR" dirty="0">
                <a:effectLst/>
              </a:rPr>
              <a:t/>
            </a:r>
            <a:br>
              <a:rPr lang="el-GR" dirty="0">
                <a:effectLst/>
              </a:rPr>
            </a:b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39552" y="1556792"/>
            <a:ext cx="7776864" cy="4320480"/>
          </a:xfrm>
        </p:spPr>
        <p:txBody>
          <a:bodyPr>
            <a:normAutofit fontScale="55000" lnSpcReduction="20000"/>
          </a:bodyPr>
          <a:lstStyle/>
          <a:p>
            <a:pPr algn="l"/>
            <a:endParaRPr lang="en-US" sz="7200" dirty="0">
              <a:latin typeface="Bahnschrift" pitchFamily="34" charset="0"/>
            </a:endParaRPr>
          </a:p>
          <a:p>
            <a:pPr algn="l"/>
            <a:r>
              <a:rPr lang="en-US" sz="3300" dirty="0">
                <a:latin typeface="Bahnschrift" pitchFamily="34" charset="0"/>
              </a:rPr>
              <a:t>The </a:t>
            </a:r>
            <a:r>
              <a:rPr lang="en-US" sz="3300" b="1" dirty="0">
                <a:latin typeface="Bahnschrift" pitchFamily="34" charset="0"/>
              </a:rPr>
              <a:t>Linear Regression model</a:t>
            </a:r>
            <a:r>
              <a:rPr lang="en-US" sz="3300" dirty="0">
                <a:latin typeface="Bahnschrift" pitchFamily="34" charset="0"/>
              </a:rPr>
              <a:t> worked very well for predicting house prices in this project. </a:t>
            </a:r>
            <a:endParaRPr lang="en-US" sz="3300" dirty="0" smtClean="0">
              <a:latin typeface="Bahnschrift" pitchFamily="34" charset="0"/>
            </a:endParaRPr>
          </a:p>
          <a:p>
            <a:pPr algn="l"/>
            <a:endParaRPr lang="en-US" sz="3300" dirty="0">
              <a:latin typeface="Bahnschrift" pitchFamily="34" charset="0"/>
            </a:endParaRPr>
          </a:p>
          <a:p>
            <a:pPr algn="l"/>
            <a:r>
              <a:rPr lang="en-US" sz="3300" dirty="0" smtClean="0">
                <a:latin typeface="Bahnschrift" pitchFamily="34" charset="0"/>
              </a:rPr>
              <a:t>It </a:t>
            </a:r>
            <a:r>
              <a:rPr lang="en-US" sz="3300" dirty="0">
                <a:latin typeface="Bahnschrift" pitchFamily="34" charset="0"/>
              </a:rPr>
              <a:t>gave better results than the </a:t>
            </a:r>
            <a:r>
              <a:rPr lang="en-US" sz="3300" b="1" dirty="0">
                <a:latin typeface="Bahnschrift" pitchFamily="34" charset="0"/>
              </a:rPr>
              <a:t>Decision Tree model</a:t>
            </a:r>
            <a:r>
              <a:rPr lang="en-US" sz="3300" dirty="0">
                <a:latin typeface="Bahnschrift" pitchFamily="34" charset="0"/>
              </a:rPr>
              <a:t>, both in terms of accuracy and how well it worked on new data.</a:t>
            </a:r>
          </a:p>
          <a:p>
            <a:pPr algn="l"/>
            <a:endParaRPr lang="en-US" sz="3300" dirty="0" smtClean="0">
              <a:latin typeface="Bahnschrift" pitchFamily="34" charset="0"/>
            </a:endParaRPr>
          </a:p>
          <a:p>
            <a:pPr algn="l"/>
            <a:r>
              <a:rPr lang="en-US" sz="3300" dirty="0" smtClean="0">
                <a:latin typeface="Bahnschrift" pitchFamily="34" charset="0"/>
              </a:rPr>
              <a:t>The </a:t>
            </a:r>
            <a:r>
              <a:rPr lang="en-US" sz="3300" dirty="0">
                <a:latin typeface="Bahnschrift" pitchFamily="34" charset="0"/>
              </a:rPr>
              <a:t>relationships in the data were mostly </a:t>
            </a:r>
            <a:r>
              <a:rPr lang="en-US" sz="3300" b="1" dirty="0">
                <a:latin typeface="Bahnschrift" pitchFamily="34" charset="0"/>
              </a:rPr>
              <a:t>linear</a:t>
            </a:r>
            <a:r>
              <a:rPr lang="en-US" sz="3300" dirty="0">
                <a:latin typeface="Bahnschrift" pitchFamily="34" charset="0"/>
              </a:rPr>
              <a:t>, which is why the linear model performed so well.</a:t>
            </a:r>
          </a:p>
          <a:p>
            <a:pPr algn="l"/>
            <a:endParaRPr lang="en-US" sz="3300" dirty="0" smtClean="0">
              <a:latin typeface="Bahnschrift" pitchFamily="34" charset="0"/>
            </a:endParaRPr>
          </a:p>
          <a:p>
            <a:pPr algn="l"/>
            <a:r>
              <a:rPr lang="en-US" sz="3300" dirty="0" smtClean="0">
                <a:latin typeface="Bahnschrift" pitchFamily="34" charset="0"/>
              </a:rPr>
              <a:t>The </a:t>
            </a:r>
            <a:r>
              <a:rPr lang="en-US" sz="3300" b="1" dirty="0">
                <a:latin typeface="Bahnschrift" pitchFamily="34" charset="0"/>
              </a:rPr>
              <a:t>Decision Tree model</a:t>
            </a:r>
            <a:r>
              <a:rPr lang="en-US" sz="3300" dirty="0">
                <a:latin typeface="Bahnschrift" pitchFamily="34" charset="0"/>
              </a:rPr>
              <a:t> is more flexible, but it can easily </a:t>
            </a:r>
            <a:r>
              <a:rPr lang="en-US" sz="3300" b="1" dirty="0" err="1">
                <a:latin typeface="Bahnschrift" pitchFamily="34" charset="0"/>
              </a:rPr>
              <a:t>overfit</a:t>
            </a:r>
            <a:r>
              <a:rPr lang="en-US" sz="3300" dirty="0">
                <a:latin typeface="Bahnschrift" pitchFamily="34" charset="0"/>
              </a:rPr>
              <a:t> (learn the noise in the data instead of the patterns) if not carefully adjusted.</a:t>
            </a:r>
          </a:p>
          <a:p>
            <a:pPr algn="l"/>
            <a:endParaRPr lang="el-GR" sz="3300" dirty="0"/>
          </a:p>
        </p:txBody>
      </p:sp>
    </p:spTree>
    <p:extLst>
      <p:ext uri="{BB962C8B-B14F-4D97-AF65-F5344CB8AC3E}">
        <p14:creationId xmlns:p14="http://schemas.microsoft.com/office/powerpoint/2010/main" val="13641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-468560" y="1412776"/>
            <a:ext cx="6512511" cy="1143000"/>
          </a:xfrm>
        </p:spPr>
        <p:txBody>
          <a:bodyPr/>
          <a:lstStyle/>
          <a:p>
            <a:r>
              <a:rPr lang="en-US" dirty="0"/>
              <a:t>Source the Data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quarter" idx="13"/>
          </p:nvPr>
        </p:nvSpPr>
        <p:spPr>
          <a:xfrm>
            <a:off x="1115616" y="260648"/>
            <a:ext cx="7029401" cy="96928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400" dirty="0"/>
              <a:t>This project aims to evaluate how various features (e.g., </a:t>
            </a:r>
            <a:r>
              <a:rPr lang="en-US" sz="1400" dirty="0" smtClean="0"/>
              <a:t>number </a:t>
            </a:r>
            <a:r>
              <a:rPr lang="en-US" sz="1400" dirty="0"/>
              <a:t>of </a:t>
            </a:r>
            <a:r>
              <a:rPr lang="en-US" sz="1400" dirty="0" smtClean="0"/>
              <a:t>bedrooms</a:t>
            </a:r>
            <a:r>
              <a:rPr lang="en-US" sz="1400" dirty="0"/>
              <a:t>, city, energy class, taxes, and crime) impact house prices and to develop regression models for price prediction. </a:t>
            </a:r>
            <a:endParaRPr lang="en-US" sz="1400" dirty="0" smtClean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quarter" idx="14"/>
          </p:nvPr>
        </p:nvSpPr>
        <p:spPr>
          <a:xfrm>
            <a:off x="971600" y="2780928"/>
            <a:ext cx="7848872" cy="28803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400" dirty="0" smtClean="0">
                <a:latin typeface="Bahnschrift" pitchFamily="34" charset="0"/>
              </a:rPr>
              <a:t>Data </a:t>
            </a:r>
            <a:r>
              <a:rPr lang="en-US" sz="1400" dirty="0">
                <a:latin typeface="Bahnschrift" pitchFamily="34" charset="0"/>
              </a:rPr>
              <a:t>was sourced from three tables: houses, cities, and </a:t>
            </a:r>
            <a:r>
              <a:rPr lang="en-US" sz="1400" dirty="0" smtClean="0">
                <a:latin typeface="Bahnschrift" pitchFamily="34" charset="0"/>
              </a:rPr>
              <a:t>energy classes.</a:t>
            </a:r>
          </a:p>
          <a:p>
            <a:pPr marL="45720" indent="0">
              <a:buNone/>
            </a:pPr>
            <a:r>
              <a:rPr lang="en-US" sz="1400" dirty="0" smtClean="0"/>
              <a:t>I </a:t>
            </a:r>
            <a:r>
              <a:rPr lang="en-US" sz="1400" dirty="0"/>
              <a:t>used </a:t>
            </a:r>
            <a:r>
              <a:rPr lang="en-US" sz="1400" b="1" dirty="0"/>
              <a:t>SQL queries</a:t>
            </a:r>
            <a:r>
              <a:rPr lang="en-US" sz="1400" dirty="0"/>
              <a:t> to extract the data from these tables and converted them into </a:t>
            </a:r>
            <a:r>
              <a:rPr lang="en-US" sz="1400" b="1" dirty="0" err="1"/>
              <a:t>DataFrames</a:t>
            </a:r>
            <a:r>
              <a:rPr lang="en-US" sz="1400" dirty="0"/>
              <a:t> using </a:t>
            </a:r>
            <a:r>
              <a:rPr lang="en-US" sz="1400" b="1" dirty="0"/>
              <a:t>Pandas</a:t>
            </a:r>
            <a:r>
              <a:rPr lang="en-US" sz="1400" dirty="0"/>
              <a:t>.</a:t>
            </a:r>
          </a:p>
          <a:p>
            <a:pPr marL="45720" indent="0">
              <a:buNone/>
            </a:pPr>
            <a:r>
              <a:rPr lang="en-US" sz="1400" dirty="0"/>
              <a:t>Then, I combined (joined) these tables:</a:t>
            </a:r>
          </a:p>
          <a:p>
            <a:pPr marL="45720" indent="0">
              <a:buNone/>
            </a:pPr>
            <a:r>
              <a:rPr lang="en-US" sz="1400" dirty="0"/>
              <a:t>First, I merged the houses table with the cities table, so each house would include the </a:t>
            </a:r>
            <a:r>
              <a:rPr lang="en-US" sz="1400" b="1" dirty="0"/>
              <a:t>crime rate</a:t>
            </a:r>
            <a:r>
              <a:rPr lang="en-US" sz="1400" dirty="0"/>
              <a:t> of its city.</a:t>
            </a:r>
          </a:p>
          <a:p>
            <a:pPr marL="45720" indent="0">
              <a:buNone/>
            </a:pPr>
            <a:r>
              <a:rPr lang="en-US" sz="1400" dirty="0"/>
              <a:t>Then, I merged that result with the </a:t>
            </a:r>
            <a:r>
              <a:rPr lang="en-US" sz="1400" dirty="0" err="1"/>
              <a:t>energy_classes</a:t>
            </a:r>
            <a:r>
              <a:rPr lang="en-US" sz="1400" dirty="0"/>
              <a:t> table, so each house would also include its </a:t>
            </a:r>
            <a:r>
              <a:rPr lang="en-US" sz="1400" b="1" dirty="0"/>
              <a:t>energy tax rate</a:t>
            </a:r>
            <a:r>
              <a:rPr lang="en-US" sz="1400" dirty="0"/>
              <a:t>.</a:t>
            </a:r>
          </a:p>
          <a:p>
            <a:pPr marL="45720" indent="0">
              <a:buNone/>
            </a:pPr>
            <a:r>
              <a:rPr lang="en-US" sz="1400" dirty="0"/>
              <a:t>At the end of this step, I had one complete table (</a:t>
            </a:r>
            <a:r>
              <a:rPr lang="en-US" sz="1400" dirty="0" err="1"/>
              <a:t>DataFrame</a:t>
            </a:r>
            <a:r>
              <a:rPr lang="en-US" sz="1400" dirty="0"/>
              <a:t>) where </a:t>
            </a:r>
            <a:r>
              <a:rPr lang="en-US" sz="1400" b="1" dirty="0"/>
              <a:t>each house had all its information</a:t>
            </a:r>
            <a:r>
              <a:rPr lang="en-US" sz="1400" dirty="0"/>
              <a:t>, plus extra columns about </a:t>
            </a:r>
            <a:r>
              <a:rPr lang="en-US" sz="1400" b="1" dirty="0"/>
              <a:t>crime</a:t>
            </a:r>
            <a:r>
              <a:rPr lang="en-US" sz="1400" dirty="0"/>
              <a:t> and </a:t>
            </a:r>
            <a:r>
              <a:rPr lang="en-US" sz="1400" b="1" dirty="0"/>
              <a:t>taxes</a:t>
            </a:r>
            <a:r>
              <a:rPr lang="en-US" sz="1400" dirty="0"/>
              <a:t> — ready for analysis.</a:t>
            </a:r>
          </a:p>
          <a:p>
            <a:endParaRPr lang="el-GR" sz="1400" dirty="0">
              <a:latin typeface="Bahnschrift" pitchFamily="34" charset="0"/>
            </a:endParaRPr>
          </a:p>
          <a:p>
            <a:endParaRPr lang="el-GR" sz="14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9059"/>
            <a:ext cx="8347507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537584"/>
            <a:ext cx="8347506" cy="315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4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-540568" y="116632"/>
            <a:ext cx="7316293" cy="1080120"/>
          </a:xfrm>
        </p:spPr>
        <p:txBody>
          <a:bodyPr/>
          <a:lstStyle/>
          <a:p>
            <a:r>
              <a:rPr lang="en-US" dirty="0"/>
              <a:t>Pre-process the data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27584" y="1412776"/>
            <a:ext cx="7200800" cy="165618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3700" dirty="0">
                <a:latin typeface="Bahnschrift" pitchFamily="34" charset="0"/>
              </a:rPr>
              <a:t/>
            </a:r>
            <a:br>
              <a:rPr lang="en-US" sz="3700" dirty="0">
                <a:latin typeface="Bahnschrift" pitchFamily="34" charset="0"/>
              </a:rPr>
            </a:br>
            <a:r>
              <a:rPr lang="en-US" sz="3700" dirty="0" smtClean="0">
                <a:latin typeface="Bahnschrift" pitchFamily="34" charset="0"/>
              </a:rPr>
              <a:t>- Explore </a:t>
            </a:r>
            <a:r>
              <a:rPr lang="en-US" sz="3700" dirty="0">
                <a:latin typeface="Bahnschrift" pitchFamily="34" charset="0"/>
              </a:rPr>
              <a:t>the </a:t>
            </a:r>
            <a:r>
              <a:rPr lang="en-US" sz="3700" dirty="0" err="1" smtClean="0">
                <a:latin typeface="Bahnschrift" pitchFamily="34" charset="0"/>
              </a:rPr>
              <a:t>DataFrame</a:t>
            </a:r>
            <a:r>
              <a:rPr lang="en-US" sz="3700" dirty="0" smtClean="0">
                <a:latin typeface="Bahnschrift" pitchFamily="34" charset="0"/>
              </a:rPr>
              <a:t/>
            </a:r>
            <a:br>
              <a:rPr lang="en-US" sz="3700" dirty="0" smtClean="0">
                <a:latin typeface="Bahnschrift" pitchFamily="34" charset="0"/>
              </a:rPr>
            </a:br>
            <a:r>
              <a:rPr lang="en-US" sz="3700" dirty="0" smtClean="0">
                <a:latin typeface="Bahnschrift" pitchFamily="34" charset="0"/>
              </a:rPr>
              <a:t>- Handle </a:t>
            </a:r>
            <a:r>
              <a:rPr lang="en-US" sz="3700" dirty="0">
                <a:latin typeface="Bahnschrift" pitchFamily="34" charset="0"/>
              </a:rPr>
              <a:t>missing </a:t>
            </a:r>
            <a:r>
              <a:rPr lang="en-US" sz="3700" dirty="0" smtClean="0">
                <a:latin typeface="Bahnschrift" pitchFamily="34" charset="0"/>
              </a:rPr>
              <a:t>values</a:t>
            </a:r>
            <a:br>
              <a:rPr lang="en-US" sz="3700" dirty="0" smtClean="0">
                <a:latin typeface="Bahnschrift" pitchFamily="34" charset="0"/>
              </a:rPr>
            </a:br>
            <a:r>
              <a:rPr lang="en-US" sz="3700" dirty="0" smtClean="0">
                <a:latin typeface="Bahnschrift" pitchFamily="34" charset="0"/>
              </a:rPr>
              <a:t>- Search </a:t>
            </a:r>
            <a:r>
              <a:rPr lang="en-US" sz="3700" dirty="0">
                <a:latin typeface="Bahnschrift" pitchFamily="34" charset="0"/>
              </a:rPr>
              <a:t>for </a:t>
            </a:r>
            <a:r>
              <a:rPr lang="en-US" sz="3700" dirty="0" smtClean="0">
                <a:latin typeface="Bahnschrift" pitchFamily="34" charset="0"/>
              </a:rPr>
              <a:t>duplicates</a:t>
            </a:r>
            <a:br>
              <a:rPr lang="en-US" sz="3700" dirty="0" smtClean="0">
                <a:latin typeface="Bahnschrift" pitchFamily="34" charset="0"/>
              </a:rPr>
            </a:br>
            <a:r>
              <a:rPr lang="en-US" sz="3700" dirty="0" smtClean="0">
                <a:latin typeface="Bahnschrift" pitchFamily="34" charset="0"/>
              </a:rPr>
              <a:t>- Cast </a:t>
            </a:r>
            <a:r>
              <a:rPr lang="en-US" sz="3700" dirty="0">
                <a:latin typeface="Bahnschrift" pitchFamily="34" charset="0"/>
              </a:rPr>
              <a:t>string values to their proper </a:t>
            </a:r>
            <a:r>
              <a:rPr lang="en-US" sz="3700" dirty="0" smtClean="0">
                <a:latin typeface="Bahnschrift" pitchFamily="34" charset="0"/>
              </a:rPr>
              <a:t>types</a:t>
            </a:r>
            <a:br>
              <a:rPr lang="en-US" sz="3700" dirty="0" smtClean="0">
                <a:latin typeface="Bahnschrift" pitchFamily="34" charset="0"/>
              </a:rPr>
            </a:br>
            <a:r>
              <a:rPr lang="en-US" sz="3700" dirty="0" smtClean="0">
                <a:latin typeface="Bahnschrift" pitchFamily="34" charset="0"/>
              </a:rPr>
              <a:t>- Encode </a:t>
            </a:r>
            <a:r>
              <a:rPr lang="en-US" sz="3700" dirty="0">
                <a:latin typeface="Bahnschrift" pitchFamily="34" charset="0"/>
              </a:rPr>
              <a:t>categorical </a:t>
            </a:r>
            <a:r>
              <a:rPr lang="en-US" sz="3700" dirty="0" smtClean="0">
                <a:latin typeface="Bahnschrift" pitchFamily="34" charset="0"/>
              </a:rPr>
              <a:t>variables</a:t>
            </a:r>
            <a:br>
              <a:rPr lang="en-US" sz="3700" dirty="0" smtClean="0">
                <a:latin typeface="Bahnschrift" pitchFamily="34" charset="0"/>
              </a:rPr>
            </a:br>
            <a:r>
              <a:rPr lang="en-US" sz="3700" dirty="0" smtClean="0">
                <a:latin typeface="Bahnschrift" pitchFamily="34" charset="0"/>
              </a:rPr>
              <a:t>- Search </a:t>
            </a:r>
            <a:r>
              <a:rPr lang="en-US" sz="3700" dirty="0">
                <a:latin typeface="Bahnschrift" pitchFamily="34" charset="0"/>
              </a:rPr>
              <a:t>for outliers </a:t>
            </a:r>
            <a:r>
              <a:rPr lang="en-US" sz="3700" dirty="0" smtClean="0">
                <a:latin typeface="Bahnschrift" pitchFamily="34" charset="0"/>
              </a:rPr>
              <a:t/>
            </a:r>
            <a:br>
              <a:rPr lang="en-US" sz="3700" dirty="0" smtClean="0">
                <a:latin typeface="Bahnschrift" pitchFamily="34" charset="0"/>
              </a:rPr>
            </a:br>
            <a:endParaRPr lang="en-US" sz="3700" dirty="0">
              <a:latin typeface="Bahnschrift" pitchFamily="34" charset="0"/>
            </a:endParaRPr>
          </a:p>
          <a:p>
            <a:pPr algn="l"/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1409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itchFamily="34" charset="0"/>
              </a:rPr>
              <a:t>1. Explore the </a:t>
            </a:r>
            <a:r>
              <a:rPr lang="en-US" dirty="0" err="1" smtClean="0">
                <a:latin typeface="Bahnschrift" pitchFamily="34" charset="0"/>
              </a:rPr>
              <a:t>Dataframe</a:t>
            </a:r>
            <a:endParaRPr lang="el-GR" dirty="0">
              <a:latin typeface="Bahnschrift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382905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40968"/>
            <a:ext cx="21717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3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251520" y="44624"/>
            <a:ext cx="5970494" cy="83546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Bahnschrift" pitchFamily="34" charset="0"/>
              </a:rPr>
              <a:t>2.</a:t>
            </a:r>
            <a:r>
              <a:rPr lang="en-US" sz="1800" dirty="0">
                <a:latin typeface="Bahnschrift" pitchFamily="34" charset="0"/>
              </a:rPr>
              <a:t> Handle missing values</a:t>
            </a:r>
            <a:endParaRPr lang="el-GR" sz="1800" dirty="0">
              <a:latin typeface="Bahnschrif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7667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smtClean="0"/>
              <a:t>Redundant columns were dropped</a:t>
            </a:r>
          </a:p>
          <a:p>
            <a:r>
              <a:rPr lang="el-GR" dirty="0" smtClean="0"/>
              <a:t>- </a:t>
            </a:r>
            <a:r>
              <a:rPr lang="en-US" dirty="0" smtClean="0"/>
              <a:t>Missing </a:t>
            </a:r>
            <a:r>
              <a:rPr lang="en-US" dirty="0"/>
              <a:t>values were handled with median or mode imputation.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60" y="1268760"/>
            <a:ext cx="74199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-2916832" y="85235"/>
            <a:ext cx="6510002" cy="835460"/>
          </a:xfrm>
        </p:spPr>
        <p:txBody>
          <a:bodyPr/>
          <a:lstStyle/>
          <a:p>
            <a:r>
              <a:rPr lang="el-GR" sz="1800" dirty="0" smtClean="0">
                <a:latin typeface="Bahnschrift" pitchFamily="34" charset="0"/>
              </a:rPr>
              <a:t>3. </a:t>
            </a:r>
            <a:r>
              <a:rPr lang="en-US" sz="1800" dirty="0" smtClean="0">
                <a:latin typeface="Bahnschrift" pitchFamily="34" charset="0"/>
              </a:rPr>
              <a:t>Search for duplicates rows</a:t>
            </a:r>
            <a:endParaRPr lang="en-US" sz="1800" dirty="0">
              <a:latin typeface="Bahnschrift" pitchFamily="34" charset="0"/>
            </a:endParaRPr>
          </a:p>
          <a:p>
            <a:endParaRPr lang="el-G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8640"/>
            <a:ext cx="2000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052736"/>
            <a:ext cx="7039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" pitchFamily="34" charset="0"/>
              </a:rPr>
              <a:t>4. Ensure Categorical and Numerical  columns has the right type</a:t>
            </a:r>
          </a:p>
          <a:p>
            <a:endParaRPr lang="el-G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49" y="1664787"/>
            <a:ext cx="405765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9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Encode categorical variables like City and Energy Class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41243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08720"/>
            <a:ext cx="5004048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1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515148" cy="453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Πνοή">
  <a:themeElements>
    <a:clrScheme name="Πνοή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Πνοή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Πνοή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216</TotalTime>
  <Words>506</Words>
  <Application>Microsoft Office PowerPoint</Application>
  <PresentationFormat>Προβολή στην οθόνη (4:3)</PresentationFormat>
  <Paragraphs>53</Paragraphs>
  <Slides>23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4" baseType="lpstr">
      <vt:lpstr>Πνοή</vt:lpstr>
      <vt:lpstr>Data Science Midseason Assignment</vt:lpstr>
      <vt:lpstr>Παρουσίαση του PowerPoint</vt:lpstr>
      <vt:lpstr>Source the Data</vt:lpstr>
      <vt:lpstr>Παρουσίαση του PowerPoint</vt:lpstr>
      <vt:lpstr>Pre-process the data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Perform an analysis on the dataset showing how each of the 8 features affects the final price</vt:lpstr>
      <vt:lpstr>Παρουσίαση του PowerPoint</vt:lpstr>
      <vt:lpstr>Παρουσίαση του PowerPoint</vt:lpstr>
      <vt:lpstr> Train a linear regression model to predict the price according to the rest of the features.</vt:lpstr>
      <vt:lpstr>Evaluate the model </vt:lpstr>
      <vt:lpstr>Perform 10-fold cross-validation to the model.</vt:lpstr>
      <vt:lpstr>Train a DecisionTree regression model to predict the price according to the rest of the features.</vt:lpstr>
      <vt:lpstr>Evaluate the regression model using RMSE and compare it with the linear regression</vt:lpstr>
      <vt:lpstr>Try out different settings for the decission tree (`max_depth`, `min_samples_split`) to reduce overfitting</vt:lpstr>
      <vt:lpstr>Παρουσίαση του PowerPoint</vt:lpstr>
      <vt:lpstr>Παρουσίαση του PowerPoint</vt:lpstr>
      <vt:lpstr>Results</vt:lpstr>
      <vt:lpstr>Conclusions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Midseason Assignment</dc:title>
  <dc:creator>worki</dc:creator>
  <cp:lastModifiedBy>worki</cp:lastModifiedBy>
  <cp:revision>16</cp:revision>
  <dcterms:created xsi:type="dcterms:W3CDTF">2025-05-31T17:38:34Z</dcterms:created>
  <dcterms:modified xsi:type="dcterms:W3CDTF">2025-05-31T21:15:24Z</dcterms:modified>
</cp:coreProperties>
</file>