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75" r:id="rId4"/>
    <p:sldId id="276" r:id="rId5"/>
    <p:sldId id="277" r:id="rId6"/>
    <p:sldId id="265" r:id="rId7"/>
    <p:sldId id="266" r:id="rId8"/>
    <p:sldId id="279" r:id="rId9"/>
    <p:sldId id="278" r:id="rId10"/>
    <p:sldId id="267" r:id="rId11"/>
    <p:sldId id="281" r:id="rId12"/>
    <p:sldId id="280" r:id="rId13"/>
    <p:sldId id="282" r:id="rId14"/>
    <p:sldId id="286" r:id="rId15"/>
    <p:sldId id="274" r:id="rId16"/>
    <p:sldId id="287" r:id="rId17"/>
    <p:sldId id="288" r:id="rId18"/>
    <p:sldId id="268" r:id="rId19"/>
    <p:sldId id="289"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B5BF6-B1EB-4547-B43E-0A3C287490C7}" type="datetimeFigureOut">
              <a:rPr lang="de-DE" smtClean="0"/>
              <a:t>07.07.2019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7F0FE-BB78-4577-9E39-9F214E401B68}" type="slidenum">
              <a:rPr lang="de-DE" smtClean="0"/>
              <a:t>‹Nr.›</a:t>
            </a:fld>
            <a:endParaRPr lang="de-DE"/>
          </a:p>
        </p:txBody>
      </p:sp>
    </p:spTree>
    <p:extLst>
      <p:ext uri="{BB962C8B-B14F-4D97-AF65-F5344CB8AC3E}">
        <p14:creationId xmlns:p14="http://schemas.microsoft.com/office/powerpoint/2010/main" val="350016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a:t>
            </a:fld>
            <a:endParaRPr lang="de-DE"/>
          </a:p>
        </p:txBody>
      </p:sp>
    </p:spTree>
    <p:extLst>
      <p:ext uri="{BB962C8B-B14F-4D97-AF65-F5344CB8AC3E}">
        <p14:creationId xmlns:p14="http://schemas.microsoft.com/office/powerpoint/2010/main" val="56720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10</a:t>
            </a:fld>
            <a:endParaRPr lang="de-DE"/>
          </a:p>
        </p:txBody>
      </p:sp>
    </p:spTree>
    <p:extLst>
      <p:ext uri="{BB962C8B-B14F-4D97-AF65-F5344CB8AC3E}">
        <p14:creationId xmlns:p14="http://schemas.microsoft.com/office/powerpoint/2010/main" val="270841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11</a:t>
            </a:fld>
            <a:endParaRPr lang="de-DE"/>
          </a:p>
        </p:txBody>
      </p:sp>
    </p:spTree>
    <p:extLst>
      <p:ext uri="{BB962C8B-B14F-4D97-AF65-F5344CB8AC3E}">
        <p14:creationId xmlns:p14="http://schemas.microsoft.com/office/powerpoint/2010/main" val="173677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12</a:t>
            </a:fld>
            <a:endParaRPr lang="de-DE"/>
          </a:p>
        </p:txBody>
      </p:sp>
    </p:spTree>
    <p:extLst>
      <p:ext uri="{BB962C8B-B14F-4D97-AF65-F5344CB8AC3E}">
        <p14:creationId xmlns:p14="http://schemas.microsoft.com/office/powerpoint/2010/main" val="2691763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13</a:t>
            </a:fld>
            <a:endParaRPr lang="de-DE"/>
          </a:p>
        </p:txBody>
      </p:sp>
    </p:spTree>
    <p:extLst>
      <p:ext uri="{BB962C8B-B14F-4D97-AF65-F5344CB8AC3E}">
        <p14:creationId xmlns:p14="http://schemas.microsoft.com/office/powerpoint/2010/main" val="364043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14</a:t>
            </a:fld>
            <a:endParaRPr lang="de-DE"/>
          </a:p>
        </p:txBody>
      </p:sp>
    </p:spTree>
    <p:extLst>
      <p:ext uri="{BB962C8B-B14F-4D97-AF65-F5344CB8AC3E}">
        <p14:creationId xmlns:p14="http://schemas.microsoft.com/office/powerpoint/2010/main" val="18838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15</a:t>
            </a:fld>
            <a:endParaRPr lang="de-DE"/>
          </a:p>
        </p:txBody>
      </p:sp>
    </p:spTree>
    <p:extLst>
      <p:ext uri="{BB962C8B-B14F-4D97-AF65-F5344CB8AC3E}">
        <p14:creationId xmlns:p14="http://schemas.microsoft.com/office/powerpoint/2010/main" val="3617331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16</a:t>
            </a:fld>
            <a:endParaRPr lang="de-DE"/>
          </a:p>
        </p:txBody>
      </p:sp>
    </p:spTree>
    <p:extLst>
      <p:ext uri="{BB962C8B-B14F-4D97-AF65-F5344CB8AC3E}">
        <p14:creationId xmlns:p14="http://schemas.microsoft.com/office/powerpoint/2010/main" val="183489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17</a:t>
            </a:fld>
            <a:endParaRPr lang="de-DE"/>
          </a:p>
        </p:txBody>
      </p:sp>
    </p:spTree>
    <p:extLst>
      <p:ext uri="{BB962C8B-B14F-4D97-AF65-F5344CB8AC3E}">
        <p14:creationId xmlns:p14="http://schemas.microsoft.com/office/powerpoint/2010/main" val="387678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18</a:t>
            </a:fld>
            <a:endParaRPr lang="de-DE"/>
          </a:p>
        </p:txBody>
      </p:sp>
    </p:spTree>
    <p:extLst>
      <p:ext uri="{BB962C8B-B14F-4D97-AF65-F5344CB8AC3E}">
        <p14:creationId xmlns:p14="http://schemas.microsoft.com/office/powerpoint/2010/main" val="3459084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19</a:t>
            </a:fld>
            <a:endParaRPr lang="de-DE"/>
          </a:p>
        </p:txBody>
      </p:sp>
    </p:spTree>
    <p:extLst>
      <p:ext uri="{BB962C8B-B14F-4D97-AF65-F5344CB8AC3E}">
        <p14:creationId xmlns:p14="http://schemas.microsoft.com/office/powerpoint/2010/main" val="207097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2</a:t>
            </a:fld>
            <a:endParaRPr lang="de-DE"/>
          </a:p>
        </p:txBody>
      </p:sp>
    </p:spTree>
    <p:extLst>
      <p:ext uri="{BB962C8B-B14F-4D97-AF65-F5344CB8AC3E}">
        <p14:creationId xmlns:p14="http://schemas.microsoft.com/office/powerpoint/2010/main" val="74562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3</a:t>
            </a:fld>
            <a:endParaRPr lang="de-DE"/>
          </a:p>
        </p:txBody>
      </p:sp>
    </p:spTree>
    <p:extLst>
      <p:ext uri="{BB962C8B-B14F-4D97-AF65-F5344CB8AC3E}">
        <p14:creationId xmlns:p14="http://schemas.microsoft.com/office/powerpoint/2010/main" val="107747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4</a:t>
            </a:fld>
            <a:endParaRPr lang="de-DE"/>
          </a:p>
        </p:txBody>
      </p:sp>
    </p:spTree>
    <p:extLst>
      <p:ext uri="{BB962C8B-B14F-4D97-AF65-F5344CB8AC3E}">
        <p14:creationId xmlns:p14="http://schemas.microsoft.com/office/powerpoint/2010/main" val="100416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5</a:t>
            </a:fld>
            <a:endParaRPr lang="de-DE"/>
          </a:p>
        </p:txBody>
      </p:sp>
    </p:spTree>
    <p:extLst>
      <p:ext uri="{BB962C8B-B14F-4D97-AF65-F5344CB8AC3E}">
        <p14:creationId xmlns:p14="http://schemas.microsoft.com/office/powerpoint/2010/main" val="84689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6</a:t>
            </a:fld>
            <a:endParaRPr lang="de-DE"/>
          </a:p>
        </p:txBody>
      </p:sp>
    </p:spTree>
    <p:extLst>
      <p:ext uri="{BB962C8B-B14F-4D97-AF65-F5344CB8AC3E}">
        <p14:creationId xmlns:p14="http://schemas.microsoft.com/office/powerpoint/2010/main" val="15205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7</a:t>
            </a:fld>
            <a:endParaRPr lang="de-DE"/>
          </a:p>
        </p:txBody>
      </p:sp>
    </p:spTree>
    <p:extLst>
      <p:ext uri="{BB962C8B-B14F-4D97-AF65-F5344CB8AC3E}">
        <p14:creationId xmlns:p14="http://schemas.microsoft.com/office/powerpoint/2010/main" val="296376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8</a:t>
            </a:fld>
            <a:endParaRPr lang="de-DE"/>
          </a:p>
        </p:txBody>
      </p:sp>
    </p:spTree>
    <p:extLst>
      <p:ext uri="{BB962C8B-B14F-4D97-AF65-F5344CB8AC3E}">
        <p14:creationId xmlns:p14="http://schemas.microsoft.com/office/powerpoint/2010/main" val="59522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B07F0FE-BB78-4577-9E39-9F214E401B68}" type="slidenum">
              <a:rPr lang="de-DE" smtClean="0"/>
              <a:t>9</a:t>
            </a:fld>
            <a:endParaRPr lang="de-DE"/>
          </a:p>
        </p:txBody>
      </p:sp>
    </p:spTree>
    <p:extLst>
      <p:ext uri="{BB962C8B-B14F-4D97-AF65-F5344CB8AC3E}">
        <p14:creationId xmlns:p14="http://schemas.microsoft.com/office/powerpoint/2010/main" val="203806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E191D0E-36A4-4761-B13C-703052864728}" type="datetime1">
              <a:rPr lang="de-DE" smtClean="0"/>
              <a:t>07.07.2019</a:t>
            </a:fld>
            <a:endParaRPr lang="de-DE"/>
          </a:p>
        </p:txBody>
      </p:sp>
      <p:sp>
        <p:nvSpPr>
          <p:cNvPr id="5" name="Fußzeilenplatzhalter 4"/>
          <p:cNvSpPr>
            <a:spLocks noGrp="1"/>
          </p:cNvSpPr>
          <p:nvPr>
            <p:ph type="ftr" sz="quarter" idx="11"/>
          </p:nvPr>
        </p:nvSpPr>
        <p:spPr/>
        <p:txBody>
          <a:bodyPr/>
          <a:lstStyle/>
          <a:p>
            <a:r>
              <a:rPr lang="en-US" smtClean="0"/>
              <a:t>Capstone Project - Date-A-Scientist - Kathrin Aurelio</a:t>
            </a:r>
            <a:endParaRPr lang="de-DE"/>
          </a:p>
        </p:txBody>
      </p:sp>
      <p:sp>
        <p:nvSpPr>
          <p:cNvPr id="6" name="Foliennummernplatzhalter 5"/>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82068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37EB09A-A54F-47A7-8318-307F30EF0A08}" type="datetime1">
              <a:rPr lang="de-DE" smtClean="0"/>
              <a:t>07.07.2019</a:t>
            </a:fld>
            <a:endParaRPr lang="de-DE"/>
          </a:p>
        </p:txBody>
      </p:sp>
      <p:sp>
        <p:nvSpPr>
          <p:cNvPr id="5" name="Fußzeilenplatzhalter 4"/>
          <p:cNvSpPr>
            <a:spLocks noGrp="1"/>
          </p:cNvSpPr>
          <p:nvPr>
            <p:ph type="ftr" sz="quarter" idx="11"/>
          </p:nvPr>
        </p:nvSpPr>
        <p:spPr/>
        <p:txBody>
          <a:bodyPr/>
          <a:lstStyle/>
          <a:p>
            <a:r>
              <a:rPr lang="en-US" smtClean="0"/>
              <a:t>Capstone Project - Date-A-Scientist - Kathrin Aurelio</a:t>
            </a:r>
            <a:endParaRPr lang="de-DE"/>
          </a:p>
        </p:txBody>
      </p:sp>
      <p:sp>
        <p:nvSpPr>
          <p:cNvPr id="6" name="Foliennummernplatzhalter 5"/>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48227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00BDDFE-9EEA-4754-BF37-E615CF19B004}" type="datetime1">
              <a:rPr lang="de-DE" smtClean="0"/>
              <a:t>07.07.2019</a:t>
            </a:fld>
            <a:endParaRPr lang="de-DE"/>
          </a:p>
        </p:txBody>
      </p:sp>
      <p:sp>
        <p:nvSpPr>
          <p:cNvPr id="5" name="Fußzeilenplatzhalter 4"/>
          <p:cNvSpPr>
            <a:spLocks noGrp="1"/>
          </p:cNvSpPr>
          <p:nvPr>
            <p:ph type="ftr" sz="quarter" idx="11"/>
          </p:nvPr>
        </p:nvSpPr>
        <p:spPr/>
        <p:txBody>
          <a:bodyPr/>
          <a:lstStyle/>
          <a:p>
            <a:r>
              <a:rPr lang="en-US" smtClean="0"/>
              <a:t>Capstone Project - Date-A-Scientist - Kathrin Aurelio</a:t>
            </a:r>
            <a:endParaRPr lang="de-DE"/>
          </a:p>
        </p:txBody>
      </p:sp>
      <p:sp>
        <p:nvSpPr>
          <p:cNvPr id="6" name="Foliennummernplatzhalter 5"/>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303940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C6F461B-4419-41D8-9B2C-5EF54AAD2C9F}" type="datetime1">
              <a:rPr lang="de-DE" smtClean="0"/>
              <a:t>07.07.2019</a:t>
            </a:fld>
            <a:endParaRPr lang="de-DE"/>
          </a:p>
        </p:txBody>
      </p:sp>
      <p:sp>
        <p:nvSpPr>
          <p:cNvPr id="5" name="Fußzeilenplatzhalter 4"/>
          <p:cNvSpPr>
            <a:spLocks noGrp="1"/>
          </p:cNvSpPr>
          <p:nvPr>
            <p:ph type="ftr" sz="quarter" idx="11"/>
          </p:nvPr>
        </p:nvSpPr>
        <p:spPr/>
        <p:txBody>
          <a:bodyPr/>
          <a:lstStyle/>
          <a:p>
            <a:r>
              <a:rPr lang="en-US" smtClean="0"/>
              <a:t>Capstone Project - Date-A-Scientist - Kathrin Aurelio</a:t>
            </a:r>
            <a:endParaRPr lang="de-DE"/>
          </a:p>
        </p:txBody>
      </p:sp>
      <p:sp>
        <p:nvSpPr>
          <p:cNvPr id="6" name="Foliennummernplatzhalter 5"/>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313832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F83DDFC-F8E5-4BF1-8F09-9EAE093BE9BC}" type="datetime1">
              <a:rPr lang="de-DE" smtClean="0"/>
              <a:t>07.07.2019</a:t>
            </a:fld>
            <a:endParaRPr lang="de-DE"/>
          </a:p>
        </p:txBody>
      </p:sp>
      <p:sp>
        <p:nvSpPr>
          <p:cNvPr id="5" name="Fußzeilenplatzhalter 4"/>
          <p:cNvSpPr>
            <a:spLocks noGrp="1"/>
          </p:cNvSpPr>
          <p:nvPr>
            <p:ph type="ftr" sz="quarter" idx="11"/>
          </p:nvPr>
        </p:nvSpPr>
        <p:spPr/>
        <p:txBody>
          <a:bodyPr/>
          <a:lstStyle/>
          <a:p>
            <a:r>
              <a:rPr lang="en-US" smtClean="0"/>
              <a:t>Capstone Project - Date-A-Scientist - Kathrin Aurelio</a:t>
            </a:r>
            <a:endParaRPr lang="de-DE"/>
          </a:p>
        </p:txBody>
      </p:sp>
      <p:sp>
        <p:nvSpPr>
          <p:cNvPr id="6" name="Foliennummernplatzhalter 5"/>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49630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470DC9F-D8AA-4546-9CFE-19B05685A20F}" type="datetime1">
              <a:rPr lang="de-DE" smtClean="0"/>
              <a:t>07.07.2019</a:t>
            </a:fld>
            <a:endParaRPr lang="de-DE"/>
          </a:p>
        </p:txBody>
      </p:sp>
      <p:sp>
        <p:nvSpPr>
          <p:cNvPr id="6" name="Fußzeilenplatzhalter 5"/>
          <p:cNvSpPr>
            <a:spLocks noGrp="1"/>
          </p:cNvSpPr>
          <p:nvPr>
            <p:ph type="ftr" sz="quarter" idx="11"/>
          </p:nvPr>
        </p:nvSpPr>
        <p:spPr/>
        <p:txBody>
          <a:bodyPr/>
          <a:lstStyle/>
          <a:p>
            <a:r>
              <a:rPr lang="en-US" smtClean="0"/>
              <a:t>Capstone Project - Date-A-Scientist - Kathrin Aurelio</a:t>
            </a:r>
            <a:endParaRPr lang="de-DE"/>
          </a:p>
        </p:txBody>
      </p:sp>
      <p:sp>
        <p:nvSpPr>
          <p:cNvPr id="7" name="Foliennummernplatzhalter 6"/>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386449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0294BFF-7566-4C56-8DCF-CB450676C5EE}" type="datetime1">
              <a:rPr lang="de-DE" smtClean="0"/>
              <a:t>07.07.2019</a:t>
            </a:fld>
            <a:endParaRPr lang="de-DE"/>
          </a:p>
        </p:txBody>
      </p:sp>
      <p:sp>
        <p:nvSpPr>
          <p:cNvPr id="8" name="Fußzeilenplatzhalter 7"/>
          <p:cNvSpPr>
            <a:spLocks noGrp="1"/>
          </p:cNvSpPr>
          <p:nvPr>
            <p:ph type="ftr" sz="quarter" idx="11"/>
          </p:nvPr>
        </p:nvSpPr>
        <p:spPr/>
        <p:txBody>
          <a:bodyPr/>
          <a:lstStyle/>
          <a:p>
            <a:r>
              <a:rPr lang="en-US" smtClean="0"/>
              <a:t>Capstone Project - Date-A-Scientist - Kathrin Aurelio</a:t>
            </a:r>
            <a:endParaRPr lang="de-DE"/>
          </a:p>
        </p:txBody>
      </p:sp>
      <p:sp>
        <p:nvSpPr>
          <p:cNvPr id="9" name="Foliennummernplatzhalter 8"/>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30297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996D2F8-60E3-406E-92AA-5262B9A4648A}" type="datetime1">
              <a:rPr lang="de-DE" smtClean="0"/>
              <a:t>07.07.2019</a:t>
            </a:fld>
            <a:endParaRPr lang="de-DE"/>
          </a:p>
        </p:txBody>
      </p:sp>
      <p:sp>
        <p:nvSpPr>
          <p:cNvPr id="4" name="Fußzeilenplatzhalter 3"/>
          <p:cNvSpPr>
            <a:spLocks noGrp="1"/>
          </p:cNvSpPr>
          <p:nvPr>
            <p:ph type="ftr" sz="quarter" idx="11"/>
          </p:nvPr>
        </p:nvSpPr>
        <p:spPr/>
        <p:txBody>
          <a:bodyPr/>
          <a:lstStyle/>
          <a:p>
            <a:r>
              <a:rPr lang="en-US" smtClean="0"/>
              <a:t>Capstone Project - Date-A-Scientist - Kathrin Aurelio</a:t>
            </a:r>
            <a:endParaRPr lang="de-DE"/>
          </a:p>
        </p:txBody>
      </p:sp>
      <p:sp>
        <p:nvSpPr>
          <p:cNvPr id="5" name="Foliennummernplatzhalter 4"/>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167632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E663B-0860-446A-ACBE-FE784A002962}" type="datetime1">
              <a:rPr lang="de-DE" smtClean="0"/>
              <a:t>07.07.2019</a:t>
            </a:fld>
            <a:endParaRPr lang="de-DE"/>
          </a:p>
        </p:txBody>
      </p:sp>
      <p:sp>
        <p:nvSpPr>
          <p:cNvPr id="3" name="Fußzeilenplatzhalter 2"/>
          <p:cNvSpPr>
            <a:spLocks noGrp="1"/>
          </p:cNvSpPr>
          <p:nvPr>
            <p:ph type="ftr" sz="quarter" idx="11"/>
          </p:nvPr>
        </p:nvSpPr>
        <p:spPr/>
        <p:txBody>
          <a:bodyPr/>
          <a:lstStyle/>
          <a:p>
            <a:r>
              <a:rPr lang="en-US" smtClean="0"/>
              <a:t>Capstone Project - Date-A-Scientist - Kathrin Aurelio</a:t>
            </a:r>
            <a:endParaRPr lang="de-DE"/>
          </a:p>
        </p:txBody>
      </p:sp>
      <p:sp>
        <p:nvSpPr>
          <p:cNvPr id="4" name="Foliennummernplatzhalter 3"/>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147548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83945E9-8681-4737-A499-6550E236DF65}" type="datetime1">
              <a:rPr lang="de-DE" smtClean="0"/>
              <a:t>07.07.2019</a:t>
            </a:fld>
            <a:endParaRPr lang="de-DE"/>
          </a:p>
        </p:txBody>
      </p:sp>
      <p:sp>
        <p:nvSpPr>
          <p:cNvPr id="6" name="Fußzeilenplatzhalter 5"/>
          <p:cNvSpPr>
            <a:spLocks noGrp="1"/>
          </p:cNvSpPr>
          <p:nvPr>
            <p:ph type="ftr" sz="quarter" idx="11"/>
          </p:nvPr>
        </p:nvSpPr>
        <p:spPr/>
        <p:txBody>
          <a:bodyPr/>
          <a:lstStyle/>
          <a:p>
            <a:r>
              <a:rPr lang="en-US" smtClean="0"/>
              <a:t>Capstone Project - Date-A-Scientist - Kathrin Aurelio</a:t>
            </a:r>
            <a:endParaRPr lang="de-DE"/>
          </a:p>
        </p:txBody>
      </p:sp>
      <p:sp>
        <p:nvSpPr>
          <p:cNvPr id="7" name="Foliennummernplatzhalter 6"/>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420767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2D2469E-B52C-40F5-8AEA-D6205BFF64B1}" type="datetime1">
              <a:rPr lang="de-DE" smtClean="0"/>
              <a:t>07.07.2019</a:t>
            </a:fld>
            <a:endParaRPr lang="de-DE"/>
          </a:p>
        </p:txBody>
      </p:sp>
      <p:sp>
        <p:nvSpPr>
          <p:cNvPr id="6" name="Fußzeilenplatzhalter 5"/>
          <p:cNvSpPr>
            <a:spLocks noGrp="1"/>
          </p:cNvSpPr>
          <p:nvPr>
            <p:ph type="ftr" sz="quarter" idx="11"/>
          </p:nvPr>
        </p:nvSpPr>
        <p:spPr/>
        <p:txBody>
          <a:bodyPr/>
          <a:lstStyle/>
          <a:p>
            <a:r>
              <a:rPr lang="en-US" smtClean="0"/>
              <a:t>Capstone Project - Date-A-Scientist - Kathrin Aurelio</a:t>
            </a:r>
            <a:endParaRPr lang="de-DE"/>
          </a:p>
        </p:txBody>
      </p:sp>
      <p:sp>
        <p:nvSpPr>
          <p:cNvPr id="7" name="Foliennummernplatzhalter 6"/>
          <p:cNvSpPr>
            <a:spLocks noGrp="1"/>
          </p:cNvSpPr>
          <p:nvPr>
            <p:ph type="sldNum" sz="quarter" idx="12"/>
          </p:nvPr>
        </p:nvSpPr>
        <p:spPr/>
        <p:txBody>
          <a:bodyPr/>
          <a:lstStyle/>
          <a:p>
            <a:fld id="{D1D938A3-4F62-42D0-A739-036FC1C2F9BB}" type="slidenum">
              <a:rPr lang="de-DE" smtClean="0"/>
              <a:t>‹Nr.›</a:t>
            </a:fld>
            <a:endParaRPr lang="de-DE"/>
          </a:p>
        </p:txBody>
      </p:sp>
    </p:spTree>
    <p:extLst>
      <p:ext uri="{BB962C8B-B14F-4D97-AF65-F5344CB8AC3E}">
        <p14:creationId xmlns:p14="http://schemas.microsoft.com/office/powerpoint/2010/main" val="239496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22976-C5E9-4AEB-9C86-E02D5ECD2FD1}" type="datetime1">
              <a:rPr lang="de-DE" smtClean="0"/>
              <a:t>07.07.2019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Capstone Project - Date-A-Scientist - Kathrin Aurelio</a:t>
            </a:r>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938A3-4F62-42D0-A739-036FC1C2F9BB}" type="slidenum">
              <a:rPr lang="de-DE" smtClean="0"/>
              <a:t>‹Nr.›</a:t>
            </a:fld>
            <a:endParaRPr lang="de-DE"/>
          </a:p>
        </p:txBody>
      </p:sp>
    </p:spTree>
    <p:extLst>
      <p:ext uri="{BB962C8B-B14F-4D97-AF65-F5344CB8AC3E}">
        <p14:creationId xmlns:p14="http://schemas.microsoft.com/office/powerpoint/2010/main" val="194508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524000" y="3602037"/>
            <a:ext cx="9144000" cy="2861107"/>
          </a:xfrm>
        </p:spPr>
        <p:txBody>
          <a:bodyPr>
            <a:normAutofit/>
          </a:bodyPr>
          <a:lstStyle/>
          <a:p>
            <a:r>
              <a:rPr lang="de-DE" b="1" dirty="0" err="1" smtClean="0"/>
              <a:t>MachineLearning</a:t>
            </a:r>
            <a:r>
              <a:rPr lang="de-DE" b="1" dirty="0" smtClean="0"/>
              <a:t> </a:t>
            </a:r>
            <a:r>
              <a:rPr lang="de-DE" b="1" dirty="0" err="1" smtClean="0"/>
              <a:t>Fundamentals</a:t>
            </a:r>
            <a:endParaRPr lang="de-DE" b="1" dirty="0" smtClean="0"/>
          </a:p>
          <a:p>
            <a:endParaRPr lang="de-DE" b="1" dirty="0" smtClean="0"/>
          </a:p>
          <a:p>
            <a:pPr fontAlgn="base"/>
            <a:r>
              <a:rPr lang="de-DE" dirty="0" err="1" smtClean="0"/>
              <a:t>Capstone</a:t>
            </a:r>
            <a:r>
              <a:rPr lang="de-DE" dirty="0" smtClean="0"/>
              <a:t> Project: </a:t>
            </a:r>
            <a:r>
              <a:rPr lang="en-US" b="1" dirty="0" smtClean="0"/>
              <a:t>Date-A-Scientist</a:t>
            </a:r>
            <a:endParaRPr lang="en-US" b="1" dirty="0" smtClean="0"/>
          </a:p>
          <a:p>
            <a:pPr fontAlgn="base"/>
            <a:r>
              <a:rPr lang="en-US" dirty="0" smtClean="0"/>
              <a:t>Kathrin Aurelio</a:t>
            </a:r>
            <a:endParaRPr lang="en-US" dirty="0"/>
          </a:p>
          <a:p>
            <a:r>
              <a:rPr lang="en-US" dirty="0" smtClean="0"/>
              <a:t/>
            </a:r>
            <a:br>
              <a:rPr lang="en-US" dirty="0" smtClean="0"/>
            </a:b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725" y="1510137"/>
            <a:ext cx="5924550" cy="1905000"/>
          </a:xfrm>
          <a:prstGeom prst="rect">
            <a:avLst/>
          </a:prstGeom>
        </p:spPr>
      </p:pic>
    </p:spTree>
    <p:extLst>
      <p:ext uri="{BB962C8B-B14F-4D97-AF65-F5344CB8AC3E}">
        <p14:creationId xmlns:p14="http://schemas.microsoft.com/office/powerpoint/2010/main" val="3056662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Classification</a:t>
            </a:r>
            <a:endParaRPr lang="de-DE" sz="3200" b="1" dirty="0"/>
          </a:p>
        </p:txBody>
      </p:sp>
      <p:sp>
        <p:nvSpPr>
          <p:cNvPr id="3" name="Inhaltsplatzhalter 2"/>
          <p:cNvSpPr>
            <a:spLocks noGrp="1"/>
          </p:cNvSpPr>
          <p:nvPr>
            <p:ph idx="1"/>
          </p:nvPr>
        </p:nvSpPr>
        <p:spPr/>
        <p:txBody>
          <a:bodyPr>
            <a:normAutofit fontScale="85000" lnSpcReduction="20000"/>
          </a:bodyPr>
          <a:lstStyle/>
          <a:p>
            <a:pPr marL="0" indent="0">
              <a:buNone/>
            </a:pPr>
            <a:r>
              <a:rPr lang="en-US" dirty="0" smtClean="0"/>
              <a:t>In order to answer my questions:</a:t>
            </a:r>
          </a:p>
          <a:p>
            <a:pPr lvl="1"/>
            <a:r>
              <a:rPr lang="en-US" dirty="0"/>
              <a:t>Can we predict the zodiac sign using drinking, smoking, drugs, the average word length and the length of the essays</a:t>
            </a:r>
            <a:r>
              <a:rPr lang="en-US" dirty="0" smtClean="0"/>
              <a:t>?</a:t>
            </a:r>
          </a:p>
          <a:p>
            <a:pPr lvl="1"/>
            <a:r>
              <a:rPr lang="en-US" dirty="0"/>
              <a:t>Can we predict the gender with the essay length and income</a:t>
            </a:r>
            <a:r>
              <a:rPr lang="en-US" dirty="0" smtClean="0"/>
              <a:t>?</a:t>
            </a:r>
          </a:p>
          <a:p>
            <a:pPr marL="457200" lvl="1" indent="0">
              <a:buNone/>
            </a:pPr>
            <a:r>
              <a:rPr lang="en-US" dirty="0" smtClean="0"/>
              <a:t>I used the following classification models:</a:t>
            </a:r>
          </a:p>
          <a:p>
            <a:pPr lvl="1"/>
            <a:r>
              <a:rPr lang="en-US" b="1" dirty="0" smtClean="0"/>
              <a:t>K-Nearest Neighbor</a:t>
            </a:r>
          </a:p>
          <a:p>
            <a:pPr lvl="1"/>
            <a:r>
              <a:rPr lang="en-US" b="1" dirty="0" smtClean="0"/>
              <a:t>Support Vector Machines </a:t>
            </a:r>
            <a:r>
              <a:rPr lang="en-US" dirty="0" smtClean="0"/>
              <a:t>(with the default “</a:t>
            </a:r>
            <a:r>
              <a:rPr lang="en-US" dirty="0" err="1" smtClean="0"/>
              <a:t>rbf</a:t>
            </a:r>
            <a:r>
              <a:rPr lang="en-US" dirty="0" smtClean="0"/>
              <a:t>” kernel) </a:t>
            </a:r>
          </a:p>
          <a:p>
            <a:pPr marL="0" indent="0">
              <a:buNone/>
            </a:pPr>
            <a:endParaRPr lang="en-US" u="sng" dirty="0" smtClean="0"/>
          </a:p>
          <a:p>
            <a:pPr marL="0" indent="0">
              <a:buNone/>
            </a:pPr>
            <a:r>
              <a:rPr lang="en-US" u="sng" dirty="0" smtClean="0"/>
              <a:t>Simplicity</a:t>
            </a:r>
          </a:p>
          <a:p>
            <a:pPr marL="0" indent="0">
              <a:buNone/>
            </a:pPr>
            <a:r>
              <a:rPr lang="en-US" dirty="0" smtClean="0"/>
              <a:t>In terms of simplicity both models are </a:t>
            </a:r>
            <a:r>
              <a:rPr lang="en-US" b="1" dirty="0" smtClean="0"/>
              <a:t>equally good</a:t>
            </a:r>
            <a:r>
              <a:rPr lang="en-US" dirty="0" smtClean="0"/>
              <a:t>. The data has to be prepared in the same way and there is not really a difference in applying the </a:t>
            </a:r>
            <a:r>
              <a:rPr lang="en-US" dirty="0" err="1" smtClean="0"/>
              <a:t>scikit</a:t>
            </a:r>
            <a:r>
              <a:rPr lang="en-US" dirty="0" smtClean="0"/>
              <a:t>-learn steps to finally predict the values for the test-set. There might actually be a difference when not using a library. But I can’t compare it in this case because I’ve only worked with the library.</a:t>
            </a: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10</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763233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Classification</a:t>
            </a:r>
            <a:endParaRPr lang="de-DE" sz="3200" b="1" dirty="0"/>
          </a:p>
        </p:txBody>
      </p:sp>
      <p:sp>
        <p:nvSpPr>
          <p:cNvPr id="3" name="Inhaltsplatzhalter 2"/>
          <p:cNvSpPr>
            <a:spLocks noGrp="1"/>
          </p:cNvSpPr>
          <p:nvPr>
            <p:ph idx="1"/>
          </p:nvPr>
        </p:nvSpPr>
        <p:spPr/>
        <p:txBody>
          <a:bodyPr>
            <a:normAutofit/>
          </a:bodyPr>
          <a:lstStyle/>
          <a:p>
            <a:pPr marL="0" indent="0">
              <a:buNone/>
            </a:pPr>
            <a:r>
              <a:rPr lang="en-US" u="sng" dirty="0" smtClean="0"/>
              <a:t>Time to run the model</a:t>
            </a:r>
          </a:p>
          <a:p>
            <a:pPr marL="0" indent="0">
              <a:buNone/>
            </a:pPr>
            <a:r>
              <a:rPr lang="en-US" dirty="0" smtClean="0"/>
              <a:t>In terms of time to run the model, I would have expected the SVM to be faster, because they only use the support vectors.</a:t>
            </a:r>
            <a:br>
              <a:rPr lang="en-US" dirty="0" smtClean="0"/>
            </a:br>
            <a:r>
              <a:rPr lang="en-US" dirty="0" smtClean="0"/>
              <a:t>In practice I couldn’t really identify a difference between the both models. But I strongly suspect that this is down to my not-so-young-anymore laptop which struggled with this amount of data.</a:t>
            </a:r>
            <a:br>
              <a:rPr lang="en-US" dirty="0" smtClean="0"/>
            </a:br>
            <a:r>
              <a:rPr lang="en-US" dirty="0" smtClean="0"/>
              <a:t>To be able to work with an enormous loss of time, I built my models with a subset of the whole data. As soon as this worked, I used the whole dataset.</a:t>
            </a:r>
          </a:p>
          <a:p>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11</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3191433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Classification</a:t>
            </a:r>
            <a:endParaRPr lang="de-DE" sz="3200" b="1" dirty="0"/>
          </a:p>
        </p:txBody>
      </p:sp>
      <p:sp>
        <p:nvSpPr>
          <p:cNvPr id="3" name="Inhaltsplatzhalter 2"/>
          <p:cNvSpPr>
            <a:spLocks noGrp="1"/>
          </p:cNvSpPr>
          <p:nvPr>
            <p:ph idx="1"/>
          </p:nvPr>
        </p:nvSpPr>
        <p:spPr/>
        <p:txBody>
          <a:bodyPr>
            <a:normAutofit/>
          </a:bodyPr>
          <a:lstStyle/>
          <a:p>
            <a:pPr marL="0" indent="0">
              <a:buNone/>
            </a:pPr>
            <a:r>
              <a:rPr lang="en-US" u="sng" dirty="0" smtClean="0"/>
              <a:t>Validation</a:t>
            </a:r>
          </a:p>
          <a:p>
            <a:pPr marL="0" indent="0">
              <a:buNone/>
            </a:pPr>
            <a:r>
              <a:rPr lang="en-US" dirty="0" smtClean="0"/>
              <a:t>I </a:t>
            </a:r>
            <a:r>
              <a:rPr lang="en-US" dirty="0" err="1" smtClean="0"/>
              <a:t>valdidated</a:t>
            </a:r>
            <a:r>
              <a:rPr lang="en-US" dirty="0" smtClean="0"/>
              <a:t> the KNN-models for both questions by computing the </a:t>
            </a:r>
            <a:r>
              <a:rPr lang="en-US" b="1" dirty="0" smtClean="0"/>
              <a:t>accuracy</a:t>
            </a:r>
            <a:r>
              <a:rPr lang="en-US" dirty="0" smtClean="0"/>
              <a:t>.</a:t>
            </a:r>
          </a:p>
          <a:p>
            <a:pPr marL="0" indent="0">
              <a:buNone/>
            </a:pPr>
            <a:r>
              <a:rPr lang="en-US" dirty="0" smtClean="0"/>
              <a:t>I also built a loop to check the accuracy for different </a:t>
            </a:r>
            <a:r>
              <a:rPr lang="en-US" dirty="0" err="1" smtClean="0"/>
              <a:t>ks</a:t>
            </a:r>
            <a:r>
              <a:rPr lang="en-US" dirty="0" smtClean="0"/>
              <a:t> and finally visualized this values against the accuracy value you would get by randomly predicting a value.</a:t>
            </a:r>
          </a:p>
          <a:p>
            <a:pPr marL="0" indent="0">
              <a:buNone/>
            </a:pPr>
            <a:r>
              <a:rPr lang="en-US" dirty="0" smtClean="0"/>
              <a:t>I tried to do the same for both questions with the SVM models, but for whatever reason the accuracy didn’t change when changing the parameters for C and gamma. There’s obviously a bug in my code – unfortunately not so obvious for me.</a:t>
            </a: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12</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694011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Classification</a:t>
            </a:r>
            <a:endParaRPr lang="de-DE" sz="3200" b="1" dirty="0"/>
          </a:p>
        </p:txBody>
      </p:sp>
      <p:sp>
        <p:nvSpPr>
          <p:cNvPr id="3" name="Inhaltsplatzhalter 2"/>
          <p:cNvSpPr>
            <a:spLocks noGrp="1"/>
          </p:cNvSpPr>
          <p:nvPr>
            <p:ph idx="1"/>
          </p:nvPr>
        </p:nvSpPr>
        <p:spPr/>
        <p:txBody>
          <a:bodyPr>
            <a:normAutofit/>
          </a:bodyPr>
          <a:lstStyle/>
          <a:p>
            <a:pPr marL="0" indent="0">
              <a:buNone/>
            </a:pPr>
            <a:r>
              <a:rPr lang="en-US" u="sng" dirty="0" smtClean="0"/>
              <a:t>Validation: </a:t>
            </a:r>
            <a:r>
              <a:rPr lang="en-US" sz="1400" dirty="0"/>
              <a:t>Can we predict the zodiac sign using drinking, smoking, drugs, the average word length and the length of the essays?</a:t>
            </a:r>
          </a:p>
          <a:p>
            <a:pPr marL="0" indent="0">
              <a:buNone/>
            </a:pPr>
            <a:r>
              <a:rPr lang="en-US" u="sng"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13</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215" y="2301170"/>
            <a:ext cx="6082770" cy="4055180"/>
          </a:xfrm>
          <a:prstGeom prst="rect">
            <a:avLst/>
          </a:prstGeom>
        </p:spPr>
      </p:pic>
      <p:sp>
        <p:nvSpPr>
          <p:cNvPr id="8" name="Textfeld 7"/>
          <p:cNvSpPr txBox="1"/>
          <p:nvPr/>
        </p:nvSpPr>
        <p:spPr>
          <a:xfrm>
            <a:off x="7232073" y="2483427"/>
            <a:ext cx="4197927" cy="1754326"/>
          </a:xfrm>
          <a:prstGeom prst="rect">
            <a:avLst/>
          </a:prstGeom>
          <a:noFill/>
        </p:spPr>
        <p:txBody>
          <a:bodyPr wrap="square" rtlCol="0">
            <a:spAutoFit/>
          </a:bodyPr>
          <a:lstStyle/>
          <a:p>
            <a:r>
              <a:rPr lang="de-DE" dirty="0" smtClean="0"/>
              <a:t>In </a:t>
            </a:r>
            <a:r>
              <a:rPr lang="de-DE" dirty="0" err="1" smtClean="0"/>
              <a:t>comparison</a:t>
            </a:r>
            <a:r>
              <a:rPr lang="de-DE" dirty="0" smtClean="0"/>
              <a:t>, </a:t>
            </a:r>
            <a:r>
              <a:rPr lang="de-DE" dirty="0" err="1" smtClean="0"/>
              <a:t>the</a:t>
            </a:r>
            <a:r>
              <a:rPr lang="de-DE" dirty="0" smtClean="0"/>
              <a:t> </a:t>
            </a:r>
            <a:r>
              <a:rPr lang="de-DE" dirty="0" err="1" smtClean="0"/>
              <a:t>constant</a:t>
            </a:r>
            <a:r>
              <a:rPr lang="de-DE" dirty="0" smtClean="0"/>
              <a:t> </a:t>
            </a:r>
            <a:r>
              <a:rPr lang="de-DE" dirty="0" err="1" smtClean="0"/>
              <a:t>value</a:t>
            </a:r>
            <a:r>
              <a:rPr lang="de-DE" dirty="0" smtClean="0"/>
              <a:t> </a:t>
            </a:r>
            <a:r>
              <a:rPr lang="de-DE" dirty="0" err="1" smtClean="0"/>
              <a:t>for</a:t>
            </a:r>
            <a:r>
              <a:rPr lang="de-DE" dirty="0" smtClean="0"/>
              <a:t> </a:t>
            </a:r>
            <a:r>
              <a:rPr lang="de-DE" dirty="0" err="1" smtClean="0"/>
              <a:t>accuracy</a:t>
            </a:r>
            <a:r>
              <a:rPr lang="de-DE" dirty="0" smtClean="0"/>
              <a:t> </a:t>
            </a:r>
            <a:r>
              <a:rPr lang="de-DE" dirty="0" err="1" smtClean="0"/>
              <a:t>for</a:t>
            </a:r>
            <a:r>
              <a:rPr lang="de-DE" dirty="0" smtClean="0"/>
              <a:t> </a:t>
            </a:r>
            <a:r>
              <a:rPr lang="de-DE" dirty="0" err="1" smtClean="0"/>
              <a:t>the</a:t>
            </a:r>
            <a:r>
              <a:rPr lang="de-DE" dirty="0"/>
              <a:t> </a:t>
            </a:r>
            <a:r>
              <a:rPr lang="de-DE" dirty="0" smtClean="0"/>
              <a:t>SVM </a:t>
            </a:r>
            <a:r>
              <a:rPr lang="de-DE" dirty="0" err="1" smtClean="0"/>
              <a:t>model</a:t>
            </a:r>
            <a:r>
              <a:rPr lang="de-DE" dirty="0" smtClean="0"/>
              <a:t> was 0.089</a:t>
            </a:r>
          </a:p>
          <a:p>
            <a:endParaRPr lang="de-DE" dirty="0" smtClean="0"/>
          </a:p>
          <a:p>
            <a:r>
              <a:rPr lang="de-DE" dirty="0" err="1" smtClean="0"/>
              <a:t>If</a:t>
            </a:r>
            <a:r>
              <a:rPr lang="de-DE" dirty="0" smtClean="0"/>
              <a:t> </a:t>
            </a:r>
            <a:r>
              <a:rPr lang="de-DE" dirty="0" err="1"/>
              <a:t>this</a:t>
            </a:r>
            <a:r>
              <a:rPr lang="de-DE" dirty="0"/>
              <a:t> </a:t>
            </a:r>
            <a:r>
              <a:rPr lang="de-DE" dirty="0" err="1"/>
              <a:t>value</a:t>
            </a:r>
            <a:r>
              <a:rPr lang="de-DE" dirty="0"/>
              <a:t> was </a:t>
            </a:r>
            <a:r>
              <a:rPr lang="de-DE" dirty="0" err="1"/>
              <a:t>true</a:t>
            </a:r>
            <a:r>
              <a:rPr lang="de-DE" dirty="0"/>
              <a:t>, </a:t>
            </a:r>
            <a:r>
              <a:rPr lang="de-DE" dirty="0" err="1"/>
              <a:t>the</a:t>
            </a:r>
            <a:r>
              <a:rPr lang="de-DE" dirty="0"/>
              <a:t> SVM </a:t>
            </a:r>
            <a:r>
              <a:rPr lang="de-DE" dirty="0" err="1"/>
              <a:t>would</a:t>
            </a:r>
            <a:r>
              <a:rPr lang="de-DE" dirty="0"/>
              <a:t>  </a:t>
            </a:r>
            <a:r>
              <a:rPr lang="de-DE" dirty="0" err="1"/>
              <a:t>work</a:t>
            </a:r>
            <a:r>
              <a:rPr lang="de-DE" dirty="0"/>
              <a:t> </a:t>
            </a:r>
            <a:r>
              <a:rPr lang="de-DE" dirty="0" err="1"/>
              <a:t>slightly</a:t>
            </a:r>
            <a:r>
              <a:rPr lang="de-DE" dirty="0"/>
              <a:t> </a:t>
            </a:r>
            <a:r>
              <a:rPr lang="de-DE" dirty="0" err="1"/>
              <a:t>better</a:t>
            </a:r>
            <a:r>
              <a:rPr lang="de-DE" dirty="0"/>
              <a:t> in </a:t>
            </a:r>
            <a:r>
              <a:rPr lang="de-DE" dirty="0" err="1"/>
              <a:t>this</a:t>
            </a:r>
            <a:r>
              <a:rPr lang="de-DE" dirty="0"/>
              <a:t> </a:t>
            </a:r>
            <a:r>
              <a:rPr lang="de-DE" dirty="0" err="1"/>
              <a:t>case</a:t>
            </a:r>
            <a:r>
              <a:rPr lang="de-DE" dirty="0"/>
              <a:t>.</a:t>
            </a:r>
          </a:p>
          <a:p>
            <a:endParaRPr lang="de-DE" dirty="0"/>
          </a:p>
        </p:txBody>
      </p:sp>
    </p:spTree>
    <p:extLst>
      <p:ext uri="{BB962C8B-B14F-4D97-AF65-F5344CB8AC3E}">
        <p14:creationId xmlns:p14="http://schemas.microsoft.com/office/powerpoint/2010/main" val="2393735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Classification</a:t>
            </a:r>
            <a:endParaRPr lang="de-DE" sz="3200" b="1" dirty="0"/>
          </a:p>
        </p:txBody>
      </p:sp>
      <p:sp>
        <p:nvSpPr>
          <p:cNvPr id="3" name="Inhaltsplatzhalter 2"/>
          <p:cNvSpPr>
            <a:spLocks noGrp="1"/>
          </p:cNvSpPr>
          <p:nvPr>
            <p:ph idx="1"/>
          </p:nvPr>
        </p:nvSpPr>
        <p:spPr/>
        <p:txBody>
          <a:bodyPr>
            <a:normAutofit/>
          </a:bodyPr>
          <a:lstStyle/>
          <a:p>
            <a:pPr marL="0" indent="0">
              <a:buNone/>
            </a:pPr>
            <a:r>
              <a:rPr lang="en-US" u="sng" dirty="0" smtClean="0"/>
              <a:t>Validation: </a:t>
            </a:r>
            <a:r>
              <a:rPr lang="en-US" sz="1400" dirty="0"/>
              <a:t>Can we predict the gender with the essay length and </a:t>
            </a:r>
            <a:r>
              <a:rPr lang="en-US" sz="1400" dirty="0" smtClean="0"/>
              <a:t>income?</a:t>
            </a:r>
            <a:endParaRPr lang="en-US" sz="1400" u="sng" dirty="0"/>
          </a:p>
          <a:p>
            <a:pPr marL="0" indent="0">
              <a:buNone/>
            </a:pPr>
            <a:endParaRPr lang="en-US" sz="1400" dirty="0"/>
          </a:p>
          <a:p>
            <a:pPr marL="0" indent="0">
              <a:buNone/>
            </a:pPr>
            <a:r>
              <a:rPr lang="en-US" u="sng"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14</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
        <p:nvSpPr>
          <p:cNvPr id="8" name="Textfeld 7"/>
          <p:cNvSpPr txBox="1"/>
          <p:nvPr/>
        </p:nvSpPr>
        <p:spPr>
          <a:xfrm>
            <a:off x="7232073" y="2483427"/>
            <a:ext cx="4197927" cy="1477328"/>
          </a:xfrm>
          <a:prstGeom prst="rect">
            <a:avLst/>
          </a:prstGeom>
          <a:noFill/>
        </p:spPr>
        <p:txBody>
          <a:bodyPr wrap="square" rtlCol="0">
            <a:spAutoFit/>
          </a:bodyPr>
          <a:lstStyle/>
          <a:p>
            <a:r>
              <a:rPr lang="de-DE" dirty="0" smtClean="0"/>
              <a:t>In </a:t>
            </a:r>
            <a:r>
              <a:rPr lang="de-DE" dirty="0" err="1" smtClean="0"/>
              <a:t>comparison</a:t>
            </a:r>
            <a:r>
              <a:rPr lang="de-DE" dirty="0" smtClean="0"/>
              <a:t>, </a:t>
            </a:r>
            <a:r>
              <a:rPr lang="de-DE" dirty="0" err="1" smtClean="0"/>
              <a:t>the</a:t>
            </a:r>
            <a:r>
              <a:rPr lang="de-DE" dirty="0" smtClean="0"/>
              <a:t> </a:t>
            </a:r>
            <a:r>
              <a:rPr lang="de-DE" dirty="0" err="1" smtClean="0"/>
              <a:t>constant</a:t>
            </a:r>
            <a:r>
              <a:rPr lang="de-DE" dirty="0" smtClean="0"/>
              <a:t> </a:t>
            </a:r>
            <a:r>
              <a:rPr lang="de-DE" dirty="0" err="1" smtClean="0"/>
              <a:t>value</a:t>
            </a:r>
            <a:r>
              <a:rPr lang="de-DE" dirty="0" smtClean="0"/>
              <a:t> </a:t>
            </a:r>
            <a:r>
              <a:rPr lang="de-DE" dirty="0" err="1" smtClean="0"/>
              <a:t>for</a:t>
            </a:r>
            <a:r>
              <a:rPr lang="de-DE" dirty="0" smtClean="0"/>
              <a:t> </a:t>
            </a:r>
            <a:r>
              <a:rPr lang="de-DE" dirty="0" err="1" smtClean="0"/>
              <a:t>accuracy</a:t>
            </a:r>
            <a:r>
              <a:rPr lang="de-DE" dirty="0" smtClean="0"/>
              <a:t> </a:t>
            </a:r>
            <a:r>
              <a:rPr lang="de-DE" dirty="0" err="1" smtClean="0"/>
              <a:t>for</a:t>
            </a:r>
            <a:r>
              <a:rPr lang="de-DE" dirty="0" smtClean="0"/>
              <a:t> </a:t>
            </a:r>
            <a:r>
              <a:rPr lang="de-DE" dirty="0" err="1" smtClean="0"/>
              <a:t>the</a:t>
            </a:r>
            <a:r>
              <a:rPr lang="de-DE" dirty="0"/>
              <a:t> </a:t>
            </a:r>
            <a:r>
              <a:rPr lang="de-DE" dirty="0" smtClean="0"/>
              <a:t>SVM </a:t>
            </a:r>
            <a:r>
              <a:rPr lang="de-DE" dirty="0" err="1" smtClean="0"/>
              <a:t>model</a:t>
            </a:r>
            <a:r>
              <a:rPr lang="de-DE" dirty="0" smtClean="0"/>
              <a:t> was 0.60</a:t>
            </a:r>
          </a:p>
          <a:p>
            <a:endParaRPr lang="de-DE" dirty="0"/>
          </a:p>
          <a:p>
            <a:r>
              <a:rPr lang="de-DE" dirty="0" err="1" smtClean="0"/>
              <a:t>If</a:t>
            </a:r>
            <a:r>
              <a:rPr lang="de-DE" dirty="0" smtClean="0"/>
              <a:t> </a:t>
            </a:r>
            <a:r>
              <a:rPr lang="de-DE" dirty="0" err="1" smtClean="0"/>
              <a:t>this</a:t>
            </a:r>
            <a:r>
              <a:rPr lang="de-DE" dirty="0" smtClean="0"/>
              <a:t> </a:t>
            </a:r>
            <a:r>
              <a:rPr lang="de-DE" dirty="0" err="1" smtClean="0"/>
              <a:t>value</a:t>
            </a:r>
            <a:r>
              <a:rPr lang="de-DE" dirty="0" smtClean="0"/>
              <a:t> was </a:t>
            </a:r>
            <a:r>
              <a:rPr lang="de-DE" dirty="0" err="1" smtClean="0"/>
              <a:t>true</a:t>
            </a:r>
            <a:r>
              <a:rPr lang="de-DE" dirty="0" smtClean="0"/>
              <a:t>, </a:t>
            </a:r>
            <a:r>
              <a:rPr lang="de-DE" dirty="0" err="1" smtClean="0"/>
              <a:t>the</a:t>
            </a:r>
            <a:r>
              <a:rPr lang="de-DE" dirty="0" smtClean="0"/>
              <a:t> SVM </a:t>
            </a:r>
            <a:r>
              <a:rPr lang="de-DE" dirty="0" err="1" smtClean="0"/>
              <a:t>would</a:t>
            </a:r>
            <a:r>
              <a:rPr lang="de-DE" dirty="0" smtClean="0"/>
              <a:t>  </a:t>
            </a:r>
            <a:r>
              <a:rPr lang="de-DE" dirty="0" err="1" smtClean="0"/>
              <a:t>work</a:t>
            </a:r>
            <a:r>
              <a:rPr lang="de-DE" dirty="0" smtClean="0"/>
              <a:t> </a:t>
            </a:r>
            <a:r>
              <a:rPr lang="de-DE" dirty="0" err="1" smtClean="0"/>
              <a:t>slightly</a:t>
            </a:r>
            <a:r>
              <a:rPr lang="de-DE" dirty="0" smtClean="0"/>
              <a:t> </a:t>
            </a:r>
            <a:r>
              <a:rPr lang="de-DE" dirty="0" err="1" smtClean="0"/>
              <a:t>better</a:t>
            </a:r>
            <a:r>
              <a:rPr lang="de-DE" dirty="0" smtClean="0"/>
              <a:t> in </a:t>
            </a:r>
            <a:r>
              <a:rPr lang="de-DE" dirty="0" err="1" smtClean="0"/>
              <a:t>this</a:t>
            </a:r>
            <a:r>
              <a:rPr lang="de-DE" dirty="0" smtClean="0"/>
              <a:t> </a:t>
            </a:r>
            <a:r>
              <a:rPr lang="de-DE" dirty="0" err="1" smtClean="0"/>
              <a:t>case</a:t>
            </a:r>
            <a:r>
              <a:rPr lang="de-DE" dirty="0" smtClean="0"/>
              <a:t>.</a:t>
            </a:r>
            <a:endParaRPr lang="de-DE" dirty="0"/>
          </a:p>
        </p:txBody>
      </p:sp>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2399883"/>
            <a:ext cx="5936673" cy="3957782"/>
          </a:xfrm>
          <a:prstGeom prst="rect">
            <a:avLst/>
          </a:prstGeom>
        </p:spPr>
      </p:pic>
    </p:spTree>
    <p:extLst>
      <p:ext uri="{BB962C8B-B14F-4D97-AF65-F5344CB8AC3E}">
        <p14:creationId xmlns:p14="http://schemas.microsoft.com/office/powerpoint/2010/main" val="3821112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Regression</a:t>
            </a:r>
            <a:endParaRPr lang="de-DE" sz="3200" b="1" dirty="0"/>
          </a:p>
        </p:txBody>
      </p:sp>
      <p:sp>
        <p:nvSpPr>
          <p:cNvPr id="3" name="Inhaltsplatzhalter 2"/>
          <p:cNvSpPr>
            <a:spLocks noGrp="1"/>
          </p:cNvSpPr>
          <p:nvPr>
            <p:ph idx="1"/>
          </p:nvPr>
        </p:nvSpPr>
        <p:spPr/>
        <p:txBody>
          <a:bodyPr/>
          <a:lstStyle/>
          <a:p>
            <a:pPr marL="0" indent="0">
              <a:buNone/>
            </a:pPr>
            <a:r>
              <a:rPr lang="en-US" dirty="0"/>
              <a:t>In order to answer my </a:t>
            </a:r>
            <a:r>
              <a:rPr lang="en-US" dirty="0" smtClean="0"/>
              <a:t>question:</a:t>
            </a:r>
          </a:p>
          <a:p>
            <a:pPr marL="0" indent="0">
              <a:buNone/>
            </a:pPr>
            <a:r>
              <a:rPr lang="en-US" dirty="0" smtClean="0"/>
              <a:t>Can </a:t>
            </a:r>
            <a:r>
              <a:rPr lang="en-US" dirty="0"/>
              <a:t>we predict age with average word length in essays? </a:t>
            </a:r>
            <a:endParaRPr lang="en-US" dirty="0" smtClean="0"/>
          </a:p>
          <a:p>
            <a:pPr marL="0" indent="0">
              <a:buNone/>
            </a:pPr>
            <a:r>
              <a:rPr lang="en-US" dirty="0" smtClean="0"/>
              <a:t>I </a:t>
            </a:r>
            <a:r>
              <a:rPr lang="en-US" dirty="0"/>
              <a:t>used the following </a:t>
            </a:r>
            <a:r>
              <a:rPr lang="en-US" dirty="0" smtClean="0"/>
              <a:t>regression </a:t>
            </a:r>
            <a:r>
              <a:rPr lang="en-US" dirty="0"/>
              <a:t>models:</a:t>
            </a:r>
          </a:p>
          <a:p>
            <a:pPr lvl="1"/>
            <a:r>
              <a:rPr lang="en-US" b="1" dirty="0" smtClean="0"/>
              <a:t>Linear Regression</a:t>
            </a:r>
            <a:endParaRPr lang="en-US" b="1" dirty="0"/>
          </a:p>
          <a:p>
            <a:pPr lvl="1"/>
            <a:r>
              <a:rPr lang="en-US" b="1" dirty="0" smtClean="0"/>
              <a:t>K-Nearest Neighbor </a:t>
            </a:r>
            <a:r>
              <a:rPr lang="en-US" b="1" dirty="0" err="1" smtClean="0"/>
              <a:t>Regressor</a:t>
            </a:r>
            <a:endParaRPr lang="en-US" b="1" dirty="0" smtClean="0"/>
          </a:p>
          <a:p>
            <a:pPr marL="457200" lvl="1" indent="0">
              <a:buNone/>
            </a:pPr>
            <a:endParaRPr lang="en-US" b="1" dirty="0"/>
          </a:p>
          <a:p>
            <a:pPr marL="0" indent="0">
              <a:buNone/>
            </a:pPr>
            <a:r>
              <a:rPr lang="en-US" u="sng" dirty="0" smtClean="0"/>
              <a:t>Simplicity</a:t>
            </a:r>
          </a:p>
          <a:p>
            <a:pPr marL="0" indent="0">
              <a:buNone/>
            </a:pPr>
            <a:r>
              <a:rPr lang="en-US" dirty="0" smtClean="0"/>
              <a:t>This is the same as simplicity for classification. I can’t really experience a difference in simplicity between both models.</a:t>
            </a:r>
            <a:r>
              <a:rPr lang="en-US"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15</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052496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Regression</a:t>
            </a:r>
            <a:endParaRPr lang="de-DE" sz="3200" b="1" dirty="0"/>
          </a:p>
        </p:txBody>
      </p:sp>
      <p:sp>
        <p:nvSpPr>
          <p:cNvPr id="3" name="Inhaltsplatzhalter 2"/>
          <p:cNvSpPr>
            <a:spLocks noGrp="1"/>
          </p:cNvSpPr>
          <p:nvPr>
            <p:ph idx="1"/>
          </p:nvPr>
        </p:nvSpPr>
        <p:spPr/>
        <p:txBody>
          <a:bodyPr/>
          <a:lstStyle/>
          <a:p>
            <a:pPr marL="0" indent="0">
              <a:buNone/>
            </a:pPr>
            <a:r>
              <a:rPr lang="en-US" u="sng" dirty="0" smtClean="0"/>
              <a:t>Time to run the model</a:t>
            </a:r>
            <a:endParaRPr lang="en-US" u="sng" dirty="0" smtClean="0"/>
          </a:p>
          <a:p>
            <a:pPr marL="0" indent="0">
              <a:buNone/>
            </a:pPr>
            <a:r>
              <a:rPr lang="en-US" dirty="0" smtClean="0"/>
              <a:t>In comparison to the classification models, both regression models worked incredibly </a:t>
            </a:r>
            <a:r>
              <a:rPr lang="en-US" b="1" dirty="0" smtClean="0"/>
              <a:t>fast</a:t>
            </a:r>
            <a:r>
              <a:rPr lang="en-US" dirty="0" smtClean="0"/>
              <a:t>. Also I couldn’t  experience a big difference between the two regression models. Linear Regression might have been slightly faster than th</a:t>
            </a:r>
            <a:r>
              <a:rPr lang="en-US" dirty="0" smtClean="0"/>
              <a:t>e K-Nearest Neighbor </a:t>
            </a:r>
            <a:r>
              <a:rPr lang="en-US" dirty="0" err="1" smtClean="0"/>
              <a:t>Regressor</a:t>
            </a:r>
            <a:r>
              <a:rPr lang="en-US" dirty="0" smtClean="0"/>
              <a:t>.</a:t>
            </a:r>
          </a:p>
          <a:p>
            <a:pPr marL="0" indent="0">
              <a:buNone/>
            </a:pPr>
            <a:r>
              <a:rPr lang="en-US" dirty="0" smtClean="0"/>
              <a:t>With this </a:t>
            </a:r>
            <a:r>
              <a:rPr lang="en-US" dirty="0" err="1" smtClean="0"/>
              <a:t>datasize</a:t>
            </a:r>
            <a:r>
              <a:rPr lang="en-US" dirty="0" smtClean="0"/>
              <a:t> for me this wouldn’t have any influence on the model selection.</a:t>
            </a:r>
          </a:p>
          <a:p>
            <a:pPr marL="0" indent="0">
              <a:buNone/>
            </a:pPr>
            <a:endParaRPr lang="en-US" dirty="0"/>
          </a:p>
          <a:p>
            <a:pPr marL="0" indent="0">
              <a:buNone/>
            </a:pP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16</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578908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Regression</a:t>
            </a:r>
            <a:endParaRPr lang="de-DE" sz="3200" b="1" dirty="0"/>
          </a:p>
        </p:txBody>
      </p:sp>
      <p:sp>
        <p:nvSpPr>
          <p:cNvPr id="3" name="Inhaltsplatzhalter 2"/>
          <p:cNvSpPr>
            <a:spLocks noGrp="1"/>
          </p:cNvSpPr>
          <p:nvPr>
            <p:ph idx="1"/>
          </p:nvPr>
        </p:nvSpPr>
        <p:spPr/>
        <p:txBody>
          <a:bodyPr/>
          <a:lstStyle/>
          <a:p>
            <a:pPr marL="0" indent="0">
              <a:buNone/>
            </a:pPr>
            <a:r>
              <a:rPr lang="en-US" u="sng" dirty="0" smtClean="0"/>
              <a:t>Validation</a:t>
            </a:r>
          </a:p>
          <a:p>
            <a:pPr marL="0" indent="0">
              <a:buNone/>
            </a:pPr>
            <a:r>
              <a:rPr lang="en-US" dirty="0" smtClean="0"/>
              <a:t>As opposed to the requirements for this presentation, I wasn’t able to validate my regression models with accuracy. Down to the </a:t>
            </a:r>
            <a:r>
              <a:rPr lang="en-US" dirty="0" err="1" smtClean="0"/>
              <a:t>scikit.learn</a:t>
            </a:r>
            <a:r>
              <a:rPr lang="en-US" dirty="0" smtClean="0"/>
              <a:t> documentation accuracy is not a regression metric. That’s why I used the </a:t>
            </a:r>
            <a:r>
              <a:rPr lang="en-US" b="1" dirty="0" smtClean="0"/>
              <a:t>score method</a:t>
            </a:r>
            <a:r>
              <a:rPr lang="en-US" dirty="0" smtClean="0"/>
              <a:t>.</a:t>
            </a:r>
          </a:p>
          <a:p>
            <a:pPr marL="0" indent="0">
              <a:buNone/>
            </a:pPr>
            <a:endParaRPr lang="en-US" dirty="0"/>
          </a:p>
          <a:p>
            <a:pPr marL="0" indent="0">
              <a:buNone/>
            </a:pPr>
            <a:r>
              <a:rPr lang="en-US" dirty="0" smtClean="0"/>
              <a:t>The score for linear regression was around 0.000005</a:t>
            </a:r>
          </a:p>
          <a:p>
            <a:pPr marL="0" indent="0">
              <a:buNone/>
            </a:pPr>
            <a:r>
              <a:rPr lang="en-US" dirty="0" smtClean="0"/>
              <a:t>The score for KNNR was 0.4</a:t>
            </a:r>
          </a:p>
          <a:p>
            <a:pPr marL="0" indent="0">
              <a:buNone/>
            </a:pPr>
            <a:r>
              <a:rPr lang="en-US" dirty="0" smtClean="0"/>
              <a:t>So KNNR worked better, but still </a:t>
            </a:r>
            <a:r>
              <a:rPr lang="en-US" b="1" dirty="0" smtClean="0"/>
              <a:t>not good enough</a:t>
            </a:r>
            <a:r>
              <a:rPr lang="en-US" dirty="0" smtClean="0"/>
              <a:t>.</a:t>
            </a:r>
          </a:p>
          <a:p>
            <a:pPr marL="0" indent="0">
              <a:buNone/>
            </a:pPr>
            <a:endParaRPr lang="en-US" dirty="0"/>
          </a:p>
          <a:p>
            <a:pPr marL="0" indent="0">
              <a:buNone/>
            </a:pP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17</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521729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Conclusion</a:t>
            </a:r>
            <a:endParaRPr lang="de-DE" sz="3200" b="1" dirty="0"/>
          </a:p>
        </p:txBody>
      </p:sp>
      <p:sp>
        <p:nvSpPr>
          <p:cNvPr id="3" name="Inhaltsplatzhalter 2"/>
          <p:cNvSpPr>
            <a:spLocks noGrp="1"/>
          </p:cNvSpPr>
          <p:nvPr>
            <p:ph idx="1"/>
          </p:nvPr>
        </p:nvSpPr>
        <p:spPr/>
        <p:txBody>
          <a:bodyPr>
            <a:normAutofit fontScale="62500" lnSpcReduction="20000"/>
          </a:bodyPr>
          <a:lstStyle/>
          <a:p>
            <a:pPr marL="0" indent="0">
              <a:buNone/>
            </a:pPr>
            <a:r>
              <a:rPr lang="en-US" dirty="0" smtClean="0"/>
              <a:t>Coming back to my initial questions:</a:t>
            </a:r>
          </a:p>
          <a:p>
            <a:r>
              <a:rPr lang="en-US" dirty="0"/>
              <a:t>Can we predict the zodiac sign using drinking, smoking, drugs, the average word length and the length of the essays? </a:t>
            </a:r>
            <a:endParaRPr lang="en-US" dirty="0" smtClean="0"/>
          </a:p>
          <a:p>
            <a:pPr lvl="1"/>
            <a:r>
              <a:rPr lang="en-US" b="1" dirty="0" smtClean="0"/>
              <a:t>It doesn’t seem so</a:t>
            </a:r>
            <a:r>
              <a:rPr lang="en-US" dirty="0" smtClean="0"/>
              <a:t>. Both models reached no significantly better accuracy than you would get by guessing. So the chosen features obviously can’t predict the zodiac sign satisfactorily.</a:t>
            </a:r>
          </a:p>
          <a:p>
            <a:pPr lvl="1"/>
            <a:r>
              <a:rPr lang="en-US" dirty="0" smtClean="0"/>
              <a:t>It might be a possibility to put some research into the different character attributes which are said to be characteristic for the different signs. Maybe we could translate some of those into features which might get better results.</a:t>
            </a:r>
          </a:p>
          <a:p>
            <a:r>
              <a:rPr lang="en-US" dirty="0" smtClean="0"/>
              <a:t>Can we predict the gender with the essay length and income</a:t>
            </a:r>
          </a:p>
          <a:p>
            <a:pPr lvl="1"/>
            <a:r>
              <a:rPr lang="en-US" dirty="0" smtClean="0"/>
              <a:t>The accuracy I reached with both models is better than just guessing. But still, it’s </a:t>
            </a:r>
            <a:r>
              <a:rPr lang="en-US" b="1" dirty="0" smtClean="0"/>
              <a:t>not very high</a:t>
            </a:r>
            <a:r>
              <a:rPr lang="en-US" dirty="0" smtClean="0"/>
              <a:t>. </a:t>
            </a:r>
          </a:p>
          <a:p>
            <a:pPr lvl="1"/>
            <a:r>
              <a:rPr lang="en-US" dirty="0" smtClean="0"/>
              <a:t>A better accuracy might be possible with other features. In a next step I would reformulate the question and rerun the model with focusing on the essays. A combination of essay length and maybe the frequency of special words could work better.</a:t>
            </a:r>
          </a:p>
          <a:p>
            <a:r>
              <a:rPr lang="en-US" dirty="0" smtClean="0"/>
              <a:t>Can </a:t>
            </a:r>
            <a:r>
              <a:rPr lang="en-US" dirty="0"/>
              <a:t>we predict age with average word length in essays? Are people with more life experience more prone to using more sophisticated language and thus to longer words</a:t>
            </a:r>
            <a:r>
              <a:rPr lang="en-US" dirty="0" smtClean="0"/>
              <a:t>?</a:t>
            </a:r>
          </a:p>
          <a:p>
            <a:pPr lvl="1"/>
            <a:r>
              <a:rPr lang="en-US" dirty="0" smtClean="0"/>
              <a:t>The answer here is ‘</a:t>
            </a:r>
            <a:r>
              <a:rPr lang="en-US" b="1" dirty="0" smtClean="0"/>
              <a:t>no</a:t>
            </a:r>
            <a:r>
              <a:rPr lang="en-US" dirty="0" smtClean="0"/>
              <a:t>’ as well. The score of both models is far away from being good. Average word length in this case is no feature to predict age.</a:t>
            </a:r>
          </a:p>
          <a:p>
            <a:pPr lvl="1"/>
            <a:r>
              <a:rPr lang="en-US" dirty="0" smtClean="0"/>
              <a:t>In a next step I would have a another go with Multilinear Regression and try to transform more of the answers into numerical data and see, which of those might have stronger influence on the score.</a:t>
            </a:r>
            <a:endParaRPr lang="en-US" dirty="0" smtClean="0"/>
          </a:p>
          <a:p>
            <a:pPr marL="0" indent="0">
              <a:buNone/>
            </a:pPr>
            <a:r>
              <a:rPr lang="en-US"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18</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1127225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en-US" sz="3200" b="1" dirty="0" smtClean="0"/>
              <a:t>Conclusion</a:t>
            </a:r>
            <a:endParaRPr lang="de-DE" sz="3200" b="1" dirty="0"/>
          </a:p>
        </p:txBody>
      </p:sp>
      <p:sp>
        <p:nvSpPr>
          <p:cNvPr id="3" name="Inhaltsplatzhalter 2"/>
          <p:cNvSpPr>
            <a:spLocks noGrp="1"/>
          </p:cNvSpPr>
          <p:nvPr>
            <p:ph idx="1"/>
          </p:nvPr>
        </p:nvSpPr>
        <p:spPr/>
        <p:txBody>
          <a:bodyPr>
            <a:normAutofit/>
          </a:bodyPr>
          <a:lstStyle/>
          <a:p>
            <a:r>
              <a:rPr lang="en-US" dirty="0" smtClean="0"/>
              <a:t>And what are the next steps besides the initial questions:</a:t>
            </a:r>
          </a:p>
          <a:p>
            <a:pPr lvl="1"/>
            <a:r>
              <a:rPr lang="en-US" dirty="0" smtClean="0"/>
              <a:t>work on my ability to visualize datasets to better choose a model (or kernel), </a:t>
            </a:r>
          </a:p>
          <a:p>
            <a:pPr lvl="1"/>
            <a:r>
              <a:rPr lang="en-US" dirty="0" smtClean="0"/>
              <a:t>Figure out why the accuracy did not change?</a:t>
            </a:r>
          </a:p>
          <a:p>
            <a:pPr lvl="1"/>
            <a:r>
              <a:rPr lang="en-US" dirty="0"/>
              <a:t>R</a:t>
            </a:r>
            <a:r>
              <a:rPr lang="en-US" dirty="0" smtClean="0"/>
              <a:t>ead up on things I’ve struggled with during the process</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dirty="0" smtClean="0"/>
          </a:p>
          <a:p>
            <a:pPr marL="0" indent="0">
              <a:buNone/>
            </a:pPr>
            <a:r>
              <a:rPr lang="en-US"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19</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14451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smtClean="0"/>
              <a:t>The </a:t>
            </a:r>
            <a:r>
              <a:rPr lang="de-DE" sz="3200" b="1" dirty="0" err="1" smtClean="0"/>
              <a:t>dataset</a:t>
            </a:r>
            <a:endParaRPr lang="de-DE" sz="3200" b="1" dirty="0"/>
          </a:p>
        </p:txBody>
      </p:sp>
      <p:sp>
        <p:nvSpPr>
          <p:cNvPr id="3" name="Inhaltsplatzhalter 2"/>
          <p:cNvSpPr>
            <a:spLocks noGrp="1"/>
          </p:cNvSpPr>
          <p:nvPr>
            <p:ph idx="1"/>
          </p:nvPr>
        </p:nvSpPr>
        <p:spPr/>
        <p:txBody>
          <a:bodyPr>
            <a:normAutofit/>
          </a:bodyPr>
          <a:lstStyle/>
          <a:p>
            <a:r>
              <a:rPr lang="en-US" dirty="0" smtClean="0"/>
              <a:t>Data from </a:t>
            </a:r>
            <a:r>
              <a:rPr lang="en-US" dirty="0" err="1" smtClean="0"/>
              <a:t>OKCupid</a:t>
            </a:r>
            <a:r>
              <a:rPr lang="en-US" dirty="0" smtClean="0"/>
              <a:t>, a dating app focusing on using </a:t>
            </a:r>
            <a:r>
              <a:rPr lang="en-US" b="1" dirty="0" smtClean="0"/>
              <a:t>multiple choice </a:t>
            </a:r>
            <a:r>
              <a:rPr lang="en-US" dirty="0" smtClean="0"/>
              <a:t>and </a:t>
            </a:r>
            <a:r>
              <a:rPr lang="en-US" b="1" dirty="0" smtClean="0"/>
              <a:t>short answers </a:t>
            </a:r>
            <a:r>
              <a:rPr lang="en-US" dirty="0" smtClean="0"/>
              <a:t>to match users</a:t>
            </a:r>
          </a:p>
          <a:p>
            <a:r>
              <a:rPr lang="en-US" dirty="0" smtClean="0"/>
              <a:t>The dataset contains </a:t>
            </a:r>
            <a:r>
              <a:rPr lang="en-US" b="1" dirty="0" smtClean="0"/>
              <a:t>multiple choice </a:t>
            </a:r>
            <a:r>
              <a:rPr lang="en-US" dirty="0" smtClean="0"/>
              <a:t>answers to:</a:t>
            </a:r>
          </a:p>
          <a:p>
            <a:pPr lvl="1"/>
            <a:endParaRPr lang="en-US" dirty="0" smtClean="0"/>
          </a:p>
          <a:p>
            <a:endParaRPr lang="en-US" dirty="0" smtClean="0"/>
          </a:p>
          <a:p>
            <a:pPr marL="0" indent="0">
              <a:buNone/>
            </a:pPr>
            <a:endParaRPr lang="en-US" dirty="0">
              <a:solidFill>
                <a:srgbClr val="FF0000"/>
              </a:solidFill>
            </a:endParaRPr>
          </a:p>
        </p:txBody>
      </p:sp>
      <p:sp>
        <p:nvSpPr>
          <p:cNvPr id="4" name="Foliennummernplatzhalter 3"/>
          <p:cNvSpPr>
            <a:spLocks noGrp="1"/>
          </p:cNvSpPr>
          <p:nvPr>
            <p:ph type="sldNum" sz="quarter" idx="12"/>
          </p:nvPr>
        </p:nvSpPr>
        <p:spPr/>
        <p:txBody>
          <a:bodyPr/>
          <a:lstStyle/>
          <a:p>
            <a:fld id="{D1D938A3-4F62-42D0-A739-036FC1C2F9BB}" type="slidenum">
              <a:rPr lang="de-DE" smtClean="0"/>
              <a:t>2</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3073383352"/>
              </p:ext>
            </p:extLst>
          </p:nvPr>
        </p:nvGraphicFramePr>
        <p:xfrm>
          <a:off x="1741055" y="3127675"/>
          <a:ext cx="8128000" cy="3298689"/>
        </p:xfrm>
        <a:graphic>
          <a:graphicData uri="http://schemas.openxmlformats.org/drawingml/2006/table">
            <a:tbl>
              <a:tblPr firstRow="1" bandRow="1">
                <a:tableStyleId>{2D5ABB26-0587-4C30-8999-92F81FD0307C}</a:tableStyleId>
              </a:tblPr>
              <a:tblGrid>
                <a:gridCol w="4067464"/>
                <a:gridCol w="4060536"/>
              </a:tblGrid>
              <a:tr h="36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Body type</a:t>
                      </a:r>
                    </a:p>
                  </a:txBody>
                  <a:tcPr/>
                </a:tc>
                <a:tc>
                  <a:txBody>
                    <a:bodyPr/>
                    <a:lstStyle/>
                    <a:p>
                      <a:r>
                        <a:rPr lang="de-DE" dirty="0" err="1" smtClean="0"/>
                        <a:t>Offspring</a:t>
                      </a:r>
                      <a:endParaRPr lang="de-DE" dirty="0"/>
                    </a:p>
                  </a:txBody>
                  <a:tcPr/>
                </a:tc>
              </a:tr>
              <a:tr h="36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Diet</a:t>
                      </a:r>
                      <a:endParaRPr lang="de-DE" dirty="0"/>
                    </a:p>
                  </a:txBody>
                  <a:tcPr/>
                </a:tc>
                <a:tc>
                  <a:txBody>
                    <a:bodyPr/>
                    <a:lstStyle/>
                    <a:p>
                      <a:r>
                        <a:rPr lang="de-DE" dirty="0" smtClean="0"/>
                        <a:t>Orientation</a:t>
                      </a:r>
                      <a:endParaRPr lang="de-DE" dirty="0"/>
                    </a:p>
                  </a:txBody>
                  <a:tcPr/>
                </a:tc>
              </a:tr>
              <a:tr h="36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Drinking habits</a:t>
                      </a:r>
                      <a:endParaRPr lang="de-DE" dirty="0"/>
                    </a:p>
                  </a:txBody>
                  <a:tcPr/>
                </a:tc>
                <a:tc>
                  <a:txBody>
                    <a:bodyPr/>
                    <a:lstStyle/>
                    <a:p>
                      <a:r>
                        <a:rPr lang="de-DE" dirty="0" err="1" smtClean="0"/>
                        <a:t>Pets</a:t>
                      </a:r>
                      <a:endParaRPr lang="de-DE" dirty="0"/>
                    </a:p>
                  </a:txBody>
                  <a:tcPr/>
                </a:tc>
              </a:tr>
              <a:tr h="366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Drug habits</a:t>
                      </a:r>
                      <a:endParaRPr lang="de-DE" dirty="0"/>
                    </a:p>
                  </a:txBody>
                  <a:tcPr/>
                </a:tc>
                <a:tc>
                  <a:txBody>
                    <a:bodyPr/>
                    <a:lstStyle/>
                    <a:p>
                      <a:r>
                        <a:rPr lang="de-DE" dirty="0" smtClean="0"/>
                        <a:t>Religion</a:t>
                      </a:r>
                      <a:endParaRPr lang="de-DE" dirty="0"/>
                    </a:p>
                  </a:txBody>
                  <a:tcPr/>
                </a:tc>
              </a:tr>
              <a:tr h="366521">
                <a:tc>
                  <a:txBody>
                    <a:bodyPr/>
                    <a:lstStyle/>
                    <a:p>
                      <a:r>
                        <a:rPr lang="de-DE" dirty="0" smtClean="0"/>
                        <a:t>Education</a:t>
                      </a:r>
                      <a:endParaRPr lang="de-DE" dirty="0"/>
                    </a:p>
                  </a:txBody>
                  <a:tcPr/>
                </a:tc>
                <a:tc>
                  <a:txBody>
                    <a:bodyPr/>
                    <a:lstStyle/>
                    <a:p>
                      <a:r>
                        <a:rPr lang="de-DE" dirty="0" smtClean="0"/>
                        <a:t>Sex</a:t>
                      </a:r>
                      <a:endParaRPr lang="de-DE" dirty="0"/>
                    </a:p>
                  </a:txBody>
                  <a:tcPr/>
                </a:tc>
              </a:tr>
              <a:tr h="366521">
                <a:tc>
                  <a:txBody>
                    <a:bodyPr/>
                    <a:lstStyle/>
                    <a:p>
                      <a:r>
                        <a:rPr lang="de-DE" dirty="0" err="1" smtClean="0"/>
                        <a:t>Ethnicity</a:t>
                      </a:r>
                      <a:endParaRPr lang="de-DE" dirty="0"/>
                    </a:p>
                  </a:txBody>
                  <a:tcPr/>
                </a:tc>
                <a:tc>
                  <a:txBody>
                    <a:bodyPr/>
                    <a:lstStyle/>
                    <a:p>
                      <a:r>
                        <a:rPr lang="de-DE" dirty="0" err="1" smtClean="0"/>
                        <a:t>Zodiac</a:t>
                      </a:r>
                      <a:r>
                        <a:rPr lang="de-DE" dirty="0" smtClean="0"/>
                        <a:t> </a:t>
                      </a:r>
                      <a:r>
                        <a:rPr lang="de-DE" dirty="0" err="1" smtClean="0"/>
                        <a:t>sign</a:t>
                      </a:r>
                      <a:endParaRPr lang="de-DE" dirty="0"/>
                    </a:p>
                  </a:txBody>
                  <a:tcPr/>
                </a:tc>
              </a:tr>
              <a:tr h="366521">
                <a:tc>
                  <a:txBody>
                    <a:bodyPr/>
                    <a:lstStyle/>
                    <a:p>
                      <a:r>
                        <a:rPr lang="de-DE" dirty="0" smtClean="0"/>
                        <a:t>Height</a:t>
                      </a:r>
                      <a:endParaRPr lang="de-DE" dirty="0"/>
                    </a:p>
                  </a:txBody>
                  <a:tcPr/>
                </a:tc>
                <a:tc>
                  <a:txBody>
                    <a:bodyPr/>
                    <a:lstStyle/>
                    <a:p>
                      <a:r>
                        <a:rPr lang="de-DE" dirty="0" smtClean="0"/>
                        <a:t>Smoking</a:t>
                      </a:r>
                      <a:r>
                        <a:rPr lang="de-DE" baseline="0" dirty="0" smtClean="0"/>
                        <a:t> </a:t>
                      </a:r>
                      <a:r>
                        <a:rPr lang="de-DE" baseline="0" dirty="0" err="1" smtClean="0"/>
                        <a:t>habits</a:t>
                      </a:r>
                      <a:endParaRPr lang="de-DE" dirty="0"/>
                    </a:p>
                  </a:txBody>
                  <a:tcPr/>
                </a:tc>
              </a:tr>
              <a:tr h="366521">
                <a:tc>
                  <a:txBody>
                    <a:bodyPr/>
                    <a:lstStyle/>
                    <a:p>
                      <a:r>
                        <a:rPr lang="de-DE" dirty="0" smtClean="0"/>
                        <a:t>Income</a:t>
                      </a:r>
                      <a:endParaRPr lang="de-DE" dirty="0"/>
                    </a:p>
                  </a:txBody>
                  <a:tcPr/>
                </a:tc>
                <a:tc>
                  <a:txBody>
                    <a:bodyPr/>
                    <a:lstStyle/>
                    <a:p>
                      <a:r>
                        <a:rPr lang="de-DE" dirty="0" err="1" smtClean="0"/>
                        <a:t>Languages</a:t>
                      </a:r>
                      <a:endParaRPr lang="de-DE" dirty="0"/>
                    </a:p>
                  </a:txBody>
                  <a:tcPr/>
                </a:tc>
              </a:tr>
              <a:tr h="366521">
                <a:tc>
                  <a:txBody>
                    <a:bodyPr/>
                    <a:lstStyle/>
                    <a:p>
                      <a:r>
                        <a:rPr lang="de-DE" dirty="0" smtClean="0"/>
                        <a:t>Job</a:t>
                      </a:r>
                      <a:endParaRPr lang="de-DE" dirty="0"/>
                    </a:p>
                  </a:txBody>
                  <a:tcPr/>
                </a:tc>
                <a:tc>
                  <a:txBody>
                    <a:bodyPr/>
                    <a:lstStyle/>
                    <a:p>
                      <a:r>
                        <a:rPr lang="de-DE" dirty="0" err="1" smtClean="0"/>
                        <a:t>Relationship</a:t>
                      </a:r>
                      <a:r>
                        <a:rPr lang="de-DE" dirty="0" smtClean="0"/>
                        <a:t> </a:t>
                      </a:r>
                      <a:r>
                        <a:rPr lang="de-DE" dirty="0" err="1" smtClean="0"/>
                        <a:t>status</a:t>
                      </a:r>
                      <a:endParaRPr lang="de-DE" dirty="0"/>
                    </a:p>
                  </a:txBody>
                  <a:tcPr/>
                </a:tc>
              </a:tr>
            </a:tbl>
          </a:graphicData>
        </a:graphic>
      </p:graphicFrame>
    </p:spTree>
    <p:extLst>
      <p:ext uri="{BB962C8B-B14F-4D97-AF65-F5344CB8AC3E}">
        <p14:creationId xmlns:p14="http://schemas.microsoft.com/office/powerpoint/2010/main" val="264510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smtClean="0"/>
              <a:t>The </a:t>
            </a:r>
            <a:r>
              <a:rPr lang="de-DE" sz="3200" b="1" dirty="0" err="1" smtClean="0"/>
              <a:t>dataset</a:t>
            </a:r>
            <a:endParaRPr lang="de-DE" sz="3200" b="1" dirty="0"/>
          </a:p>
        </p:txBody>
      </p:sp>
      <p:sp>
        <p:nvSpPr>
          <p:cNvPr id="3" name="Inhaltsplatzhalter 2"/>
          <p:cNvSpPr>
            <a:spLocks noGrp="1"/>
          </p:cNvSpPr>
          <p:nvPr>
            <p:ph idx="1"/>
          </p:nvPr>
        </p:nvSpPr>
        <p:spPr/>
        <p:txBody>
          <a:bodyPr>
            <a:normAutofit lnSpcReduction="10000"/>
          </a:bodyPr>
          <a:lstStyle/>
          <a:p>
            <a:r>
              <a:rPr lang="en-US" dirty="0" smtClean="0"/>
              <a:t>The dataset contains a set of </a:t>
            </a:r>
            <a:r>
              <a:rPr lang="en-US" b="1" dirty="0" smtClean="0"/>
              <a:t>short-answer</a:t>
            </a:r>
            <a:r>
              <a:rPr lang="en-US" dirty="0" smtClean="0"/>
              <a:t> responses to:</a:t>
            </a:r>
          </a:p>
          <a:p>
            <a:pPr lvl="1"/>
            <a:r>
              <a:rPr lang="en-US" dirty="0" smtClean="0"/>
              <a:t>My self summary</a:t>
            </a:r>
          </a:p>
          <a:p>
            <a:pPr lvl="1"/>
            <a:r>
              <a:rPr lang="en-US" dirty="0" smtClean="0"/>
              <a:t>What I’m doing with my life</a:t>
            </a:r>
          </a:p>
          <a:p>
            <a:pPr lvl="1"/>
            <a:r>
              <a:rPr lang="en-US" dirty="0" smtClean="0"/>
              <a:t>I’m really good at</a:t>
            </a:r>
          </a:p>
          <a:p>
            <a:pPr lvl="1"/>
            <a:r>
              <a:rPr lang="en-US" dirty="0" smtClean="0"/>
              <a:t>The first thing people usually notice about me</a:t>
            </a:r>
          </a:p>
          <a:p>
            <a:pPr lvl="1"/>
            <a:r>
              <a:rPr lang="en-US" dirty="0" smtClean="0"/>
              <a:t>Favorite books, movies, show, music, and food</a:t>
            </a:r>
          </a:p>
          <a:p>
            <a:pPr lvl="1"/>
            <a:r>
              <a:rPr lang="en-US" dirty="0" smtClean="0"/>
              <a:t>The six things I could never do without</a:t>
            </a:r>
          </a:p>
          <a:p>
            <a:pPr lvl="1"/>
            <a:r>
              <a:rPr lang="en-US" dirty="0" smtClean="0"/>
              <a:t>I spend a lot of time thinking about</a:t>
            </a:r>
          </a:p>
          <a:p>
            <a:pPr lvl="1"/>
            <a:r>
              <a:rPr lang="en-US" dirty="0" smtClean="0"/>
              <a:t>On a typical Friday night I am</a:t>
            </a:r>
          </a:p>
          <a:p>
            <a:pPr lvl="1"/>
            <a:r>
              <a:rPr lang="en-US" dirty="0" smtClean="0"/>
              <a:t>The most private thing I am willing to admit</a:t>
            </a:r>
          </a:p>
          <a:p>
            <a:pPr lvl="1"/>
            <a:r>
              <a:rPr lang="en-US" dirty="0" smtClean="0"/>
              <a:t>You should message me if…</a:t>
            </a:r>
          </a:p>
          <a:p>
            <a:pPr lvl="1"/>
            <a:endParaRPr lang="en-US" dirty="0" smtClean="0"/>
          </a:p>
          <a:p>
            <a:endParaRPr lang="en-US" dirty="0" smtClean="0"/>
          </a:p>
          <a:p>
            <a:pPr marL="0" indent="0">
              <a:buNone/>
            </a:pPr>
            <a:endParaRPr lang="en-US" dirty="0">
              <a:solidFill>
                <a:srgbClr val="FF0000"/>
              </a:solidFill>
            </a:endParaRPr>
          </a:p>
        </p:txBody>
      </p:sp>
      <p:sp>
        <p:nvSpPr>
          <p:cNvPr id="4" name="Foliennummernplatzhalter 3"/>
          <p:cNvSpPr>
            <a:spLocks noGrp="1"/>
          </p:cNvSpPr>
          <p:nvPr>
            <p:ph type="sldNum" sz="quarter" idx="12"/>
          </p:nvPr>
        </p:nvSpPr>
        <p:spPr/>
        <p:txBody>
          <a:bodyPr/>
          <a:lstStyle/>
          <a:p>
            <a:fld id="{D1D938A3-4F62-42D0-A739-036FC1C2F9BB}" type="slidenum">
              <a:rPr lang="de-DE" smtClean="0"/>
              <a:t>3</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1759100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smtClean="0"/>
              <a:t>The </a:t>
            </a:r>
            <a:r>
              <a:rPr lang="de-DE" sz="3200" b="1" dirty="0" err="1" smtClean="0"/>
              <a:t>dataset</a:t>
            </a:r>
            <a:endParaRPr lang="de-DE" sz="3200" b="1" dirty="0"/>
          </a:p>
        </p:txBody>
      </p:sp>
      <p:sp>
        <p:nvSpPr>
          <p:cNvPr id="3" name="Inhaltsplatzhalter 2"/>
          <p:cNvSpPr>
            <a:spLocks noGrp="1"/>
          </p:cNvSpPr>
          <p:nvPr>
            <p:ph idx="1"/>
          </p:nvPr>
        </p:nvSpPr>
        <p:spPr/>
        <p:txBody>
          <a:bodyPr>
            <a:normAutofit/>
          </a:bodyPr>
          <a:lstStyle/>
          <a:p>
            <a:r>
              <a:rPr lang="en-US" dirty="0" smtClean="0"/>
              <a:t>The dataset contains data of </a:t>
            </a:r>
            <a:r>
              <a:rPr lang="en-US" b="1" dirty="0" smtClean="0"/>
              <a:t>59 946 </a:t>
            </a:r>
            <a:r>
              <a:rPr lang="en-US" dirty="0" smtClean="0"/>
              <a:t>people</a:t>
            </a:r>
          </a:p>
          <a:p>
            <a:r>
              <a:rPr lang="en-US" dirty="0" smtClean="0"/>
              <a:t>There are more mal participants than female</a:t>
            </a:r>
          </a:p>
          <a:p>
            <a:pPr lvl="1"/>
            <a:endParaRPr lang="en-US" dirty="0" smtClean="0"/>
          </a:p>
          <a:p>
            <a:endParaRPr lang="en-US" dirty="0" smtClean="0"/>
          </a:p>
          <a:p>
            <a:pPr marL="0" indent="0">
              <a:buNone/>
            </a:pPr>
            <a:endParaRPr lang="en-US" dirty="0">
              <a:solidFill>
                <a:srgbClr val="FF0000"/>
              </a:solidFill>
            </a:endParaRPr>
          </a:p>
        </p:txBody>
      </p:sp>
      <p:sp>
        <p:nvSpPr>
          <p:cNvPr id="4" name="Foliennummernplatzhalter 3"/>
          <p:cNvSpPr>
            <a:spLocks noGrp="1"/>
          </p:cNvSpPr>
          <p:nvPr>
            <p:ph type="sldNum" sz="quarter" idx="12"/>
          </p:nvPr>
        </p:nvSpPr>
        <p:spPr/>
        <p:txBody>
          <a:bodyPr/>
          <a:lstStyle/>
          <a:p>
            <a:fld id="{D1D938A3-4F62-42D0-A739-036FC1C2F9BB}" type="slidenum">
              <a:rPr lang="de-DE" smtClean="0"/>
              <a:t>4</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6716" y="2877304"/>
            <a:ext cx="5218569" cy="3479046"/>
          </a:xfrm>
          <a:prstGeom prst="rect">
            <a:avLst/>
          </a:prstGeom>
        </p:spPr>
      </p:pic>
    </p:spTree>
    <p:extLst>
      <p:ext uri="{BB962C8B-B14F-4D97-AF65-F5344CB8AC3E}">
        <p14:creationId xmlns:p14="http://schemas.microsoft.com/office/powerpoint/2010/main" val="3648745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smtClean="0"/>
              <a:t>The </a:t>
            </a:r>
            <a:r>
              <a:rPr lang="de-DE" sz="3200" b="1" dirty="0" err="1" smtClean="0"/>
              <a:t>dataset</a:t>
            </a:r>
            <a:endParaRPr lang="de-DE" sz="3200" b="1" dirty="0"/>
          </a:p>
        </p:txBody>
      </p:sp>
      <p:sp>
        <p:nvSpPr>
          <p:cNvPr id="3" name="Inhaltsplatzhalter 2"/>
          <p:cNvSpPr>
            <a:spLocks noGrp="1"/>
          </p:cNvSpPr>
          <p:nvPr>
            <p:ph idx="1"/>
          </p:nvPr>
        </p:nvSpPr>
        <p:spPr/>
        <p:txBody>
          <a:bodyPr>
            <a:normAutofit/>
          </a:bodyPr>
          <a:lstStyle/>
          <a:p>
            <a:r>
              <a:rPr lang="en-US" dirty="0" smtClean="0"/>
              <a:t>As additional information we know there age, there location and the time they went last online</a:t>
            </a:r>
          </a:p>
          <a:p>
            <a:r>
              <a:rPr lang="en-US" dirty="0" smtClean="0"/>
              <a:t>The participants are on </a:t>
            </a:r>
            <a:r>
              <a:rPr lang="en-US" b="1" dirty="0" smtClean="0"/>
              <a:t>average 32,3 years </a:t>
            </a:r>
            <a:r>
              <a:rPr lang="en-US" dirty="0" smtClean="0"/>
              <a:t>old</a:t>
            </a:r>
          </a:p>
          <a:p>
            <a:pPr lvl="1"/>
            <a:endParaRPr lang="en-US" dirty="0" smtClean="0"/>
          </a:p>
          <a:p>
            <a:endParaRPr lang="en-US" dirty="0" smtClean="0"/>
          </a:p>
          <a:p>
            <a:pPr marL="0" indent="0">
              <a:buNone/>
            </a:pPr>
            <a:endParaRPr lang="en-US" dirty="0">
              <a:solidFill>
                <a:srgbClr val="FF0000"/>
              </a:solidFill>
            </a:endParaRPr>
          </a:p>
        </p:txBody>
      </p:sp>
      <p:sp>
        <p:nvSpPr>
          <p:cNvPr id="4" name="Foliennummernplatzhalter 3"/>
          <p:cNvSpPr>
            <a:spLocks noGrp="1"/>
          </p:cNvSpPr>
          <p:nvPr>
            <p:ph type="sldNum" sz="quarter" idx="12"/>
          </p:nvPr>
        </p:nvSpPr>
        <p:spPr/>
        <p:txBody>
          <a:bodyPr/>
          <a:lstStyle/>
          <a:p>
            <a:fld id="{D1D938A3-4F62-42D0-A739-036FC1C2F9BB}" type="slidenum">
              <a:rPr lang="de-DE" smtClean="0"/>
              <a:t>5</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8677" y="3195285"/>
            <a:ext cx="4654646" cy="3103097"/>
          </a:xfrm>
          <a:prstGeom prst="rect">
            <a:avLst/>
          </a:prstGeom>
        </p:spPr>
      </p:pic>
    </p:spTree>
    <p:extLst>
      <p:ext uri="{BB962C8B-B14F-4D97-AF65-F5344CB8AC3E}">
        <p14:creationId xmlns:p14="http://schemas.microsoft.com/office/powerpoint/2010/main" val="377945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smtClean="0"/>
              <a:t>The </a:t>
            </a:r>
            <a:r>
              <a:rPr lang="de-DE" sz="3200" b="1" dirty="0" err="1" smtClean="0"/>
              <a:t>questions</a:t>
            </a:r>
            <a:endParaRPr lang="de-DE" sz="3200" b="1" dirty="0"/>
          </a:p>
        </p:txBody>
      </p:sp>
      <p:sp>
        <p:nvSpPr>
          <p:cNvPr id="3" name="Inhaltsplatzhalter 2"/>
          <p:cNvSpPr>
            <a:spLocks noGrp="1"/>
          </p:cNvSpPr>
          <p:nvPr>
            <p:ph idx="1"/>
          </p:nvPr>
        </p:nvSpPr>
        <p:spPr/>
        <p:txBody>
          <a:bodyPr>
            <a:normAutofit fontScale="92500" lnSpcReduction="20000"/>
          </a:bodyPr>
          <a:lstStyle/>
          <a:p>
            <a:pPr marL="0" indent="0">
              <a:buNone/>
            </a:pPr>
            <a:r>
              <a:rPr lang="en-US" dirty="0" smtClean="0"/>
              <a:t>With such a big dataset and so many features there are lots of interesting questions to ask. Due to my limited time I focused on these for the beginning:</a:t>
            </a:r>
          </a:p>
          <a:p>
            <a:r>
              <a:rPr lang="en-US" dirty="0" smtClean="0"/>
              <a:t>Can we predict the zodiac sign using drinking, smoking, drugs, the average word length and the length of the essays? In other words: Zodiac signs are said to have an influence on different character attributes. Can we find prove by using our features?</a:t>
            </a:r>
          </a:p>
          <a:p>
            <a:r>
              <a:rPr lang="en-US" dirty="0"/>
              <a:t>Can we predict the gender with the essay length and </a:t>
            </a:r>
            <a:r>
              <a:rPr lang="en-US" dirty="0" smtClean="0"/>
              <a:t>income? So is there a general difference between men and women in the way they write and the amount of their income (gender pay gap)?</a:t>
            </a:r>
          </a:p>
          <a:p>
            <a:r>
              <a:rPr lang="en-US" dirty="0"/>
              <a:t>Can we predict age with average word length in essays? Are people with more life experience more prone to using more sophisticated language and thus to longer words</a:t>
            </a:r>
            <a:r>
              <a:rPr lang="en-US" dirty="0" smtClean="0"/>
              <a:t>?</a:t>
            </a:r>
            <a:r>
              <a:rPr lang="en-US" dirty="0" smtClean="0"/>
              <a:t>	</a:t>
            </a:r>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6</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810899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err="1" smtClean="0"/>
              <a:t>Augmenting</a:t>
            </a:r>
            <a:r>
              <a:rPr lang="de-DE" sz="3200" b="1" dirty="0" smtClean="0"/>
              <a:t> </a:t>
            </a:r>
            <a:r>
              <a:rPr lang="de-DE" sz="3200" b="1" dirty="0" err="1" smtClean="0"/>
              <a:t>the</a:t>
            </a:r>
            <a:r>
              <a:rPr lang="de-DE" sz="3200" b="1" dirty="0" smtClean="0"/>
              <a:t> </a:t>
            </a:r>
            <a:r>
              <a:rPr lang="de-DE" sz="3200" b="1" dirty="0" err="1" smtClean="0"/>
              <a:t>data</a:t>
            </a:r>
            <a:endParaRPr lang="de-DE" sz="3200" b="1" dirty="0"/>
          </a:p>
        </p:txBody>
      </p:sp>
      <p:sp>
        <p:nvSpPr>
          <p:cNvPr id="3" name="Inhaltsplatzhalter 2"/>
          <p:cNvSpPr>
            <a:spLocks noGrp="1"/>
          </p:cNvSpPr>
          <p:nvPr>
            <p:ph idx="1"/>
          </p:nvPr>
        </p:nvSpPr>
        <p:spPr/>
        <p:txBody>
          <a:bodyPr>
            <a:normAutofit fontScale="92500" lnSpcReduction="20000"/>
          </a:bodyPr>
          <a:lstStyle/>
          <a:p>
            <a:pPr marL="0" indent="0">
              <a:buNone/>
            </a:pPr>
            <a:r>
              <a:rPr lang="en-US" dirty="0" smtClean="0"/>
              <a:t>To be able to use some of the categorical data not only as labels but also for features, I needed to create some  new columns in the </a:t>
            </a:r>
            <a:r>
              <a:rPr lang="en-US" dirty="0" err="1" smtClean="0"/>
              <a:t>DataFrame</a:t>
            </a:r>
            <a:r>
              <a:rPr lang="en-US" dirty="0" smtClean="0"/>
              <a:t> to transform the categories into numbers. </a:t>
            </a:r>
          </a:p>
          <a:p>
            <a:pPr marL="0" indent="0">
              <a:buNone/>
            </a:pPr>
            <a:r>
              <a:rPr lang="en-US" dirty="0" smtClean="0"/>
              <a:t>Columns I created are:</a:t>
            </a:r>
          </a:p>
          <a:p>
            <a:r>
              <a:rPr lang="en-US" dirty="0" smtClean="0"/>
              <a:t>“</a:t>
            </a:r>
            <a:r>
              <a:rPr lang="en-US" dirty="0" err="1" smtClean="0"/>
              <a:t>drinks_code</a:t>
            </a:r>
            <a:r>
              <a:rPr lang="en-US" dirty="0" smtClean="0"/>
              <a:t>”: mapped the “drinks” values to these numbers:  </a:t>
            </a:r>
            <a:r>
              <a:rPr lang="en-US" dirty="0" smtClean="0"/>
              <a:t>"</a:t>
            </a:r>
            <a:r>
              <a:rPr lang="en-US" dirty="0"/>
              <a:t>not at all": 0, "rarely": 1, "socially": 2, "often": 3, "very often": 4, "desperately": </a:t>
            </a:r>
            <a:r>
              <a:rPr lang="en-US" dirty="0" smtClean="0"/>
              <a:t>5</a:t>
            </a:r>
          </a:p>
          <a:p>
            <a:r>
              <a:rPr lang="en-US" dirty="0" smtClean="0"/>
              <a:t>“</a:t>
            </a:r>
            <a:r>
              <a:rPr lang="en-US" dirty="0" err="1" smtClean="0"/>
              <a:t>smokes_code</a:t>
            </a:r>
            <a:r>
              <a:rPr lang="en-US" dirty="0" smtClean="0"/>
              <a:t>”: </a:t>
            </a:r>
            <a:r>
              <a:rPr lang="en-US" dirty="0"/>
              <a:t>mapped the </a:t>
            </a:r>
            <a:r>
              <a:rPr lang="en-US" dirty="0" smtClean="0"/>
              <a:t>“smokes” </a:t>
            </a:r>
            <a:r>
              <a:rPr lang="en-US" dirty="0"/>
              <a:t>values to these numbers: </a:t>
            </a:r>
            <a:r>
              <a:rPr lang="en-US" dirty="0" smtClean="0"/>
              <a:t>"</a:t>
            </a:r>
            <a:r>
              <a:rPr lang="en-US" dirty="0"/>
              <a:t>no": 0, "sometimes": 1, "when drinking": 2, "yes": 3, "trying to quit": </a:t>
            </a:r>
            <a:r>
              <a:rPr lang="en-US" dirty="0" smtClean="0"/>
              <a:t>4</a:t>
            </a:r>
          </a:p>
          <a:p>
            <a:r>
              <a:rPr lang="en-US" dirty="0" smtClean="0"/>
              <a:t>“</a:t>
            </a:r>
            <a:r>
              <a:rPr lang="en-US" dirty="0" err="1" smtClean="0"/>
              <a:t>drugs_code</a:t>
            </a:r>
            <a:r>
              <a:rPr lang="en-US" dirty="0" smtClean="0"/>
              <a:t>”: </a:t>
            </a:r>
            <a:r>
              <a:rPr lang="en-US" dirty="0"/>
              <a:t>mapped the </a:t>
            </a:r>
            <a:r>
              <a:rPr lang="en-US" dirty="0" smtClean="0"/>
              <a:t>“drugs” </a:t>
            </a:r>
            <a:r>
              <a:rPr lang="en-US" dirty="0"/>
              <a:t>values to these numbers: </a:t>
            </a:r>
            <a:r>
              <a:rPr lang="en-US" dirty="0" smtClean="0"/>
              <a:t>"</a:t>
            </a:r>
            <a:r>
              <a:rPr lang="en-US" dirty="0"/>
              <a:t>never": 0, "sometimes": 1, </a:t>
            </a:r>
            <a:r>
              <a:rPr lang="en-US" dirty="0" smtClean="0"/>
              <a:t/>
            </a:r>
            <a:br>
              <a:rPr lang="en-US" dirty="0" smtClean="0"/>
            </a:br>
            <a:r>
              <a:rPr lang="en-US" dirty="0" smtClean="0"/>
              <a:t>"</a:t>
            </a:r>
            <a:r>
              <a:rPr lang="en-US" dirty="0"/>
              <a:t>often": </a:t>
            </a:r>
            <a:r>
              <a:rPr lang="en-US" dirty="0" smtClean="0"/>
              <a:t>2 </a:t>
            </a:r>
          </a:p>
          <a:p>
            <a:r>
              <a:rPr lang="en-US" dirty="0" smtClean="0"/>
              <a:t>“</a:t>
            </a:r>
            <a:r>
              <a:rPr lang="en-US" dirty="0" err="1" smtClean="0"/>
              <a:t>sex_code</a:t>
            </a:r>
            <a:r>
              <a:rPr lang="en-US" dirty="0" smtClean="0"/>
              <a:t>”: </a:t>
            </a:r>
            <a:r>
              <a:rPr lang="en-US" dirty="0"/>
              <a:t>mapped the </a:t>
            </a:r>
            <a:r>
              <a:rPr lang="en-US" dirty="0" smtClean="0"/>
              <a:t>“sex” </a:t>
            </a:r>
            <a:r>
              <a:rPr lang="en-US" dirty="0"/>
              <a:t>values to these numbers: </a:t>
            </a:r>
            <a:r>
              <a:rPr lang="en-US" dirty="0" smtClean="0"/>
              <a:t>"</a:t>
            </a:r>
            <a:r>
              <a:rPr lang="en-US" dirty="0"/>
              <a:t>f": 0, "m": </a:t>
            </a:r>
            <a:r>
              <a:rPr lang="en-US" dirty="0" smtClean="0"/>
              <a:t>1</a:t>
            </a: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7</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3168109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err="1" smtClean="0"/>
              <a:t>Augmenting</a:t>
            </a:r>
            <a:r>
              <a:rPr lang="de-DE" sz="3200" b="1" dirty="0" smtClean="0"/>
              <a:t> </a:t>
            </a:r>
            <a:r>
              <a:rPr lang="de-DE" sz="3200" b="1" dirty="0" err="1" smtClean="0"/>
              <a:t>the</a:t>
            </a:r>
            <a:r>
              <a:rPr lang="de-DE" sz="3200" b="1" dirty="0" smtClean="0"/>
              <a:t> </a:t>
            </a:r>
            <a:r>
              <a:rPr lang="de-DE" sz="3200" b="1" dirty="0" err="1" smtClean="0"/>
              <a:t>data</a:t>
            </a:r>
            <a:endParaRPr lang="de-DE" sz="3200" b="1" dirty="0"/>
          </a:p>
        </p:txBody>
      </p:sp>
      <p:sp>
        <p:nvSpPr>
          <p:cNvPr id="3" name="Inhaltsplatzhalter 2"/>
          <p:cNvSpPr>
            <a:spLocks noGrp="1"/>
          </p:cNvSpPr>
          <p:nvPr>
            <p:ph idx="1"/>
          </p:nvPr>
        </p:nvSpPr>
        <p:spPr/>
        <p:txBody>
          <a:bodyPr>
            <a:normAutofit fontScale="85000" lnSpcReduction="20000"/>
          </a:bodyPr>
          <a:lstStyle/>
          <a:p>
            <a:r>
              <a:rPr lang="en-US" dirty="0" smtClean="0"/>
              <a:t>“</a:t>
            </a:r>
            <a:r>
              <a:rPr lang="en-US" dirty="0" err="1" smtClean="0"/>
              <a:t>signs_code</a:t>
            </a:r>
            <a:r>
              <a:rPr lang="en-US" dirty="0" smtClean="0"/>
              <a:t>”: </a:t>
            </a:r>
            <a:endParaRPr lang="en-US" dirty="0"/>
          </a:p>
          <a:p>
            <a:pPr lvl="1"/>
            <a:r>
              <a:rPr lang="en-US" dirty="0" smtClean="0"/>
              <a:t>cumulated the “signs</a:t>
            </a:r>
            <a:r>
              <a:rPr lang="en-US" dirty="0"/>
              <a:t>” values to these numbers</a:t>
            </a:r>
            <a:r>
              <a:rPr lang="en-US" dirty="0" smtClean="0"/>
              <a:t>:</a:t>
            </a:r>
          </a:p>
          <a:p>
            <a:pPr lvl="2"/>
            <a:r>
              <a:rPr lang="en-US" dirty="0" smtClean="0"/>
              <a:t>All  Capricorn related answers to 1</a:t>
            </a:r>
          </a:p>
          <a:p>
            <a:pPr lvl="2"/>
            <a:r>
              <a:rPr lang="en-US" dirty="0"/>
              <a:t>All  </a:t>
            </a:r>
            <a:r>
              <a:rPr lang="en-US" dirty="0" smtClean="0"/>
              <a:t>Aquarius </a:t>
            </a:r>
            <a:r>
              <a:rPr lang="en-US" dirty="0"/>
              <a:t>related answers to </a:t>
            </a:r>
            <a:r>
              <a:rPr lang="en-US" dirty="0" smtClean="0"/>
              <a:t>2</a:t>
            </a:r>
            <a:endParaRPr lang="en-US" dirty="0"/>
          </a:p>
          <a:p>
            <a:pPr lvl="2"/>
            <a:r>
              <a:rPr lang="en-US" dirty="0"/>
              <a:t>All  </a:t>
            </a:r>
            <a:r>
              <a:rPr lang="en-US" dirty="0" smtClean="0"/>
              <a:t>Pisces </a:t>
            </a:r>
            <a:r>
              <a:rPr lang="en-US" dirty="0"/>
              <a:t>related answers to </a:t>
            </a:r>
            <a:r>
              <a:rPr lang="en-US" dirty="0" smtClean="0"/>
              <a:t>3</a:t>
            </a:r>
          </a:p>
          <a:p>
            <a:pPr lvl="2"/>
            <a:r>
              <a:rPr lang="en-US" dirty="0"/>
              <a:t>All  </a:t>
            </a:r>
            <a:r>
              <a:rPr lang="en-US" dirty="0" smtClean="0"/>
              <a:t>Aries </a:t>
            </a:r>
            <a:r>
              <a:rPr lang="en-US" dirty="0"/>
              <a:t>related answers to </a:t>
            </a:r>
            <a:r>
              <a:rPr lang="en-US" dirty="0" smtClean="0"/>
              <a:t>4</a:t>
            </a:r>
          </a:p>
          <a:p>
            <a:pPr lvl="2"/>
            <a:r>
              <a:rPr lang="en-US" dirty="0"/>
              <a:t>All  </a:t>
            </a:r>
            <a:r>
              <a:rPr lang="en-US" dirty="0" smtClean="0"/>
              <a:t>Taurus </a:t>
            </a:r>
            <a:r>
              <a:rPr lang="en-US" dirty="0"/>
              <a:t>related answers to </a:t>
            </a:r>
            <a:r>
              <a:rPr lang="en-US" dirty="0" smtClean="0"/>
              <a:t>5</a:t>
            </a:r>
          </a:p>
          <a:p>
            <a:pPr lvl="2"/>
            <a:r>
              <a:rPr lang="en-US" dirty="0"/>
              <a:t>All  </a:t>
            </a:r>
            <a:r>
              <a:rPr lang="en-US" dirty="0" smtClean="0"/>
              <a:t>Gemini </a:t>
            </a:r>
            <a:r>
              <a:rPr lang="en-US" dirty="0"/>
              <a:t>related answers to </a:t>
            </a:r>
            <a:r>
              <a:rPr lang="en-US" dirty="0" smtClean="0"/>
              <a:t>6</a:t>
            </a:r>
            <a:endParaRPr lang="en-US" dirty="0"/>
          </a:p>
          <a:p>
            <a:pPr lvl="2"/>
            <a:r>
              <a:rPr lang="en-US" dirty="0"/>
              <a:t>All  </a:t>
            </a:r>
            <a:r>
              <a:rPr lang="en-US" dirty="0" smtClean="0"/>
              <a:t>Cancer </a:t>
            </a:r>
            <a:r>
              <a:rPr lang="en-US" dirty="0"/>
              <a:t>related answers to </a:t>
            </a:r>
            <a:r>
              <a:rPr lang="en-US" dirty="0" smtClean="0"/>
              <a:t>7</a:t>
            </a:r>
          </a:p>
          <a:p>
            <a:pPr lvl="2"/>
            <a:r>
              <a:rPr lang="en-US" dirty="0"/>
              <a:t>All  </a:t>
            </a:r>
            <a:r>
              <a:rPr lang="en-US" dirty="0" smtClean="0"/>
              <a:t>Leo </a:t>
            </a:r>
            <a:r>
              <a:rPr lang="en-US" dirty="0"/>
              <a:t>related answers to </a:t>
            </a:r>
            <a:r>
              <a:rPr lang="en-US" dirty="0" smtClean="0"/>
              <a:t>8</a:t>
            </a:r>
          </a:p>
          <a:p>
            <a:pPr lvl="2"/>
            <a:r>
              <a:rPr lang="en-US" dirty="0"/>
              <a:t>All  </a:t>
            </a:r>
            <a:r>
              <a:rPr lang="en-US" dirty="0" smtClean="0"/>
              <a:t>Virgo </a:t>
            </a:r>
            <a:r>
              <a:rPr lang="en-US" dirty="0"/>
              <a:t>related answers to </a:t>
            </a:r>
            <a:r>
              <a:rPr lang="en-US" dirty="0" smtClean="0"/>
              <a:t>9</a:t>
            </a:r>
          </a:p>
          <a:p>
            <a:pPr lvl="2"/>
            <a:r>
              <a:rPr lang="en-US" dirty="0"/>
              <a:t>All  </a:t>
            </a:r>
            <a:r>
              <a:rPr lang="en-US" dirty="0" smtClean="0"/>
              <a:t>Libra </a:t>
            </a:r>
            <a:r>
              <a:rPr lang="en-US" dirty="0"/>
              <a:t>related answers to </a:t>
            </a:r>
            <a:r>
              <a:rPr lang="en-US" dirty="0" smtClean="0"/>
              <a:t>10</a:t>
            </a:r>
          </a:p>
          <a:p>
            <a:pPr lvl="2"/>
            <a:r>
              <a:rPr lang="en-US" dirty="0"/>
              <a:t>All  </a:t>
            </a:r>
            <a:r>
              <a:rPr lang="en-US" dirty="0" smtClean="0"/>
              <a:t>Scorpio </a:t>
            </a:r>
            <a:r>
              <a:rPr lang="en-US" dirty="0"/>
              <a:t>related answers to </a:t>
            </a:r>
            <a:r>
              <a:rPr lang="en-US" dirty="0" smtClean="0"/>
              <a:t>11</a:t>
            </a:r>
          </a:p>
          <a:p>
            <a:pPr lvl="2"/>
            <a:r>
              <a:rPr lang="en-US" dirty="0"/>
              <a:t>All  </a:t>
            </a:r>
            <a:r>
              <a:rPr lang="en-US" dirty="0" smtClean="0"/>
              <a:t>Sagittarius </a:t>
            </a:r>
            <a:r>
              <a:rPr lang="en-US" dirty="0"/>
              <a:t>related answers to </a:t>
            </a:r>
            <a:r>
              <a:rPr lang="en-US" dirty="0" smtClean="0"/>
              <a:t>12</a:t>
            </a:r>
          </a:p>
          <a:p>
            <a:pPr lvl="1"/>
            <a:r>
              <a:rPr lang="en-US" dirty="0" smtClean="0"/>
              <a:t>By writing a function which checks the first word of a string and returns the corresponding number and applying this function with a lambda on the column “signs”</a:t>
            </a: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8</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256495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r"/>
            <a:r>
              <a:rPr lang="de-DE" sz="3200" b="1" dirty="0" err="1" smtClean="0"/>
              <a:t>Augmenting</a:t>
            </a:r>
            <a:r>
              <a:rPr lang="de-DE" sz="3200" b="1" dirty="0" smtClean="0"/>
              <a:t> </a:t>
            </a:r>
            <a:r>
              <a:rPr lang="de-DE" sz="3200" b="1" dirty="0" err="1" smtClean="0"/>
              <a:t>the</a:t>
            </a:r>
            <a:r>
              <a:rPr lang="de-DE" sz="3200" b="1" dirty="0" smtClean="0"/>
              <a:t> </a:t>
            </a:r>
            <a:r>
              <a:rPr lang="de-DE" sz="3200" b="1" dirty="0" err="1" smtClean="0"/>
              <a:t>data</a:t>
            </a:r>
            <a:endParaRPr lang="de-DE" sz="3200" b="1" dirty="0"/>
          </a:p>
        </p:txBody>
      </p:sp>
      <p:sp>
        <p:nvSpPr>
          <p:cNvPr id="3" name="Inhaltsplatzhalter 2"/>
          <p:cNvSpPr>
            <a:spLocks noGrp="1"/>
          </p:cNvSpPr>
          <p:nvPr>
            <p:ph idx="1"/>
          </p:nvPr>
        </p:nvSpPr>
        <p:spPr/>
        <p:txBody>
          <a:bodyPr>
            <a:normAutofit/>
          </a:bodyPr>
          <a:lstStyle/>
          <a:p>
            <a:pPr marL="0" indent="0">
              <a:buNone/>
            </a:pPr>
            <a:r>
              <a:rPr lang="en-US" dirty="0" smtClean="0"/>
              <a:t>Additional columns by transforming the essays in numerical data:</a:t>
            </a:r>
          </a:p>
          <a:p>
            <a:r>
              <a:rPr lang="en-US" dirty="0" smtClean="0"/>
              <a:t>Combined all essays into one string</a:t>
            </a:r>
          </a:p>
          <a:p>
            <a:r>
              <a:rPr lang="en-US" dirty="0" smtClean="0"/>
              <a:t>Took out the ‘Nan’s</a:t>
            </a:r>
          </a:p>
          <a:p>
            <a:r>
              <a:rPr lang="en-US" dirty="0" smtClean="0"/>
              <a:t>Applied a lambda function which:</a:t>
            </a:r>
          </a:p>
          <a:p>
            <a:pPr lvl="1"/>
            <a:r>
              <a:rPr lang="en-US" dirty="0" smtClean="0"/>
              <a:t>Computed the length on this string to create “</a:t>
            </a:r>
            <a:r>
              <a:rPr lang="en-US" dirty="0" err="1" smtClean="0"/>
              <a:t>essay_len</a:t>
            </a:r>
            <a:r>
              <a:rPr lang="en-US" dirty="0" smtClean="0"/>
              <a:t>”</a:t>
            </a:r>
          </a:p>
          <a:p>
            <a:pPr lvl="1"/>
            <a:r>
              <a:rPr lang="en-US" dirty="0" smtClean="0"/>
              <a:t>Computed the average word length in this string to create “</a:t>
            </a:r>
            <a:r>
              <a:rPr lang="en-US" dirty="0" err="1" smtClean="0"/>
              <a:t>avg_word_length</a:t>
            </a:r>
            <a:r>
              <a:rPr lang="en-US" dirty="0" smtClean="0"/>
              <a:t>”</a:t>
            </a:r>
          </a:p>
          <a:p>
            <a:pPr lvl="1"/>
            <a:r>
              <a:rPr lang="en-US" dirty="0" smtClean="0"/>
              <a:t>Computed the frequency of the words “I”, “me”, and “Me” in this string to create “frequency”</a:t>
            </a: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D1D938A3-4F62-42D0-A739-036FC1C2F9BB}" type="slidenum">
              <a:rPr lang="de-DE" smtClean="0"/>
              <a:t>9</a:t>
            </a:fld>
            <a:endParaRPr lang="de-DE"/>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75406"/>
            <a:ext cx="5065568" cy="1628800"/>
          </a:xfrm>
          <a:prstGeom prst="rect">
            <a:avLst/>
          </a:prstGeom>
        </p:spPr>
      </p:pic>
      <p:sp>
        <p:nvSpPr>
          <p:cNvPr id="7" name="Fußzeilenplatzhalter 6"/>
          <p:cNvSpPr>
            <a:spLocks noGrp="1"/>
          </p:cNvSpPr>
          <p:nvPr>
            <p:ph type="ftr" sz="quarter" idx="11"/>
          </p:nvPr>
        </p:nvSpPr>
        <p:spPr/>
        <p:txBody>
          <a:bodyPr/>
          <a:lstStyle/>
          <a:p>
            <a:r>
              <a:rPr lang="en-US" smtClean="0"/>
              <a:t>Capstone Project - Date-A-Scientist - Kathrin Aurelio</a:t>
            </a:r>
            <a:endParaRPr lang="de-DE"/>
          </a:p>
        </p:txBody>
      </p:sp>
    </p:spTree>
    <p:extLst>
      <p:ext uri="{BB962C8B-B14F-4D97-AF65-F5344CB8AC3E}">
        <p14:creationId xmlns:p14="http://schemas.microsoft.com/office/powerpoint/2010/main" val="50844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1721</Words>
  <Application>Microsoft Office PowerPoint</Application>
  <PresentationFormat>Breitbild</PresentationFormat>
  <Paragraphs>214</Paragraphs>
  <Slides>19</Slides>
  <Notes>19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Calibri Light</vt:lpstr>
      <vt:lpstr>Office Theme</vt:lpstr>
      <vt:lpstr>PowerPoint-Präsentation</vt:lpstr>
      <vt:lpstr>The dataset</vt:lpstr>
      <vt:lpstr>The dataset</vt:lpstr>
      <vt:lpstr>The dataset</vt:lpstr>
      <vt:lpstr>The dataset</vt:lpstr>
      <vt:lpstr>The questions</vt:lpstr>
      <vt:lpstr>Augmenting the data</vt:lpstr>
      <vt:lpstr>Augmenting the data</vt:lpstr>
      <vt:lpstr>Augmenting the data</vt:lpstr>
      <vt:lpstr>Classification</vt:lpstr>
      <vt:lpstr>Classification</vt:lpstr>
      <vt:lpstr>Classification</vt:lpstr>
      <vt:lpstr>Classification</vt:lpstr>
      <vt:lpstr>Classification</vt:lpstr>
      <vt:lpstr>Regression</vt:lpstr>
      <vt:lpstr>Regression</vt:lpstr>
      <vt:lpstr>Regression</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KathrinAurelio</dc:creator>
  <cp:lastModifiedBy>KathrinAurelio</cp:lastModifiedBy>
  <cp:revision>110</cp:revision>
  <dcterms:created xsi:type="dcterms:W3CDTF">2018-05-14T10:26:04Z</dcterms:created>
  <dcterms:modified xsi:type="dcterms:W3CDTF">2019-07-09T07:46:08Z</dcterms:modified>
</cp:coreProperties>
</file>