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5eba20b6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5eba20b6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5eba20b6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5eba20b6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5eba20b6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5eba20b6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5eba20b6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5eba20b6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5eba20b6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5eba20b6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5eba20b6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5eba20b6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5eba20b6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5eba20b6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5eba20b6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5eba20b6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5eba20b6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5eba20b6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5eba20b6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5eba20b6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535775" y="1613825"/>
            <a:ext cx="5691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ONLINE BANKING SYSTEM USING PHP</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25000" lnSpcReduction="20000"/>
          </a:bodyPr>
          <a:lstStyle/>
          <a:p>
            <a:pPr indent="0" lvl="0" marL="0" rtl="0" algn="l">
              <a:lnSpc>
                <a:spcPct val="80000"/>
              </a:lnSpc>
              <a:spcBef>
                <a:spcPts val="0"/>
              </a:spcBef>
              <a:spcAft>
                <a:spcPts val="0"/>
              </a:spcAft>
              <a:buNone/>
            </a:pPr>
            <a:r>
              <a:rPr lang="en" sz="2200">
                <a:solidFill>
                  <a:srgbClr val="000000"/>
                </a:solidFill>
                <a:latin typeface="Arial"/>
                <a:ea typeface="Arial"/>
                <a:cs typeface="Arial"/>
                <a:sym typeface="Arial"/>
              </a:rPr>
              <a:t>   </a:t>
            </a:r>
            <a:r>
              <a:rPr lang="en" sz="7000">
                <a:solidFill>
                  <a:srgbClr val="EFEFEF"/>
                </a:solidFill>
                <a:latin typeface="Arial"/>
                <a:ea typeface="Arial"/>
                <a:cs typeface="Arial"/>
                <a:sym typeface="Arial"/>
              </a:rPr>
              <a:t>Presented by</a:t>
            </a:r>
            <a:endParaRPr sz="7000">
              <a:solidFill>
                <a:srgbClr val="EFEFEF"/>
              </a:solidFill>
              <a:latin typeface="Arial"/>
              <a:ea typeface="Arial"/>
              <a:cs typeface="Arial"/>
              <a:sym typeface="Arial"/>
            </a:endParaRPr>
          </a:p>
          <a:p>
            <a:pPr indent="0" lvl="0" marL="0" rtl="0" algn="l">
              <a:lnSpc>
                <a:spcPct val="80000"/>
              </a:lnSpc>
              <a:spcBef>
                <a:spcPts val="1000"/>
              </a:spcBef>
              <a:spcAft>
                <a:spcPts val="0"/>
              </a:spcAft>
              <a:buNone/>
            </a:pPr>
            <a:r>
              <a:rPr lang="en" sz="7000">
                <a:solidFill>
                  <a:srgbClr val="EFEFEF"/>
                </a:solidFill>
                <a:latin typeface="Arial"/>
                <a:ea typeface="Arial"/>
                <a:cs typeface="Arial"/>
                <a:sym typeface="Arial"/>
              </a:rPr>
              <a:t>G.</a:t>
            </a:r>
            <a:r>
              <a:rPr lang="en" sz="7000">
                <a:solidFill>
                  <a:srgbClr val="EFEFEF"/>
                </a:solidFill>
                <a:latin typeface="Arial"/>
                <a:ea typeface="Arial"/>
                <a:cs typeface="Arial"/>
                <a:sym typeface="Arial"/>
              </a:rPr>
              <a:t> </a:t>
            </a:r>
            <a:r>
              <a:rPr lang="en" sz="7000">
                <a:solidFill>
                  <a:srgbClr val="EFEFEF"/>
                </a:solidFill>
                <a:latin typeface="Arial"/>
                <a:ea typeface="Arial"/>
                <a:cs typeface="Arial"/>
                <a:sym typeface="Arial"/>
              </a:rPr>
              <a:t>BALAMURUGAN -18E1741</a:t>
            </a:r>
            <a:endParaRPr sz="7000">
              <a:solidFill>
                <a:srgbClr val="EFEFEF"/>
              </a:solidFill>
              <a:latin typeface="Arial"/>
              <a:ea typeface="Arial"/>
              <a:cs typeface="Arial"/>
              <a:sym typeface="Arial"/>
            </a:endParaRPr>
          </a:p>
          <a:p>
            <a:pPr indent="0" lvl="0" marL="0" rtl="0" algn="l">
              <a:spcBef>
                <a:spcPts val="0"/>
              </a:spcBef>
              <a:spcAft>
                <a:spcPts val="0"/>
              </a:spcAft>
              <a:buNone/>
            </a:pPr>
            <a:r>
              <a:t/>
            </a:r>
            <a:endParaRPr sz="6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37" name="Shape 337"/>
        <p:cNvGrpSpPr/>
        <p:nvPr/>
      </p:nvGrpSpPr>
      <p:grpSpPr>
        <a:xfrm>
          <a:off x="0" y="0"/>
          <a:ext cx="0" cy="0"/>
          <a:chOff x="0" y="0"/>
          <a:chExt cx="0" cy="0"/>
        </a:xfrm>
      </p:grpSpPr>
      <p:sp>
        <p:nvSpPr>
          <p:cNvPr id="338" name="Google Shape;338;p22"/>
          <p:cNvSpPr txBox="1"/>
          <p:nvPr>
            <p:ph type="ctrTitle"/>
          </p:nvPr>
        </p:nvSpPr>
        <p:spPr>
          <a:xfrm>
            <a:off x="165975" y="96300"/>
            <a:ext cx="3943500" cy="76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339" name="Google Shape;339;p22"/>
          <p:cNvSpPr txBox="1"/>
          <p:nvPr>
            <p:ph idx="1" type="subTitle"/>
          </p:nvPr>
        </p:nvSpPr>
        <p:spPr>
          <a:xfrm>
            <a:off x="316500" y="1152125"/>
            <a:ext cx="4638900" cy="2541000"/>
          </a:xfrm>
          <a:prstGeom prst="rect">
            <a:avLst/>
          </a:prstGeom>
          <a:solidFill>
            <a:srgbClr val="EFEFEF"/>
          </a:solidFill>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AutoNum type="arabicPeriod"/>
            </a:pPr>
            <a:r>
              <a:rPr lang="en" sz="1700">
                <a:solidFill>
                  <a:srgbClr val="000000"/>
                </a:solidFill>
              </a:rPr>
              <a:t>We will make changes and addition of functionality in the admin</a:t>
            </a:r>
            <a:endParaRPr sz="1700">
              <a:solidFill>
                <a:srgbClr val="000000"/>
              </a:solidFill>
            </a:endParaRPr>
          </a:p>
          <a:p>
            <a:pPr indent="0" lvl="0" marL="45720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We will add the other two modules ie. Customer module and Home page</a:t>
            </a:r>
            <a:endParaRPr sz="1700">
              <a:solidFill>
                <a:srgbClr val="000000"/>
              </a:solidFill>
            </a:endParaRPr>
          </a:p>
          <a:p>
            <a:pPr indent="0" lvl="0" marL="45720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 At last it will be a simple and attractive user interface with all the functionalities.</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43" name="Shape 343"/>
        <p:cNvGrpSpPr/>
        <p:nvPr/>
      </p:nvGrpSpPr>
      <p:grpSpPr>
        <a:xfrm>
          <a:off x="0" y="0"/>
          <a:ext cx="0" cy="0"/>
          <a:chOff x="0" y="0"/>
          <a:chExt cx="0" cy="0"/>
        </a:xfrm>
      </p:grpSpPr>
      <p:sp>
        <p:nvSpPr>
          <p:cNvPr id="344" name="Google Shape;344;p23"/>
          <p:cNvSpPr txBox="1"/>
          <p:nvPr>
            <p:ph type="ctrTitle"/>
          </p:nvPr>
        </p:nvSpPr>
        <p:spPr>
          <a:xfrm>
            <a:off x="445350" y="2193100"/>
            <a:ext cx="6165600" cy="132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SO MUCH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82" name="Shape 282"/>
        <p:cNvGrpSpPr/>
        <p:nvPr/>
      </p:nvGrpSpPr>
      <p:grpSpPr>
        <a:xfrm>
          <a:off x="0" y="0"/>
          <a:ext cx="0" cy="0"/>
          <a:chOff x="0" y="0"/>
          <a:chExt cx="0" cy="0"/>
        </a:xfrm>
      </p:grpSpPr>
      <p:sp>
        <p:nvSpPr>
          <p:cNvPr id="283" name="Google Shape;283;p14"/>
          <p:cNvSpPr txBox="1"/>
          <p:nvPr>
            <p:ph idx="1" type="subTitle"/>
          </p:nvPr>
        </p:nvSpPr>
        <p:spPr>
          <a:xfrm>
            <a:off x="824000" y="980350"/>
            <a:ext cx="4255500" cy="3311400"/>
          </a:xfrm>
          <a:prstGeom prst="rect">
            <a:avLst/>
          </a:prstGeom>
          <a:solidFill>
            <a:srgbClr val="EFEFEF"/>
          </a:solidFill>
        </p:spPr>
        <p:txBody>
          <a:bodyPr anchorCtr="0" anchor="t" bIns="91425" lIns="91425" spcFirstLastPara="1" rIns="91425" wrap="square" tIns="91425">
            <a:normAutofit fontScale="92500" lnSpcReduction="20000"/>
          </a:bodyPr>
          <a:lstStyle/>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•Abstract</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•Introduction</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•Modules Description</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–Module 1 -ADMIN</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–Module 2 - CUSTOMER</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–Module 3 - HOME PAGE</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•Results and Discussion</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•Screenshot</a:t>
            </a:r>
            <a:endParaRPr sz="2000">
              <a:solidFill>
                <a:srgbClr val="000000"/>
              </a:solidFill>
              <a:latin typeface="Arial"/>
              <a:ea typeface="Arial"/>
              <a:cs typeface="Arial"/>
              <a:sym typeface="Arial"/>
            </a:endParaRPr>
          </a:p>
          <a:p>
            <a:pPr indent="0" lvl="0" marL="0" rtl="0" algn="l">
              <a:lnSpc>
                <a:spcPct val="115000"/>
              </a:lnSpc>
              <a:spcBef>
                <a:spcPts val="500"/>
              </a:spcBef>
              <a:spcAft>
                <a:spcPts val="0"/>
              </a:spcAft>
              <a:buNone/>
            </a:pPr>
            <a:r>
              <a:rPr lang="en" sz="2000">
                <a:solidFill>
                  <a:srgbClr val="000000"/>
                </a:solidFill>
                <a:latin typeface="Arial"/>
                <a:ea typeface="Arial"/>
                <a:cs typeface="Arial"/>
                <a:sym typeface="Arial"/>
              </a:rPr>
              <a:t>•Plan For Next Month</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84" name="Google Shape;284;p14"/>
          <p:cNvSpPr txBox="1"/>
          <p:nvPr/>
        </p:nvSpPr>
        <p:spPr>
          <a:xfrm>
            <a:off x="134300" y="73725"/>
            <a:ext cx="257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CONTENTS</a:t>
            </a:r>
            <a:endParaRPr b="1" sz="3600">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88" name="Shape 288"/>
        <p:cNvGrpSpPr/>
        <p:nvPr/>
      </p:nvGrpSpPr>
      <p:grpSpPr>
        <a:xfrm>
          <a:off x="0" y="0"/>
          <a:ext cx="0" cy="0"/>
          <a:chOff x="0" y="0"/>
          <a:chExt cx="0" cy="0"/>
        </a:xfrm>
      </p:grpSpPr>
      <p:sp>
        <p:nvSpPr>
          <p:cNvPr id="289" name="Google Shape;289;p15"/>
          <p:cNvSpPr txBox="1"/>
          <p:nvPr>
            <p:ph type="ctrTitle"/>
          </p:nvPr>
        </p:nvSpPr>
        <p:spPr>
          <a:xfrm>
            <a:off x="0" y="136575"/>
            <a:ext cx="2949600" cy="534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290" name="Google Shape;290;p15"/>
          <p:cNvSpPr txBox="1"/>
          <p:nvPr>
            <p:ph idx="1" type="subTitle"/>
          </p:nvPr>
        </p:nvSpPr>
        <p:spPr>
          <a:xfrm>
            <a:off x="474825" y="969625"/>
            <a:ext cx="5958000" cy="3354600"/>
          </a:xfrm>
          <a:prstGeom prst="rect">
            <a:avLst/>
          </a:prstGeom>
          <a:solidFill>
            <a:srgbClr val="EFEFEF"/>
          </a:solidFill>
        </p:spPr>
        <p:txBody>
          <a:bodyPr anchorCtr="0" anchor="t" bIns="91425" lIns="91425" spcFirstLastPara="1" rIns="91425" wrap="square" tIns="91425">
            <a:normAutofit fontScale="40000" lnSpcReduction="10000"/>
          </a:bodyPr>
          <a:lstStyle/>
          <a:p>
            <a:pPr indent="0" lvl="0" marL="0" rtl="0" algn="l">
              <a:lnSpc>
                <a:spcPct val="115000"/>
              </a:lnSpc>
              <a:spcBef>
                <a:spcPts val="1200"/>
              </a:spcBef>
              <a:spcAft>
                <a:spcPts val="1200"/>
              </a:spcAft>
              <a:buNone/>
            </a:pPr>
            <a:r>
              <a:rPr lang="en" sz="4541">
                <a:solidFill>
                  <a:srgbClr val="333333"/>
                </a:solidFill>
                <a:latin typeface="Arial"/>
                <a:ea typeface="Arial"/>
                <a:cs typeface="Arial"/>
                <a:sym typeface="Arial"/>
              </a:rPr>
              <a:t>O</a:t>
            </a:r>
            <a:r>
              <a:rPr lang="en" sz="4218">
                <a:solidFill>
                  <a:srgbClr val="333333"/>
                </a:solidFill>
                <a:latin typeface="Arial"/>
                <a:ea typeface="Arial"/>
                <a:cs typeface="Arial"/>
                <a:sym typeface="Arial"/>
              </a:rPr>
              <a:t>nline Banking is one of the most important financial activities which will be carried out by any person who holds a bank account. Once a user logs in he or she can check the bank balance, check bank account transaction history or account summary, add beneficiary accounts, transfer funds to another account, loan information. Whenever we deal with a banking system main concern should be the security related to banking transactions and account login activity. In the existing system the transactions are done only manually but in   the proposed system all the transactions are done through online banking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4" name="Shape 294"/>
        <p:cNvGrpSpPr/>
        <p:nvPr/>
      </p:nvGrpSpPr>
      <p:grpSpPr>
        <a:xfrm>
          <a:off x="0" y="0"/>
          <a:ext cx="0" cy="0"/>
          <a:chOff x="0" y="0"/>
          <a:chExt cx="0" cy="0"/>
        </a:xfrm>
      </p:grpSpPr>
      <p:sp>
        <p:nvSpPr>
          <p:cNvPr id="295" name="Google Shape;295;p16"/>
          <p:cNvSpPr txBox="1"/>
          <p:nvPr>
            <p:ph type="ctrTitle"/>
          </p:nvPr>
        </p:nvSpPr>
        <p:spPr>
          <a:xfrm>
            <a:off x="179375" y="123149"/>
            <a:ext cx="3580800" cy="508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96" name="Google Shape;296;p16"/>
          <p:cNvSpPr txBox="1"/>
          <p:nvPr>
            <p:ph idx="1" type="subTitle"/>
          </p:nvPr>
        </p:nvSpPr>
        <p:spPr>
          <a:xfrm>
            <a:off x="179375" y="765650"/>
            <a:ext cx="5232600" cy="4512000"/>
          </a:xfrm>
          <a:prstGeom prst="rect">
            <a:avLst/>
          </a:prstGeom>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lang="en" sz="5350">
                <a:solidFill>
                  <a:srgbClr val="3A3A3A"/>
                </a:solidFill>
                <a:highlight>
                  <a:srgbClr val="FFFFFF"/>
                </a:highlight>
                <a:latin typeface="Arial"/>
                <a:ea typeface="Arial"/>
                <a:cs typeface="Arial"/>
                <a:sym typeface="Arial"/>
              </a:rPr>
              <a:t>The</a:t>
            </a:r>
            <a:r>
              <a:rPr lang="en" sz="7061">
                <a:solidFill>
                  <a:srgbClr val="3A3A3A"/>
                </a:solidFill>
                <a:highlight>
                  <a:srgbClr val="FFFFFF"/>
                </a:highlight>
                <a:latin typeface="Arial"/>
                <a:ea typeface="Arial"/>
                <a:cs typeface="Arial"/>
                <a:sym typeface="Arial"/>
              </a:rPr>
              <a:t> </a:t>
            </a:r>
            <a:r>
              <a:rPr lang="en" sz="5561">
                <a:solidFill>
                  <a:srgbClr val="3A3A3A"/>
                </a:solidFill>
                <a:highlight>
                  <a:srgbClr val="FFFFFF"/>
                </a:highlight>
                <a:latin typeface="Arial"/>
                <a:ea typeface="Arial"/>
                <a:cs typeface="Arial"/>
                <a:sym typeface="Arial"/>
              </a:rPr>
              <a:t>main objective of the proposed Online banking system project is to be automated the various activities and functions of any bank through Internet. Online banking system project will facilitate to the bank employees and the customers with the different modules. Using the project the bankers and customers can generate various kinds of reports. The banking industry will take a big leap, shape and explore like never before</a:t>
            </a:r>
            <a:r>
              <a:rPr lang="en" sz="5161">
                <a:solidFill>
                  <a:srgbClr val="3A3A3A"/>
                </a:solidFill>
                <a:highlight>
                  <a:srgbClr val="FFFFFF"/>
                </a:highlight>
                <a:latin typeface="Arial"/>
                <a:ea typeface="Arial"/>
                <a:cs typeface="Arial"/>
                <a:sym typeface="Arial"/>
              </a:rPr>
              <a:t>.</a:t>
            </a:r>
            <a:endParaRPr sz="5161">
              <a:solidFill>
                <a:srgbClr val="3A3A3A"/>
              </a:solidFill>
              <a:highlight>
                <a:srgbClr val="FFFFFF"/>
              </a:highlight>
              <a:latin typeface="Arial"/>
              <a:ea typeface="Arial"/>
              <a:cs typeface="Arial"/>
              <a:sym typeface="Arial"/>
            </a:endParaRPr>
          </a:p>
          <a:p>
            <a:pPr indent="-310295" lvl="0" marL="457200" rtl="0" algn="l">
              <a:lnSpc>
                <a:spcPct val="115000"/>
              </a:lnSpc>
              <a:spcBef>
                <a:spcPts val="1200"/>
              </a:spcBef>
              <a:spcAft>
                <a:spcPts val="0"/>
              </a:spcAft>
              <a:buClr>
                <a:srgbClr val="EFEFEF"/>
              </a:buClr>
              <a:buSzPct val="100000"/>
              <a:buFont typeface="Arial"/>
              <a:buChar char="●"/>
            </a:pPr>
            <a:r>
              <a:rPr lang="en" sz="5146">
                <a:solidFill>
                  <a:srgbClr val="EFEFEF"/>
                </a:solidFill>
                <a:latin typeface="Arial"/>
                <a:ea typeface="Arial"/>
                <a:cs typeface="Arial"/>
                <a:sym typeface="Arial"/>
              </a:rPr>
              <a:t>Online banking system will manage all details of the existing customers who are registered and allow them to operate their account online via internet.</a:t>
            </a:r>
            <a:endParaRPr sz="5146">
              <a:solidFill>
                <a:srgbClr val="EFEFEF"/>
              </a:solidFill>
              <a:latin typeface="Arial"/>
              <a:ea typeface="Arial"/>
              <a:cs typeface="Arial"/>
              <a:sym typeface="Arial"/>
            </a:endParaRPr>
          </a:p>
          <a:p>
            <a:pPr indent="-318232" lvl="0" marL="457200" rtl="0" algn="l">
              <a:lnSpc>
                <a:spcPct val="115000"/>
              </a:lnSpc>
              <a:spcBef>
                <a:spcPts val="0"/>
              </a:spcBef>
              <a:spcAft>
                <a:spcPts val="0"/>
              </a:spcAft>
              <a:buClr>
                <a:srgbClr val="EFEFEF"/>
              </a:buClr>
              <a:buSzPct val="100000"/>
              <a:buFont typeface="Arial"/>
              <a:buChar char="●"/>
            </a:pPr>
            <a:r>
              <a:rPr lang="en" sz="5646">
                <a:solidFill>
                  <a:srgbClr val="EFEFEF"/>
                </a:solidFill>
                <a:latin typeface="Arial"/>
                <a:ea typeface="Arial"/>
                <a:cs typeface="Arial"/>
                <a:sym typeface="Arial"/>
              </a:rPr>
              <a:t>Online banking system project will provide facility to open new customer account and maintain its data efficiently and effectively.</a:t>
            </a:r>
            <a:endParaRPr sz="5646">
              <a:solidFill>
                <a:srgbClr val="EFEFEF"/>
              </a:solidFill>
              <a:latin typeface="Arial"/>
              <a:ea typeface="Arial"/>
              <a:cs typeface="Arial"/>
              <a:sym typeface="Arial"/>
            </a:endParaRPr>
          </a:p>
          <a:p>
            <a:pPr indent="-318232" lvl="0" marL="457200" rtl="0" algn="l">
              <a:lnSpc>
                <a:spcPct val="115000"/>
              </a:lnSpc>
              <a:spcBef>
                <a:spcPts val="0"/>
              </a:spcBef>
              <a:spcAft>
                <a:spcPts val="0"/>
              </a:spcAft>
              <a:buClr>
                <a:srgbClr val="EFEFEF"/>
              </a:buClr>
              <a:buSzPct val="100000"/>
              <a:buFont typeface="Arial"/>
              <a:buChar char="●"/>
            </a:pPr>
            <a:r>
              <a:rPr lang="en" sz="5646">
                <a:solidFill>
                  <a:srgbClr val="EFEFEF"/>
                </a:solidFill>
                <a:latin typeface="Arial"/>
                <a:ea typeface="Arial"/>
                <a:cs typeface="Arial"/>
                <a:sym typeface="Arial"/>
              </a:rPr>
              <a:t>This project will allow bank admin to view all the details of the existing customer.</a:t>
            </a:r>
            <a:endParaRPr sz="5646">
              <a:solidFill>
                <a:srgbClr val="EFEFEF"/>
              </a:solidFill>
              <a:latin typeface="Arial"/>
              <a:ea typeface="Arial"/>
              <a:cs typeface="Arial"/>
              <a:sym typeface="Arial"/>
            </a:endParaRPr>
          </a:p>
          <a:p>
            <a:pPr indent="-318232" lvl="0" marL="457200" rtl="0" algn="l">
              <a:lnSpc>
                <a:spcPct val="115000"/>
              </a:lnSpc>
              <a:spcBef>
                <a:spcPts val="0"/>
              </a:spcBef>
              <a:spcAft>
                <a:spcPts val="0"/>
              </a:spcAft>
              <a:buClr>
                <a:srgbClr val="EFEFEF"/>
              </a:buClr>
              <a:buSzPct val="100000"/>
              <a:buFont typeface="Arial"/>
              <a:buChar char="●"/>
            </a:pPr>
            <a:r>
              <a:rPr lang="en" sz="5646">
                <a:solidFill>
                  <a:srgbClr val="EFEFEF"/>
                </a:solidFill>
                <a:latin typeface="Arial"/>
                <a:ea typeface="Arial"/>
                <a:cs typeface="Arial"/>
                <a:sym typeface="Arial"/>
              </a:rPr>
              <a:t>Use of the proposed project will make activities like updating, modification, deletion of records easier as compared to the manual process.</a:t>
            </a:r>
            <a:endParaRPr sz="5646">
              <a:solidFill>
                <a:srgbClr val="EFEFEF"/>
              </a:solidFill>
              <a:latin typeface="Arial"/>
              <a:ea typeface="Arial"/>
              <a:cs typeface="Arial"/>
              <a:sym typeface="Arial"/>
            </a:endParaRPr>
          </a:p>
          <a:p>
            <a:pPr indent="0" lvl="0" marL="0" rtl="0" algn="l">
              <a:lnSpc>
                <a:spcPct val="115000"/>
              </a:lnSpc>
              <a:spcBef>
                <a:spcPts val="1200"/>
              </a:spcBef>
              <a:spcAft>
                <a:spcPts val="0"/>
              </a:spcAft>
              <a:buNone/>
            </a:pPr>
            <a:r>
              <a:t/>
            </a:r>
            <a:endParaRPr sz="3761">
              <a:solidFill>
                <a:srgbClr val="3A3A3A"/>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 u="sng">
                <a:solidFill>
                  <a:srgbClr val="000000"/>
                </a:solidFill>
                <a:latin typeface="Times New Roman"/>
                <a:ea typeface="Times New Roman"/>
                <a:cs typeface="Times New Roman"/>
                <a:sym typeface="Times New Roman"/>
              </a:rPr>
              <a:t> </a:t>
            </a:r>
            <a:endParaRPr u="sng">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500">
              <a:solidFill>
                <a:srgbClr val="3A3A3A"/>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00" name="Shape 300"/>
        <p:cNvGrpSpPr/>
        <p:nvPr/>
      </p:nvGrpSpPr>
      <p:grpSpPr>
        <a:xfrm>
          <a:off x="0" y="0"/>
          <a:ext cx="0" cy="0"/>
          <a:chOff x="0" y="0"/>
          <a:chExt cx="0" cy="0"/>
        </a:xfrm>
      </p:grpSpPr>
      <p:sp>
        <p:nvSpPr>
          <p:cNvPr id="301" name="Google Shape;301;p17"/>
          <p:cNvSpPr txBox="1"/>
          <p:nvPr>
            <p:ph type="ctrTitle"/>
          </p:nvPr>
        </p:nvSpPr>
        <p:spPr>
          <a:xfrm>
            <a:off x="73550" y="176875"/>
            <a:ext cx="55401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COMPONENTS REQUIRED</a:t>
            </a:r>
            <a:endParaRPr/>
          </a:p>
        </p:txBody>
      </p:sp>
      <p:sp>
        <p:nvSpPr>
          <p:cNvPr id="302" name="Google Shape;302;p17"/>
          <p:cNvSpPr txBox="1"/>
          <p:nvPr>
            <p:ph idx="1" type="subTitle"/>
          </p:nvPr>
        </p:nvSpPr>
        <p:spPr>
          <a:xfrm>
            <a:off x="165950" y="8722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REQUIREMENTS:</a:t>
            </a:r>
            <a:endParaRPr/>
          </a:p>
        </p:txBody>
      </p:sp>
      <p:sp>
        <p:nvSpPr>
          <p:cNvPr id="303" name="Google Shape;303;p17"/>
          <p:cNvSpPr txBox="1"/>
          <p:nvPr/>
        </p:nvSpPr>
        <p:spPr>
          <a:xfrm>
            <a:off x="165950" y="1383225"/>
            <a:ext cx="5205900" cy="10020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t>LAPTOP(WINDOWS OS 10)</a:t>
            </a:r>
            <a:endParaRPr sz="1700"/>
          </a:p>
          <a:p>
            <a:pPr indent="0" lvl="0" marL="0" rtl="0" algn="l">
              <a:lnSpc>
                <a:spcPct val="115000"/>
              </a:lnSpc>
              <a:spcBef>
                <a:spcPts val="0"/>
              </a:spcBef>
              <a:spcAft>
                <a:spcPts val="0"/>
              </a:spcAft>
              <a:buNone/>
            </a:pPr>
            <a:r>
              <a:rPr lang="en" sz="1700"/>
              <a:t>SPECS NEEDED : 8GB Ram, Quad core processor</a:t>
            </a:r>
            <a:endParaRPr sz="1700"/>
          </a:p>
          <a:p>
            <a:pPr indent="0" lvl="0" marL="0" rtl="0" algn="l">
              <a:spcBef>
                <a:spcPts val="0"/>
              </a:spcBef>
              <a:spcAft>
                <a:spcPts val="0"/>
              </a:spcAft>
              <a:buNone/>
            </a:pPr>
            <a:r>
              <a:t/>
            </a:r>
            <a:endParaRPr>
              <a:latin typeface="Nunito"/>
              <a:ea typeface="Nunito"/>
              <a:cs typeface="Nunito"/>
              <a:sym typeface="Nunito"/>
            </a:endParaRPr>
          </a:p>
        </p:txBody>
      </p:sp>
      <p:sp>
        <p:nvSpPr>
          <p:cNvPr id="304" name="Google Shape;304;p17"/>
          <p:cNvSpPr txBox="1"/>
          <p:nvPr>
            <p:ph idx="1" type="subTitle"/>
          </p:nvPr>
        </p:nvSpPr>
        <p:spPr>
          <a:xfrm>
            <a:off x="165950" y="25717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t>
            </a:r>
            <a:r>
              <a:rPr lang="en"/>
              <a:t>REQUIREMENTS:</a:t>
            </a:r>
            <a:endParaRPr/>
          </a:p>
        </p:txBody>
      </p:sp>
      <p:sp>
        <p:nvSpPr>
          <p:cNvPr id="305" name="Google Shape;305;p17"/>
          <p:cNvSpPr txBox="1"/>
          <p:nvPr/>
        </p:nvSpPr>
        <p:spPr>
          <a:xfrm>
            <a:off x="129500" y="3026300"/>
            <a:ext cx="5278800" cy="4311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Microsoft Visual studio code, Xampp</a:t>
            </a:r>
            <a:endParaRPr>
              <a:latin typeface="Nunito"/>
              <a:ea typeface="Nunito"/>
              <a:cs typeface="Nunito"/>
              <a:sym typeface="Nunito"/>
            </a:endParaRPr>
          </a:p>
        </p:txBody>
      </p:sp>
      <p:sp>
        <p:nvSpPr>
          <p:cNvPr id="306" name="Google Shape;306;p17"/>
          <p:cNvSpPr txBox="1"/>
          <p:nvPr>
            <p:ph idx="1" type="subTitle"/>
          </p:nvPr>
        </p:nvSpPr>
        <p:spPr>
          <a:xfrm>
            <a:off x="255300" y="3610475"/>
            <a:ext cx="4316700" cy="6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LANGUAGES USED:</a:t>
            </a:r>
            <a:endParaRPr/>
          </a:p>
        </p:txBody>
      </p:sp>
      <p:sp>
        <p:nvSpPr>
          <p:cNvPr id="307" name="Google Shape;307;p17"/>
          <p:cNvSpPr txBox="1"/>
          <p:nvPr/>
        </p:nvSpPr>
        <p:spPr>
          <a:xfrm>
            <a:off x="165950" y="4098475"/>
            <a:ext cx="5205900" cy="7473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t>Frontend: HTML,CSS,JAVASCRIPT,BOOTSTRAP</a:t>
            </a:r>
            <a:endParaRPr sz="1700"/>
          </a:p>
          <a:p>
            <a:pPr indent="0" lvl="0" marL="0" rtl="0" algn="l">
              <a:lnSpc>
                <a:spcPct val="115000"/>
              </a:lnSpc>
              <a:spcBef>
                <a:spcPts val="0"/>
              </a:spcBef>
              <a:spcAft>
                <a:spcPts val="0"/>
              </a:spcAft>
              <a:buNone/>
            </a:pPr>
            <a:r>
              <a:rPr lang="en" sz="1700"/>
              <a:t>Backend: PHP &amp; MYSQL</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11" name="Shape 311"/>
        <p:cNvGrpSpPr/>
        <p:nvPr/>
      </p:nvGrpSpPr>
      <p:grpSpPr>
        <a:xfrm>
          <a:off x="0" y="0"/>
          <a:ext cx="0" cy="0"/>
          <a:chOff x="0" y="0"/>
          <a:chExt cx="0" cy="0"/>
        </a:xfrm>
      </p:grpSpPr>
      <p:sp>
        <p:nvSpPr>
          <p:cNvPr id="312" name="Google Shape;312;p18"/>
          <p:cNvSpPr txBox="1"/>
          <p:nvPr>
            <p:ph type="ctrTitle"/>
          </p:nvPr>
        </p:nvSpPr>
        <p:spPr>
          <a:xfrm>
            <a:off x="154100" y="56025"/>
            <a:ext cx="50967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DESCRIPTION</a:t>
            </a:r>
            <a:endParaRPr/>
          </a:p>
        </p:txBody>
      </p:sp>
      <p:sp>
        <p:nvSpPr>
          <p:cNvPr id="313" name="Google Shape;313;p18"/>
          <p:cNvSpPr txBox="1"/>
          <p:nvPr>
            <p:ph idx="1" type="subTitle"/>
          </p:nvPr>
        </p:nvSpPr>
        <p:spPr>
          <a:xfrm>
            <a:off x="515100" y="1106425"/>
            <a:ext cx="4641900" cy="3199200"/>
          </a:xfrm>
          <a:prstGeom prst="rect">
            <a:avLst/>
          </a:prstGeom>
          <a:solidFill>
            <a:srgbClr val="EFEFEF"/>
          </a:solidFill>
        </p:spPr>
        <p:txBody>
          <a:bodyPr anchorCtr="0" anchor="t" bIns="91425" lIns="91425" spcFirstLastPara="1" rIns="91425" wrap="square" tIns="91425">
            <a:normAutofit fontScale="32500" lnSpcReduction="20000"/>
          </a:bodyPr>
          <a:lstStyle/>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ADMIN MODULE:</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1.Admin Login</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2.Add customer and create account</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3.Deposit and </a:t>
            </a:r>
            <a:r>
              <a:rPr lang="en" sz="4715">
                <a:solidFill>
                  <a:srgbClr val="000000"/>
                </a:solidFill>
                <a:latin typeface="Arial"/>
                <a:ea typeface="Arial"/>
                <a:cs typeface="Arial"/>
                <a:sym typeface="Arial"/>
              </a:rPr>
              <a:t>withdraw</a:t>
            </a:r>
            <a:r>
              <a:rPr lang="en" sz="4715">
                <a:solidFill>
                  <a:srgbClr val="000000"/>
                </a:solidFill>
                <a:latin typeface="Arial"/>
                <a:ea typeface="Arial"/>
                <a:cs typeface="Arial"/>
                <a:sym typeface="Arial"/>
              </a:rPr>
              <a:t> money</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a:t>
            </a:r>
            <a:r>
              <a:rPr lang="en" sz="4715">
                <a:solidFill>
                  <a:srgbClr val="000000"/>
                </a:solidFill>
                <a:latin typeface="Arial"/>
                <a:ea typeface="Arial"/>
                <a:cs typeface="Arial"/>
                <a:sym typeface="Arial"/>
              </a:rPr>
              <a:t>CUSTOMER  MODULE:</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1. Account details</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2. Transactions and History</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3. Loan</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a:t>
            </a:r>
            <a:r>
              <a:rPr lang="en" sz="4715">
                <a:solidFill>
                  <a:srgbClr val="000000"/>
                </a:solidFill>
                <a:latin typeface="Arial"/>
                <a:ea typeface="Arial"/>
                <a:cs typeface="Arial"/>
                <a:sym typeface="Arial"/>
              </a:rPr>
              <a:t>HOME PAGE:</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rPr lang="en" sz="4715">
                <a:solidFill>
                  <a:srgbClr val="000000"/>
                </a:solidFill>
                <a:latin typeface="Arial"/>
                <a:ea typeface="Arial"/>
                <a:cs typeface="Arial"/>
                <a:sym typeface="Arial"/>
              </a:rPr>
              <a:t>        	         1. Details of the bank</a:t>
            </a:r>
            <a:endParaRPr sz="4715">
              <a:solidFill>
                <a:srgbClr val="000000"/>
              </a:solidFill>
              <a:latin typeface="Arial"/>
              <a:ea typeface="Arial"/>
              <a:cs typeface="Arial"/>
              <a:sym typeface="Arial"/>
            </a:endParaRPr>
          </a:p>
          <a:p>
            <a:pPr indent="0" lvl="0" marL="0" rtl="0" algn="just">
              <a:lnSpc>
                <a:spcPct val="115000"/>
              </a:lnSpc>
              <a:spcBef>
                <a:spcPts val="5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17" name="Shape 317"/>
        <p:cNvGrpSpPr/>
        <p:nvPr/>
      </p:nvGrpSpPr>
      <p:grpSpPr>
        <a:xfrm>
          <a:off x="0" y="0"/>
          <a:ext cx="0" cy="0"/>
          <a:chOff x="0" y="0"/>
          <a:chExt cx="0" cy="0"/>
        </a:xfrm>
      </p:grpSpPr>
      <p:sp>
        <p:nvSpPr>
          <p:cNvPr id="318" name="Google Shape;318;p19"/>
          <p:cNvSpPr txBox="1"/>
          <p:nvPr>
            <p:ph type="ctrTitle"/>
          </p:nvPr>
        </p:nvSpPr>
        <p:spPr>
          <a:xfrm>
            <a:off x="0" y="0"/>
            <a:ext cx="6516300" cy="98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ARCHITECTURE DIAGRAM</a:t>
            </a:r>
            <a:endParaRPr/>
          </a:p>
        </p:txBody>
      </p:sp>
      <p:pic>
        <p:nvPicPr>
          <p:cNvPr id="319" name="Google Shape;319;p19"/>
          <p:cNvPicPr preferRelativeResize="0"/>
          <p:nvPr/>
        </p:nvPicPr>
        <p:blipFill>
          <a:blip r:embed="rId3">
            <a:alphaModFix/>
          </a:blip>
          <a:stretch>
            <a:fillRect/>
          </a:stretch>
        </p:blipFill>
        <p:spPr>
          <a:xfrm>
            <a:off x="499500" y="1143225"/>
            <a:ext cx="5606450" cy="3153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23" name="Shape 323"/>
        <p:cNvGrpSpPr/>
        <p:nvPr/>
      </p:nvGrpSpPr>
      <p:grpSpPr>
        <a:xfrm>
          <a:off x="0" y="0"/>
          <a:ext cx="0" cy="0"/>
          <a:chOff x="0" y="0"/>
          <a:chExt cx="0" cy="0"/>
        </a:xfrm>
      </p:grpSpPr>
      <p:sp>
        <p:nvSpPr>
          <p:cNvPr id="324" name="Google Shape;324;p20"/>
          <p:cNvSpPr txBox="1"/>
          <p:nvPr>
            <p:ph type="ctrTitle"/>
          </p:nvPr>
        </p:nvSpPr>
        <p:spPr>
          <a:xfrm>
            <a:off x="219675" y="284300"/>
            <a:ext cx="3997200" cy="4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ADMIN MODULE</a:t>
            </a:r>
            <a:endParaRPr/>
          </a:p>
        </p:txBody>
      </p:sp>
      <p:sp>
        <p:nvSpPr>
          <p:cNvPr id="325" name="Google Shape;325;p20"/>
          <p:cNvSpPr txBox="1"/>
          <p:nvPr>
            <p:ph idx="1" type="subTitle"/>
          </p:nvPr>
        </p:nvSpPr>
        <p:spPr>
          <a:xfrm>
            <a:off x="295450" y="856650"/>
            <a:ext cx="5170500" cy="38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000000"/>
                </a:solidFill>
                <a:highlight>
                  <a:srgbClr val="FFFFFF"/>
                </a:highlight>
                <a:latin typeface="Roboto"/>
                <a:ea typeface="Roboto"/>
                <a:cs typeface="Roboto"/>
                <a:sym typeface="Roboto"/>
              </a:rPr>
              <a:t>The Bank Account Management System is an application for maintaining a person's account in a bank</a:t>
            </a:r>
            <a:endParaRPr sz="17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7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750">
                <a:solidFill>
                  <a:srgbClr val="000000"/>
                </a:solidFill>
                <a:highlight>
                  <a:srgbClr val="FFFFFF"/>
                </a:highlight>
                <a:latin typeface="Roboto"/>
                <a:ea typeface="Roboto"/>
                <a:cs typeface="Roboto"/>
                <a:sym typeface="Roboto"/>
              </a:rPr>
              <a:t> To show the working of a banking account system and cover the basic functionality of a Bank Account Management System.</a:t>
            </a:r>
            <a:endParaRPr sz="17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7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750">
                <a:solidFill>
                  <a:srgbClr val="000000"/>
                </a:solidFill>
                <a:highlight>
                  <a:srgbClr val="FFFFFF"/>
                </a:highlight>
                <a:latin typeface="Arial"/>
                <a:ea typeface="Arial"/>
                <a:cs typeface="Arial"/>
                <a:sym typeface="Arial"/>
              </a:rPr>
              <a:t>The Administrator can check bank account with a login can work out with A/C holders of the bank can withdraw/ deposit cash to/from their accounts. </a:t>
            </a:r>
            <a:endParaRPr sz="1750">
              <a:solidFill>
                <a:srgbClr val="000000"/>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29" name="Shape 329"/>
        <p:cNvGrpSpPr/>
        <p:nvPr/>
      </p:nvGrpSpPr>
      <p:grpSpPr>
        <a:xfrm>
          <a:off x="0" y="0"/>
          <a:ext cx="0" cy="0"/>
          <a:chOff x="0" y="0"/>
          <a:chExt cx="0" cy="0"/>
        </a:xfrm>
      </p:grpSpPr>
      <p:sp>
        <p:nvSpPr>
          <p:cNvPr id="330" name="Google Shape;330;p21"/>
          <p:cNvSpPr txBox="1"/>
          <p:nvPr>
            <p:ph type="ctrTitle"/>
          </p:nvPr>
        </p:nvSpPr>
        <p:spPr>
          <a:xfrm>
            <a:off x="421125" y="123150"/>
            <a:ext cx="1821600" cy="588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ADMIN</a:t>
            </a:r>
            <a:endParaRPr/>
          </a:p>
        </p:txBody>
      </p:sp>
      <p:sp>
        <p:nvSpPr>
          <p:cNvPr id="331" name="Google Shape;331;p21"/>
          <p:cNvSpPr txBox="1"/>
          <p:nvPr/>
        </p:nvSpPr>
        <p:spPr>
          <a:xfrm>
            <a:off x="644625" y="1289225"/>
            <a:ext cx="3357300" cy="261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2" name="Google Shape;332;p21"/>
          <p:cNvPicPr preferRelativeResize="0"/>
          <p:nvPr/>
        </p:nvPicPr>
        <p:blipFill>
          <a:blip r:embed="rId3">
            <a:alphaModFix/>
          </a:blip>
          <a:stretch>
            <a:fillRect/>
          </a:stretch>
        </p:blipFill>
        <p:spPr>
          <a:xfrm>
            <a:off x="421114" y="711750"/>
            <a:ext cx="4032101" cy="2266950"/>
          </a:xfrm>
          <a:prstGeom prst="rect">
            <a:avLst/>
          </a:prstGeom>
          <a:noFill/>
          <a:ln>
            <a:noFill/>
          </a:ln>
        </p:spPr>
      </p:pic>
      <p:pic>
        <p:nvPicPr>
          <p:cNvPr id="333" name="Google Shape;333;p21"/>
          <p:cNvPicPr preferRelativeResize="0"/>
          <p:nvPr/>
        </p:nvPicPr>
        <p:blipFill>
          <a:blip r:embed="rId4">
            <a:alphaModFix/>
          </a:blip>
          <a:stretch>
            <a:fillRect/>
          </a:stretch>
        </p:blipFill>
        <p:spPr>
          <a:xfrm>
            <a:off x="4571990" y="2747975"/>
            <a:ext cx="4032101"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