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2197-A9AB-4FFA-B64C-5DDC442F4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29B30-BA2F-4EE0-AAB6-42BFA4382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9A6D-DDD8-41BD-A66F-8DA765ED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6C8EF-ADC1-4752-B6EC-D656FB0B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7D5D3-8949-4D6E-A6FA-6B15258E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8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1EEB-98A3-4FB3-A2D1-9008FF3E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7A21E-E0C9-4F6A-835B-510C898BF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DD2B-78D0-45CE-8476-68C50E99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F682-9F0E-4B39-8372-57229435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5779-661B-4EAE-BE67-D5C3AD0B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80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CAB78-B08A-4369-BA20-21CF13C70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3A7F8-6A6C-4397-BE72-5D4BFF179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04F0-2E34-4A9D-B51B-4CC81A34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D0BBA-8F7F-43AA-A861-CD872839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6F00-1795-43C4-ADEB-872BE0AF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7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DBA7-45FE-49E2-B2D9-D77FE9D2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8A42-9732-4BF3-8907-EBCED5AE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5D7F-E46A-461F-B5E2-028CF814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CDBD-5C25-4C1E-B5E0-C16CAD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9EF1-64E5-4885-807E-8DDFE8D9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1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8382-A0C7-4400-AAA4-F1233765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8C46A-36AE-4EFA-8FA1-1F52D5019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963F-0BEF-4772-9005-0BC70D52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A192-852C-4FDD-B0DC-0A962D1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3C53-9CF2-480A-9E6F-D74B2E4B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50AD-69A9-4287-991E-4B90CFB8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4B0FB-38C5-4EE1-A711-06A915AA0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0D4A3-86F4-4F5A-9FA9-5B1CDC32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6B39C-44DF-4BB5-ACE3-96169CA0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C3A63-A1E3-4FD3-B137-C6F59188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922DC-D6C8-48B1-9736-CF3770E6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22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7151-C193-435A-B686-8338A0AF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CC4FB-6903-4CF3-963A-5B55806C4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A090B-3888-49CD-B9D6-5D6D5C1A2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DCEE8-07CA-4630-9271-D4523884F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33664-664D-4B97-9000-997345C67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2AB68-0D7A-4F25-A545-417658AD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0FCB1-EFE0-4627-B394-5915ABBD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B1205-DBE6-4A42-901F-0D73A5DF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3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E742-4C5C-448E-A10A-7B3B4296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D6A99-9299-4FB3-B781-DF7AFD8F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5A59C-E515-4764-BBAD-ED81E6DE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A3284-0E21-48C9-B07D-2376B907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E2F51-D8E1-4788-A36B-D25F2A89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8579D-DEE8-4BA2-9B01-D7126896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1D60D-88C7-4A90-A92E-D0B26E3E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82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032B-9817-46FD-8A54-EF0265C9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71027-5CD1-4BC2-8408-38D5EC15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D1252-9BAE-45A7-B55C-5D2F23F2F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6DE4E-88B6-4BF6-BDB0-613C12C4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52D3E-D73C-40A6-889E-35DF19D7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E40C2-CDA6-44B2-BE6B-E377C1BE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3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C600-D8CE-41D7-9F08-BAB88969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4BE26-83AD-4085-B096-0916847E6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E6DEB-4F85-45DC-B94C-99CF2B882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CC54-03AA-4760-BA7A-1A89B2AE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3B1EE-7D5E-45B6-B991-5ACDE637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C1DF7-E738-4DE1-8B93-17B6FE1A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806-9967-4C4F-B6C9-444A03AD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EB944-6F9F-4121-8A80-55333899A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A76F-3016-4926-88C3-C4684D571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15C8-2E81-429A-BD90-45E424FDD57F}" type="datetimeFigureOut">
              <a:rPr lang="en-GB" smtClean="0"/>
              <a:t>01/05/2020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CA90-56F0-43FC-BDC5-B1F0FB9D4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3A29-11D0-472D-A792-C92577022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B573E-9B00-4AF5-AF07-ED48687B87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71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0F498D6-A708-4E73-B2C2-DFC5B47E62EE}"/>
              </a:ext>
            </a:extLst>
          </p:cNvPr>
          <p:cNvSpPr/>
          <p:nvPr/>
        </p:nvSpPr>
        <p:spPr>
          <a:xfrm>
            <a:off x="2878139" y="1028519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DA43C-E64E-4A7A-A395-958080FF3B7C}"/>
              </a:ext>
            </a:extLst>
          </p:cNvPr>
          <p:cNvSpPr txBox="1"/>
          <p:nvPr/>
        </p:nvSpPr>
        <p:spPr>
          <a:xfrm>
            <a:off x="2532818" y="131021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Contigency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judgement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task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28">
            <a:extLst>
              <a:ext uri="{FF2B5EF4-FFF2-40B4-BE49-F238E27FC236}">
                <a16:creationId xmlns:a16="http://schemas.microsoft.com/office/drawing/2014/main" id="{A07B1D01-78C2-4943-B2B5-6EAC29CBD878}"/>
              </a:ext>
            </a:extLst>
          </p:cNvPr>
          <p:cNvSpPr txBox="1"/>
          <p:nvPr/>
        </p:nvSpPr>
        <p:spPr>
          <a:xfrm>
            <a:off x="4707931" y="3584627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28">
            <a:extLst>
              <a:ext uri="{FF2B5EF4-FFF2-40B4-BE49-F238E27FC236}">
                <a16:creationId xmlns:a16="http://schemas.microsoft.com/office/drawing/2014/main" id="{16B37AB4-478C-4724-AC8D-24D91A82171D}"/>
              </a:ext>
            </a:extLst>
          </p:cNvPr>
          <p:cNvSpPr txBox="1"/>
          <p:nvPr/>
        </p:nvSpPr>
        <p:spPr>
          <a:xfrm>
            <a:off x="6078061" y="482876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4000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28">
            <a:extLst>
              <a:ext uri="{FF2B5EF4-FFF2-40B4-BE49-F238E27FC236}">
                <a16:creationId xmlns:a16="http://schemas.microsoft.com/office/drawing/2014/main" id="{7A73D548-CDDE-4A7C-8065-03BFA923AEF2}"/>
              </a:ext>
            </a:extLst>
          </p:cNvPr>
          <p:cNvSpPr txBox="1"/>
          <p:nvPr/>
        </p:nvSpPr>
        <p:spPr>
          <a:xfrm>
            <a:off x="7522415" y="5954960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18" name="Connettore 2 32">
            <a:extLst>
              <a:ext uri="{FF2B5EF4-FFF2-40B4-BE49-F238E27FC236}">
                <a16:creationId xmlns:a16="http://schemas.microsoft.com/office/drawing/2014/main" id="{F9E12B3F-CC39-455F-B354-E4E6D27D3914}"/>
              </a:ext>
            </a:extLst>
          </p:cNvPr>
          <p:cNvCxnSpPr>
            <a:cxnSpLocks/>
          </p:cNvCxnSpPr>
          <p:nvPr/>
        </p:nvCxnSpPr>
        <p:spPr>
          <a:xfrm>
            <a:off x="2712193" y="2588048"/>
            <a:ext cx="5347516" cy="41779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sellaDiTesto 28">
            <a:extLst>
              <a:ext uri="{FF2B5EF4-FFF2-40B4-BE49-F238E27FC236}">
                <a16:creationId xmlns:a16="http://schemas.microsoft.com/office/drawing/2014/main" id="{98ACC3D0-6389-4BE4-967C-523492CB06B2}"/>
              </a:ext>
            </a:extLst>
          </p:cNvPr>
          <p:cNvSpPr txBox="1"/>
          <p:nvPr/>
        </p:nvSpPr>
        <p:spPr>
          <a:xfrm>
            <a:off x="3351833" y="2507294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91D399-AE7D-4BA4-95BC-234B62F1FFF6}"/>
              </a:ext>
            </a:extLst>
          </p:cNvPr>
          <p:cNvSpPr/>
          <p:nvPr/>
        </p:nvSpPr>
        <p:spPr>
          <a:xfrm>
            <a:off x="4444826" y="2094530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04BDA0-06B0-4FBB-BE00-A720EA99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28" y="2661317"/>
            <a:ext cx="1040940" cy="856499"/>
          </a:xfrm>
          <a:prstGeom prst="rect">
            <a:avLst/>
          </a:prstGeom>
        </p:spPr>
      </p:pic>
      <p:grpSp>
        <p:nvGrpSpPr>
          <p:cNvPr id="7" name="Gruppo 13">
            <a:extLst>
              <a:ext uri="{FF2B5EF4-FFF2-40B4-BE49-F238E27FC236}">
                <a16:creationId xmlns:a16="http://schemas.microsoft.com/office/drawing/2014/main" id="{FF7CFCE4-0899-494B-8426-80A30857B51A}"/>
              </a:ext>
            </a:extLst>
          </p:cNvPr>
          <p:cNvGrpSpPr/>
          <p:nvPr/>
        </p:nvGrpSpPr>
        <p:grpSpPr>
          <a:xfrm>
            <a:off x="4645391" y="2222258"/>
            <a:ext cx="534256" cy="485091"/>
            <a:chOff x="439547" y="2285573"/>
            <a:chExt cx="1136114" cy="1278743"/>
          </a:xfrm>
        </p:grpSpPr>
        <p:sp>
          <p:nvSpPr>
            <p:cNvPr id="8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98DA604E-8033-4FD0-A9A8-1654E18EB3C1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ttangolo 15">
              <a:extLst>
                <a:ext uri="{FF2B5EF4-FFF2-40B4-BE49-F238E27FC236}">
                  <a16:creationId xmlns:a16="http://schemas.microsoft.com/office/drawing/2014/main" id="{D05D7809-A7C7-4826-808C-1691EFC1334C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FA1746E-5E5B-4C9C-8185-D77664C859DF}"/>
              </a:ext>
            </a:extLst>
          </p:cNvPr>
          <p:cNvSpPr txBox="1"/>
          <p:nvPr/>
        </p:nvSpPr>
        <p:spPr>
          <a:xfrm>
            <a:off x="5169932" y="2086762"/>
            <a:ext cx="1267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keeb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8C08449-2728-4568-A25B-47376A9DE8A7}"/>
              </a:ext>
            </a:extLst>
          </p:cNvPr>
          <p:cNvSpPr/>
          <p:nvPr/>
        </p:nvSpPr>
        <p:spPr>
          <a:xfrm>
            <a:off x="5961818" y="3295050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F660D76-7140-4A63-B7AF-8BD11F6B5731}"/>
              </a:ext>
            </a:extLst>
          </p:cNvPr>
          <p:cNvSpPr/>
          <p:nvPr/>
        </p:nvSpPr>
        <p:spPr>
          <a:xfrm>
            <a:off x="7487861" y="4459927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7CE540-85E8-43D3-8E4B-6D635177CD32}"/>
              </a:ext>
            </a:extLst>
          </p:cNvPr>
          <p:cNvCxnSpPr>
            <a:cxnSpLocks/>
          </p:cNvCxnSpPr>
          <p:nvPr/>
        </p:nvCxnSpPr>
        <p:spPr>
          <a:xfrm>
            <a:off x="6275130" y="4027562"/>
            <a:ext cx="14497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32525B-60B2-46C8-A966-EF805C646D25}"/>
              </a:ext>
            </a:extLst>
          </p:cNvPr>
          <p:cNvCxnSpPr>
            <a:cxnSpLocks/>
          </p:cNvCxnSpPr>
          <p:nvPr/>
        </p:nvCxnSpPr>
        <p:spPr>
          <a:xfrm>
            <a:off x="6256583" y="3863657"/>
            <a:ext cx="0" cy="347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856ED7-68CE-458B-BBAF-6CB58738DAED}"/>
              </a:ext>
            </a:extLst>
          </p:cNvPr>
          <p:cNvCxnSpPr/>
          <p:nvPr/>
        </p:nvCxnSpPr>
        <p:spPr>
          <a:xfrm>
            <a:off x="7738826" y="3876415"/>
            <a:ext cx="0" cy="347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7110B1F-6E64-48AC-8706-49A307D8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667" y="4048602"/>
            <a:ext cx="501931" cy="471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702622-08E5-4FE9-AAD5-F217D3ECA8F2}"/>
              </a:ext>
            </a:extLst>
          </p:cNvPr>
          <p:cNvSpPr txBox="1"/>
          <p:nvPr/>
        </p:nvSpPr>
        <p:spPr>
          <a:xfrm>
            <a:off x="7309531" y="3494325"/>
            <a:ext cx="812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+100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C5269F-801F-412A-BE86-E7FEB8CD5B46}"/>
              </a:ext>
            </a:extLst>
          </p:cNvPr>
          <p:cNvSpPr txBox="1"/>
          <p:nvPr/>
        </p:nvSpPr>
        <p:spPr>
          <a:xfrm>
            <a:off x="6036177" y="3494325"/>
            <a:ext cx="69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-100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5B3F7-DD88-4C73-BA47-C3B8A8A58658}"/>
              </a:ext>
            </a:extLst>
          </p:cNvPr>
          <p:cNvSpPr txBox="1"/>
          <p:nvPr/>
        </p:nvSpPr>
        <p:spPr>
          <a:xfrm>
            <a:off x="6827192" y="3494325"/>
            <a:ext cx="408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4CCD55-0ABF-4F9B-ACBB-DEA49AAA6147}"/>
              </a:ext>
            </a:extLst>
          </p:cNvPr>
          <p:cNvCxnSpPr/>
          <p:nvPr/>
        </p:nvCxnSpPr>
        <p:spPr>
          <a:xfrm>
            <a:off x="6995876" y="3866890"/>
            <a:ext cx="0" cy="347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C6FC87-2358-41DD-B971-06BE77A1F1FF}"/>
              </a:ext>
            </a:extLst>
          </p:cNvPr>
          <p:cNvCxnSpPr/>
          <p:nvPr/>
        </p:nvCxnSpPr>
        <p:spPr>
          <a:xfrm>
            <a:off x="6686312" y="3955265"/>
            <a:ext cx="0" cy="91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803D0BB-C349-4DCE-BB54-F87F630043E7}"/>
              </a:ext>
            </a:extLst>
          </p:cNvPr>
          <p:cNvSpPr txBox="1"/>
          <p:nvPr/>
        </p:nvSpPr>
        <p:spPr>
          <a:xfrm>
            <a:off x="6808039" y="1667324"/>
            <a:ext cx="4740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«To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extent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i="1" dirty="0">
                <a:latin typeface="Arial" panose="020B0604020202020204" pitchFamily="34" charset="0"/>
                <a:cs typeface="Arial" panose="020B0604020202020204" pitchFamily="34" charset="0"/>
              </a:rPr>
              <a:t>this label is correct for this alien?</a:t>
            </a:r>
            <a:r>
              <a:rPr lang="it-IT" sz="2800" i="1" dirty="0">
                <a:latin typeface="Arial" panose="020B0604020202020204" pitchFamily="34" charset="0"/>
                <a:cs typeface="Arial" panose="020B0604020202020204" pitchFamily="34" charset="0"/>
              </a:rPr>
              <a:t>?»</a:t>
            </a:r>
            <a:endParaRPr lang="en-GB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E89AB-88AF-499F-AF3F-A2FF6E59E891}"/>
              </a:ext>
            </a:extLst>
          </p:cNvPr>
          <p:cNvSpPr txBox="1"/>
          <p:nvPr/>
        </p:nvSpPr>
        <p:spPr>
          <a:xfrm>
            <a:off x="8454746" y="2746783"/>
            <a:ext cx="33616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+100: It’s the correct label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0: I don’t know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+100: It’s NOT the correct label</a:t>
            </a:r>
          </a:p>
        </p:txBody>
      </p:sp>
    </p:spTree>
    <p:extLst>
      <p:ext uri="{BB962C8B-B14F-4D97-AF65-F5344CB8AC3E}">
        <p14:creationId xmlns:p14="http://schemas.microsoft.com/office/powerpoint/2010/main" val="306711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E176F0-B740-4F11-9387-5B461E4192E0}"/>
              </a:ext>
            </a:extLst>
          </p:cNvPr>
          <p:cNvSpPr txBox="1"/>
          <p:nvPr/>
        </p:nvSpPr>
        <p:spPr>
          <a:xfrm>
            <a:off x="2532818" y="131021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Generalization tasks</a:t>
            </a:r>
          </a:p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Low frequency exemplars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AF000F-807F-4809-BBFC-7D5C3A134F50}"/>
              </a:ext>
            </a:extLst>
          </p:cNvPr>
          <p:cNvSpPr/>
          <p:nvPr/>
        </p:nvSpPr>
        <p:spPr>
          <a:xfrm>
            <a:off x="318918" y="1367566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28">
            <a:extLst>
              <a:ext uri="{FF2B5EF4-FFF2-40B4-BE49-F238E27FC236}">
                <a16:creationId xmlns:a16="http://schemas.microsoft.com/office/drawing/2014/main" id="{8D4DC71E-3660-428C-AA62-0AC2E424FF27}"/>
              </a:ext>
            </a:extLst>
          </p:cNvPr>
          <p:cNvSpPr txBox="1"/>
          <p:nvPr/>
        </p:nvSpPr>
        <p:spPr>
          <a:xfrm>
            <a:off x="2939533" y="434865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28">
            <a:extLst>
              <a:ext uri="{FF2B5EF4-FFF2-40B4-BE49-F238E27FC236}">
                <a16:creationId xmlns:a16="http://schemas.microsoft.com/office/drawing/2014/main" id="{F425339B-D093-44B9-82F1-262664BDE7B8}"/>
              </a:ext>
            </a:extLst>
          </p:cNvPr>
          <p:cNvSpPr txBox="1"/>
          <p:nvPr/>
        </p:nvSpPr>
        <p:spPr>
          <a:xfrm>
            <a:off x="4086153" y="5594821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9" name="Connettore 2 32">
            <a:extLst>
              <a:ext uri="{FF2B5EF4-FFF2-40B4-BE49-F238E27FC236}">
                <a16:creationId xmlns:a16="http://schemas.microsoft.com/office/drawing/2014/main" id="{32F45C80-D43A-48CF-88AD-3EC057234B9D}"/>
              </a:ext>
            </a:extLst>
          </p:cNvPr>
          <p:cNvCxnSpPr>
            <a:cxnSpLocks/>
          </p:cNvCxnSpPr>
          <p:nvPr/>
        </p:nvCxnSpPr>
        <p:spPr>
          <a:xfrm>
            <a:off x="318918" y="3227594"/>
            <a:ext cx="4088692" cy="28855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sellaDiTesto 28">
            <a:extLst>
              <a:ext uri="{FF2B5EF4-FFF2-40B4-BE49-F238E27FC236}">
                <a16:creationId xmlns:a16="http://schemas.microsoft.com/office/drawing/2014/main" id="{B169C700-7490-4845-99FF-7A315F831DB7}"/>
              </a:ext>
            </a:extLst>
          </p:cNvPr>
          <p:cNvSpPr txBox="1"/>
          <p:nvPr/>
        </p:nvSpPr>
        <p:spPr>
          <a:xfrm>
            <a:off x="792612" y="284634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ACFB8F-1786-4406-92AB-2BE0BAC5972C}"/>
              </a:ext>
            </a:extLst>
          </p:cNvPr>
          <p:cNvSpPr/>
          <p:nvPr/>
        </p:nvSpPr>
        <p:spPr>
          <a:xfrm>
            <a:off x="1885606" y="2433576"/>
            <a:ext cx="3135820" cy="1856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F722FE-A00E-4A28-89F3-48DC534D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73" y="3145511"/>
            <a:ext cx="1040940" cy="856499"/>
          </a:xfrm>
          <a:prstGeom prst="rect">
            <a:avLst/>
          </a:prstGeom>
        </p:spPr>
      </p:pic>
      <p:grpSp>
        <p:nvGrpSpPr>
          <p:cNvPr id="13" name="Gruppo 13">
            <a:extLst>
              <a:ext uri="{FF2B5EF4-FFF2-40B4-BE49-F238E27FC236}">
                <a16:creationId xmlns:a16="http://schemas.microsoft.com/office/drawing/2014/main" id="{3C203CD1-7BC2-4035-B67B-3E694E7E2548}"/>
              </a:ext>
            </a:extLst>
          </p:cNvPr>
          <p:cNvGrpSpPr/>
          <p:nvPr/>
        </p:nvGrpSpPr>
        <p:grpSpPr>
          <a:xfrm>
            <a:off x="2086170" y="2561305"/>
            <a:ext cx="534256" cy="485091"/>
            <a:chOff x="439547" y="2285573"/>
            <a:chExt cx="1136114" cy="1278743"/>
          </a:xfrm>
        </p:grpSpPr>
        <p:sp>
          <p:nvSpPr>
            <p:cNvPr id="14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F720A5D-CFEC-4CF2-A452-94BF1BBA0008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ttangolo 15">
              <a:extLst>
                <a:ext uri="{FF2B5EF4-FFF2-40B4-BE49-F238E27FC236}">
                  <a16:creationId xmlns:a16="http://schemas.microsoft.com/office/drawing/2014/main" id="{79CD7CCB-136C-46F2-A6A9-C8676C4B7F4B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A6AF12B-83A8-48D0-BAEB-2D4FD43D5DDF}"/>
              </a:ext>
            </a:extLst>
          </p:cNvPr>
          <p:cNvSpPr txBox="1"/>
          <p:nvPr/>
        </p:nvSpPr>
        <p:spPr>
          <a:xfrm>
            <a:off x="2610711" y="2425809"/>
            <a:ext cx="1267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wug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B86A26D-B563-4C06-A0F4-AD1CA36CB0B9}"/>
              </a:ext>
            </a:extLst>
          </p:cNvPr>
          <p:cNvSpPr/>
          <p:nvPr/>
        </p:nvSpPr>
        <p:spPr>
          <a:xfrm>
            <a:off x="4322191" y="4019695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435B34-0E34-4EE1-A85F-CC969E5B95CC}"/>
              </a:ext>
            </a:extLst>
          </p:cNvPr>
          <p:cNvSpPr txBox="1"/>
          <p:nvPr/>
        </p:nvSpPr>
        <p:spPr>
          <a:xfrm>
            <a:off x="2454146" y="1452337"/>
            <a:ext cx="3783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«Select the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fribble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best matches the </a:t>
            </a: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GB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5F4129-102E-4366-B8B5-42D31878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534" y="3145510"/>
            <a:ext cx="1164774" cy="9409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74CDB1-F637-4872-8F06-D4F097B16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36" y="3051353"/>
            <a:ext cx="956679" cy="940953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183BED-25DD-49D6-A5C1-14B6ED554954}"/>
              </a:ext>
            </a:extLst>
          </p:cNvPr>
          <p:cNvSpPr/>
          <p:nvPr/>
        </p:nvSpPr>
        <p:spPr>
          <a:xfrm>
            <a:off x="6019373" y="1427501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sellaDiTesto 28">
            <a:extLst>
              <a:ext uri="{FF2B5EF4-FFF2-40B4-BE49-F238E27FC236}">
                <a16:creationId xmlns:a16="http://schemas.microsoft.com/office/drawing/2014/main" id="{52252317-111E-4956-B35A-F2889EFD5A16}"/>
              </a:ext>
            </a:extLst>
          </p:cNvPr>
          <p:cNvSpPr txBox="1"/>
          <p:nvPr/>
        </p:nvSpPr>
        <p:spPr>
          <a:xfrm>
            <a:off x="8639988" y="4408586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sellaDiTesto 28">
            <a:extLst>
              <a:ext uri="{FF2B5EF4-FFF2-40B4-BE49-F238E27FC236}">
                <a16:creationId xmlns:a16="http://schemas.microsoft.com/office/drawing/2014/main" id="{BD90D6BB-9F92-4F98-B0C0-7816BBCABD90}"/>
              </a:ext>
            </a:extLst>
          </p:cNvPr>
          <p:cNvSpPr txBox="1"/>
          <p:nvPr/>
        </p:nvSpPr>
        <p:spPr>
          <a:xfrm>
            <a:off x="9506149" y="5735070"/>
            <a:ext cx="299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26" name="Connettore 2 32">
            <a:extLst>
              <a:ext uri="{FF2B5EF4-FFF2-40B4-BE49-F238E27FC236}">
                <a16:creationId xmlns:a16="http://schemas.microsoft.com/office/drawing/2014/main" id="{A8CB6DDE-95DD-4863-9875-8D8294B910FC}"/>
              </a:ext>
            </a:extLst>
          </p:cNvPr>
          <p:cNvCxnSpPr>
            <a:cxnSpLocks/>
          </p:cNvCxnSpPr>
          <p:nvPr/>
        </p:nvCxnSpPr>
        <p:spPr>
          <a:xfrm>
            <a:off x="5888006" y="3463537"/>
            <a:ext cx="4088692" cy="28855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asellaDiTesto 28">
            <a:extLst>
              <a:ext uri="{FF2B5EF4-FFF2-40B4-BE49-F238E27FC236}">
                <a16:creationId xmlns:a16="http://schemas.microsoft.com/office/drawing/2014/main" id="{D6E73E61-8D94-450A-8CB0-91FA6B312F75}"/>
              </a:ext>
            </a:extLst>
          </p:cNvPr>
          <p:cNvSpPr txBox="1"/>
          <p:nvPr/>
        </p:nvSpPr>
        <p:spPr>
          <a:xfrm>
            <a:off x="6493067" y="2906276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52A054E-77B7-4305-BFA5-2D5076BB06BE}"/>
              </a:ext>
            </a:extLst>
          </p:cNvPr>
          <p:cNvSpPr/>
          <p:nvPr/>
        </p:nvSpPr>
        <p:spPr>
          <a:xfrm>
            <a:off x="7586061" y="2493511"/>
            <a:ext cx="3109709" cy="1856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uppo 13">
            <a:extLst>
              <a:ext uri="{FF2B5EF4-FFF2-40B4-BE49-F238E27FC236}">
                <a16:creationId xmlns:a16="http://schemas.microsoft.com/office/drawing/2014/main" id="{4211E45C-1E45-422F-876C-0C7922FDC8EF}"/>
              </a:ext>
            </a:extLst>
          </p:cNvPr>
          <p:cNvGrpSpPr/>
          <p:nvPr/>
        </p:nvGrpSpPr>
        <p:grpSpPr>
          <a:xfrm>
            <a:off x="7925643" y="3452682"/>
            <a:ext cx="534256" cy="485091"/>
            <a:chOff x="439547" y="2285573"/>
            <a:chExt cx="1136114" cy="1278743"/>
          </a:xfrm>
        </p:grpSpPr>
        <p:sp>
          <p:nvSpPr>
            <p:cNvPr id="35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8A4AB8-2E21-4FDF-83B2-DC365D48CE8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ttangolo 15">
              <a:extLst>
                <a:ext uri="{FF2B5EF4-FFF2-40B4-BE49-F238E27FC236}">
                  <a16:creationId xmlns:a16="http://schemas.microsoft.com/office/drawing/2014/main" id="{C563E4AF-0F0F-4D56-8DBF-BE7245B2D171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E10EF52-1C2E-4D3F-A621-D8B5376959A3}"/>
              </a:ext>
            </a:extLst>
          </p:cNvPr>
          <p:cNvSpPr txBox="1"/>
          <p:nvPr/>
        </p:nvSpPr>
        <p:spPr>
          <a:xfrm>
            <a:off x="7730615" y="3772750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wug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07DEE5D-CB6C-4A0D-9681-E41B780B36DA}"/>
              </a:ext>
            </a:extLst>
          </p:cNvPr>
          <p:cNvSpPr/>
          <p:nvPr/>
        </p:nvSpPr>
        <p:spPr>
          <a:xfrm>
            <a:off x="9823807" y="4221564"/>
            <a:ext cx="1964957" cy="15687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280C3D5-9C93-4714-8E32-446CB4BB7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246" y="2559078"/>
            <a:ext cx="1164774" cy="94095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2BC60D0-2E2F-4733-9AE7-D4D33685F43D}"/>
              </a:ext>
            </a:extLst>
          </p:cNvPr>
          <p:cNvSpPr txBox="1"/>
          <p:nvPr/>
        </p:nvSpPr>
        <p:spPr>
          <a:xfrm>
            <a:off x="8281327" y="1389795"/>
            <a:ext cx="3783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«Select the </a:t>
            </a: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best matches the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fribble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GB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uppo 13">
            <a:extLst>
              <a:ext uri="{FF2B5EF4-FFF2-40B4-BE49-F238E27FC236}">
                <a16:creationId xmlns:a16="http://schemas.microsoft.com/office/drawing/2014/main" id="{CF6EEA7D-331A-4331-89D3-4A0F7DA19AD4}"/>
              </a:ext>
            </a:extLst>
          </p:cNvPr>
          <p:cNvGrpSpPr/>
          <p:nvPr/>
        </p:nvGrpSpPr>
        <p:grpSpPr>
          <a:xfrm>
            <a:off x="9012989" y="3440698"/>
            <a:ext cx="534256" cy="485091"/>
            <a:chOff x="439547" y="2285573"/>
            <a:chExt cx="1136114" cy="1278743"/>
          </a:xfrm>
        </p:grpSpPr>
        <p:sp>
          <p:nvSpPr>
            <p:cNvPr id="44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B4A4A29-9C70-49CF-841E-4766AA4AA24C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ttangolo 15">
              <a:extLst>
                <a:ext uri="{FF2B5EF4-FFF2-40B4-BE49-F238E27FC236}">
                  <a16:creationId xmlns:a16="http://schemas.microsoft.com/office/drawing/2014/main" id="{AAB8BB7E-74C0-4146-B857-C48EEB12478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uppo 13">
            <a:extLst>
              <a:ext uri="{FF2B5EF4-FFF2-40B4-BE49-F238E27FC236}">
                <a16:creationId xmlns:a16="http://schemas.microsoft.com/office/drawing/2014/main" id="{C9D6BBE6-DA44-4BDD-8F23-E30416D2D011}"/>
              </a:ext>
            </a:extLst>
          </p:cNvPr>
          <p:cNvGrpSpPr/>
          <p:nvPr/>
        </p:nvGrpSpPr>
        <p:grpSpPr>
          <a:xfrm>
            <a:off x="9925676" y="3449262"/>
            <a:ext cx="534256" cy="485091"/>
            <a:chOff x="439547" y="2285573"/>
            <a:chExt cx="1136114" cy="1278743"/>
          </a:xfrm>
        </p:grpSpPr>
        <p:sp>
          <p:nvSpPr>
            <p:cNvPr id="47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7968ACD-261C-46A8-87ED-A13CCF88CF1E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ttangolo 15">
              <a:extLst>
                <a:ext uri="{FF2B5EF4-FFF2-40B4-BE49-F238E27FC236}">
                  <a16:creationId xmlns:a16="http://schemas.microsoft.com/office/drawing/2014/main" id="{24D2D3D6-19DC-44A5-8F17-D2E6D9C137D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A6C35AD-BDB9-4A30-AB8F-2453109DAA82}"/>
              </a:ext>
            </a:extLst>
          </p:cNvPr>
          <p:cNvSpPr txBox="1"/>
          <p:nvPr/>
        </p:nvSpPr>
        <p:spPr>
          <a:xfrm>
            <a:off x="8910773" y="3787242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tob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86B644-3652-4FCA-AA75-92C9AA4CA565}"/>
              </a:ext>
            </a:extLst>
          </p:cNvPr>
          <p:cNvSpPr txBox="1"/>
          <p:nvPr/>
        </p:nvSpPr>
        <p:spPr>
          <a:xfrm>
            <a:off x="9854286" y="3775258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dep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1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E176F0-B740-4F11-9387-5B461E4192E0}"/>
              </a:ext>
            </a:extLst>
          </p:cNvPr>
          <p:cNvSpPr txBox="1"/>
          <p:nvPr/>
        </p:nvSpPr>
        <p:spPr>
          <a:xfrm>
            <a:off x="2532818" y="131021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Generalization tasks</a:t>
            </a:r>
          </a:p>
          <a:p>
            <a:pPr algn="ctr"/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frequency exemplars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AF000F-807F-4809-BBFC-7D5C3A134F50}"/>
              </a:ext>
            </a:extLst>
          </p:cNvPr>
          <p:cNvSpPr/>
          <p:nvPr/>
        </p:nvSpPr>
        <p:spPr>
          <a:xfrm>
            <a:off x="318918" y="1367566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28">
            <a:extLst>
              <a:ext uri="{FF2B5EF4-FFF2-40B4-BE49-F238E27FC236}">
                <a16:creationId xmlns:a16="http://schemas.microsoft.com/office/drawing/2014/main" id="{8D4DC71E-3660-428C-AA62-0AC2E424FF27}"/>
              </a:ext>
            </a:extLst>
          </p:cNvPr>
          <p:cNvSpPr txBox="1"/>
          <p:nvPr/>
        </p:nvSpPr>
        <p:spPr>
          <a:xfrm>
            <a:off x="2939533" y="434865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28">
            <a:extLst>
              <a:ext uri="{FF2B5EF4-FFF2-40B4-BE49-F238E27FC236}">
                <a16:creationId xmlns:a16="http://schemas.microsoft.com/office/drawing/2014/main" id="{F425339B-D093-44B9-82F1-262664BDE7B8}"/>
              </a:ext>
            </a:extLst>
          </p:cNvPr>
          <p:cNvSpPr txBox="1"/>
          <p:nvPr/>
        </p:nvSpPr>
        <p:spPr>
          <a:xfrm>
            <a:off x="4086153" y="5594821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9" name="Connettore 2 32">
            <a:extLst>
              <a:ext uri="{FF2B5EF4-FFF2-40B4-BE49-F238E27FC236}">
                <a16:creationId xmlns:a16="http://schemas.microsoft.com/office/drawing/2014/main" id="{32F45C80-D43A-48CF-88AD-3EC057234B9D}"/>
              </a:ext>
            </a:extLst>
          </p:cNvPr>
          <p:cNvCxnSpPr>
            <a:cxnSpLocks/>
          </p:cNvCxnSpPr>
          <p:nvPr/>
        </p:nvCxnSpPr>
        <p:spPr>
          <a:xfrm>
            <a:off x="318918" y="3227594"/>
            <a:ext cx="4088692" cy="28855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sellaDiTesto 28">
            <a:extLst>
              <a:ext uri="{FF2B5EF4-FFF2-40B4-BE49-F238E27FC236}">
                <a16:creationId xmlns:a16="http://schemas.microsoft.com/office/drawing/2014/main" id="{B169C700-7490-4845-99FF-7A315F831DB7}"/>
              </a:ext>
            </a:extLst>
          </p:cNvPr>
          <p:cNvSpPr txBox="1"/>
          <p:nvPr/>
        </p:nvSpPr>
        <p:spPr>
          <a:xfrm>
            <a:off x="792612" y="284634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ACFB8F-1786-4406-92AB-2BE0BAC5972C}"/>
              </a:ext>
            </a:extLst>
          </p:cNvPr>
          <p:cNvSpPr/>
          <p:nvPr/>
        </p:nvSpPr>
        <p:spPr>
          <a:xfrm>
            <a:off x="1885606" y="2433576"/>
            <a:ext cx="3135820" cy="1856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uppo 13">
            <a:extLst>
              <a:ext uri="{FF2B5EF4-FFF2-40B4-BE49-F238E27FC236}">
                <a16:creationId xmlns:a16="http://schemas.microsoft.com/office/drawing/2014/main" id="{3C203CD1-7BC2-4035-B67B-3E694E7E2548}"/>
              </a:ext>
            </a:extLst>
          </p:cNvPr>
          <p:cNvGrpSpPr/>
          <p:nvPr/>
        </p:nvGrpSpPr>
        <p:grpSpPr>
          <a:xfrm>
            <a:off x="2086170" y="2561305"/>
            <a:ext cx="534256" cy="485091"/>
            <a:chOff x="439547" y="2285573"/>
            <a:chExt cx="1136114" cy="1278743"/>
          </a:xfrm>
        </p:grpSpPr>
        <p:sp>
          <p:nvSpPr>
            <p:cNvPr id="14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5F720A5D-CFEC-4CF2-A452-94BF1BBA0008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ttangolo 15">
              <a:extLst>
                <a:ext uri="{FF2B5EF4-FFF2-40B4-BE49-F238E27FC236}">
                  <a16:creationId xmlns:a16="http://schemas.microsoft.com/office/drawing/2014/main" id="{79CD7CCB-136C-46F2-A6A9-C8676C4B7F4B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A6AF12B-83A8-48D0-BAEB-2D4FD43D5DDF}"/>
              </a:ext>
            </a:extLst>
          </p:cNvPr>
          <p:cNvSpPr txBox="1"/>
          <p:nvPr/>
        </p:nvSpPr>
        <p:spPr>
          <a:xfrm>
            <a:off x="2610711" y="2425809"/>
            <a:ext cx="1267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wug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B86A26D-B563-4C06-A0F4-AD1CA36CB0B9}"/>
              </a:ext>
            </a:extLst>
          </p:cNvPr>
          <p:cNvSpPr/>
          <p:nvPr/>
        </p:nvSpPr>
        <p:spPr>
          <a:xfrm>
            <a:off x="4322191" y="4019695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435B34-0E34-4EE1-A85F-CC969E5B95CC}"/>
              </a:ext>
            </a:extLst>
          </p:cNvPr>
          <p:cNvSpPr txBox="1"/>
          <p:nvPr/>
        </p:nvSpPr>
        <p:spPr>
          <a:xfrm>
            <a:off x="2454146" y="1452337"/>
            <a:ext cx="3783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«Select the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fribble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best matches the </a:t>
            </a: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GB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183BED-25DD-49D6-A5C1-14B6ED554954}"/>
              </a:ext>
            </a:extLst>
          </p:cNvPr>
          <p:cNvSpPr/>
          <p:nvPr/>
        </p:nvSpPr>
        <p:spPr>
          <a:xfrm>
            <a:off x="6019373" y="1427501"/>
            <a:ext cx="1981057" cy="150066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sellaDiTesto 28">
            <a:extLst>
              <a:ext uri="{FF2B5EF4-FFF2-40B4-BE49-F238E27FC236}">
                <a16:creationId xmlns:a16="http://schemas.microsoft.com/office/drawing/2014/main" id="{52252317-111E-4956-B35A-F2889EFD5A16}"/>
              </a:ext>
            </a:extLst>
          </p:cNvPr>
          <p:cNvSpPr txBox="1"/>
          <p:nvPr/>
        </p:nvSpPr>
        <p:spPr>
          <a:xfrm>
            <a:off x="8639988" y="4408586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3500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sellaDiTesto 28">
            <a:extLst>
              <a:ext uri="{FF2B5EF4-FFF2-40B4-BE49-F238E27FC236}">
                <a16:creationId xmlns:a16="http://schemas.microsoft.com/office/drawing/2014/main" id="{BD90D6BB-9F92-4F98-B0C0-7816BBCABD90}"/>
              </a:ext>
            </a:extLst>
          </p:cNvPr>
          <p:cNvSpPr txBox="1"/>
          <p:nvPr/>
        </p:nvSpPr>
        <p:spPr>
          <a:xfrm>
            <a:off x="9506149" y="5735070"/>
            <a:ext cx="2996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26" name="Connettore 2 32">
            <a:extLst>
              <a:ext uri="{FF2B5EF4-FFF2-40B4-BE49-F238E27FC236}">
                <a16:creationId xmlns:a16="http://schemas.microsoft.com/office/drawing/2014/main" id="{A8CB6DDE-95DD-4863-9875-8D8294B910FC}"/>
              </a:ext>
            </a:extLst>
          </p:cNvPr>
          <p:cNvCxnSpPr>
            <a:cxnSpLocks/>
          </p:cNvCxnSpPr>
          <p:nvPr/>
        </p:nvCxnSpPr>
        <p:spPr>
          <a:xfrm>
            <a:off x="5888006" y="3463537"/>
            <a:ext cx="4088692" cy="28855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asellaDiTesto 28">
            <a:extLst>
              <a:ext uri="{FF2B5EF4-FFF2-40B4-BE49-F238E27FC236}">
                <a16:creationId xmlns:a16="http://schemas.microsoft.com/office/drawing/2014/main" id="{D6E73E61-8D94-450A-8CB0-91FA6B312F75}"/>
              </a:ext>
            </a:extLst>
          </p:cNvPr>
          <p:cNvSpPr txBox="1"/>
          <p:nvPr/>
        </p:nvSpPr>
        <p:spPr>
          <a:xfrm>
            <a:off x="6493067" y="2906276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52A054E-77B7-4305-BFA5-2D5076BB06BE}"/>
              </a:ext>
            </a:extLst>
          </p:cNvPr>
          <p:cNvSpPr/>
          <p:nvPr/>
        </p:nvSpPr>
        <p:spPr>
          <a:xfrm>
            <a:off x="7586061" y="2493511"/>
            <a:ext cx="3109709" cy="1856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uppo 13">
            <a:extLst>
              <a:ext uri="{FF2B5EF4-FFF2-40B4-BE49-F238E27FC236}">
                <a16:creationId xmlns:a16="http://schemas.microsoft.com/office/drawing/2014/main" id="{4211E45C-1E45-422F-876C-0C7922FDC8EF}"/>
              </a:ext>
            </a:extLst>
          </p:cNvPr>
          <p:cNvGrpSpPr/>
          <p:nvPr/>
        </p:nvGrpSpPr>
        <p:grpSpPr>
          <a:xfrm>
            <a:off x="7925643" y="3452682"/>
            <a:ext cx="534256" cy="485091"/>
            <a:chOff x="439547" y="2285573"/>
            <a:chExt cx="1136114" cy="1278743"/>
          </a:xfrm>
        </p:grpSpPr>
        <p:sp>
          <p:nvSpPr>
            <p:cNvPr id="35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78A4AB8-2E21-4FDF-83B2-DC365D48CE8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ttangolo 15">
              <a:extLst>
                <a:ext uri="{FF2B5EF4-FFF2-40B4-BE49-F238E27FC236}">
                  <a16:creationId xmlns:a16="http://schemas.microsoft.com/office/drawing/2014/main" id="{C563E4AF-0F0F-4D56-8DBF-BE7245B2D171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E10EF52-1C2E-4D3F-A621-D8B5376959A3}"/>
              </a:ext>
            </a:extLst>
          </p:cNvPr>
          <p:cNvSpPr txBox="1"/>
          <p:nvPr/>
        </p:nvSpPr>
        <p:spPr>
          <a:xfrm>
            <a:off x="7730615" y="3772750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wug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07DEE5D-CB6C-4A0D-9681-E41B780B36DA}"/>
              </a:ext>
            </a:extLst>
          </p:cNvPr>
          <p:cNvSpPr/>
          <p:nvPr/>
        </p:nvSpPr>
        <p:spPr>
          <a:xfrm>
            <a:off x="9823807" y="4221564"/>
            <a:ext cx="1964957" cy="15687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BC60D0-2E2F-4733-9AE7-D4D33685F43D}"/>
              </a:ext>
            </a:extLst>
          </p:cNvPr>
          <p:cNvSpPr txBox="1"/>
          <p:nvPr/>
        </p:nvSpPr>
        <p:spPr>
          <a:xfrm>
            <a:off x="8281327" y="1389795"/>
            <a:ext cx="3783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«Select the </a:t>
            </a:r>
            <a:r>
              <a:rPr lang="it-IT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 best matches the </a:t>
            </a:r>
            <a:r>
              <a:rPr lang="it-IT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fribble</a:t>
            </a:r>
            <a:r>
              <a:rPr lang="it-IT" sz="2400" i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en-GB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uppo 13">
            <a:extLst>
              <a:ext uri="{FF2B5EF4-FFF2-40B4-BE49-F238E27FC236}">
                <a16:creationId xmlns:a16="http://schemas.microsoft.com/office/drawing/2014/main" id="{CF6EEA7D-331A-4331-89D3-4A0F7DA19AD4}"/>
              </a:ext>
            </a:extLst>
          </p:cNvPr>
          <p:cNvGrpSpPr/>
          <p:nvPr/>
        </p:nvGrpSpPr>
        <p:grpSpPr>
          <a:xfrm>
            <a:off x="9012989" y="3440698"/>
            <a:ext cx="534256" cy="485091"/>
            <a:chOff x="439547" y="2285573"/>
            <a:chExt cx="1136114" cy="1278743"/>
          </a:xfrm>
        </p:grpSpPr>
        <p:sp>
          <p:nvSpPr>
            <p:cNvPr id="44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3B4A4A29-9C70-49CF-841E-4766AA4AA24C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Rettangolo 15">
              <a:extLst>
                <a:ext uri="{FF2B5EF4-FFF2-40B4-BE49-F238E27FC236}">
                  <a16:creationId xmlns:a16="http://schemas.microsoft.com/office/drawing/2014/main" id="{AAB8BB7E-74C0-4146-B857-C48EEB12478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Gruppo 13">
            <a:extLst>
              <a:ext uri="{FF2B5EF4-FFF2-40B4-BE49-F238E27FC236}">
                <a16:creationId xmlns:a16="http://schemas.microsoft.com/office/drawing/2014/main" id="{C9D6BBE6-DA44-4BDD-8F23-E30416D2D011}"/>
              </a:ext>
            </a:extLst>
          </p:cNvPr>
          <p:cNvGrpSpPr/>
          <p:nvPr/>
        </p:nvGrpSpPr>
        <p:grpSpPr>
          <a:xfrm>
            <a:off x="9925676" y="3449262"/>
            <a:ext cx="534256" cy="485091"/>
            <a:chOff x="439547" y="2285573"/>
            <a:chExt cx="1136114" cy="1278743"/>
          </a:xfrm>
        </p:grpSpPr>
        <p:sp>
          <p:nvSpPr>
            <p:cNvPr id="47" name="Suono 1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67968ACD-261C-46A8-87ED-A13CCF88CF1E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actionButtonSound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ttangolo 15">
              <a:extLst>
                <a:ext uri="{FF2B5EF4-FFF2-40B4-BE49-F238E27FC236}">
                  <a16:creationId xmlns:a16="http://schemas.microsoft.com/office/drawing/2014/main" id="{24D2D3D6-19DC-44A5-8F17-D2E6D9C137DA}"/>
                </a:ext>
              </a:extLst>
            </p:cNvPr>
            <p:cNvSpPr/>
            <p:nvPr/>
          </p:nvSpPr>
          <p:spPr>
            <a:xfrm>
              <a:off x="439547" y="2285573"/>
              <a:ext cx="1136114" cy="1278743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A6C35AD-BDB9-4A30-AB8F-2453109DAA82}"/>
              </a:ext>
            </a:extLst>
          </p:cNvPr>
          <p:cNvSpPr txBox="1"/>
          <p:nvPr/>
        </p:nvSpPr>
        <p:spPr>
          <a:xfrm>
            <a:off x="8910773" y="3787242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tob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86B644-3652-4FCA-AA75-92C9AA4CA565}"/>
              </a:ext>
            </a:extLst>
          </p:cNvPr>
          <p:cNvSpPr txBox="1"/>
          <p:nvPr/>
        </p:nvSpPr>
        <p:spPr>
          <a:xfrm>
            <a:off x="9854286" y="3775258"/>
            <a:ext cx="947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dep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E5811E-647F-400E-B752-C634A84EF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5"/>
          <a:stretch/>
        </p:blipFill>
        <p:spPr>
          <a:xfrm>
            <a:off x="1944246" y="3145511"/>
            <a:ext cx="1085906" cy="8187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04F4C4-5D5A-429F-87BD-76AB8D735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523" y="2525459"/>
            <a:ext cx="1130358" cy="97713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CF89B98-1FD4-4D1F-81AB-28F856C35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623" y="2977352"/>
            <a:ext cx="1130358" cy="9771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0C139C-63AB-44DD-A5AB-91EDAB93A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700" y="3061785"/>
            <a:ext cx="1054154" cy="10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3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693D547-E106-4CD7-A49A-3E4CFF3DAFEC}"/>
              </a:ext>
            </a:extLst>
          </p:cNvPr>
          <p:cNvSpPr/>
          <p:nvPr/>
        </p:nvSpPr>
        <p:spPr>
          <a:xfrm>
            <a:off x="5237856" y="2145568"/>
            <a:ext cx="2623794" cy="20135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DA43C-E64E-4A7A-A395-958080FF3B7C}"/>
              </a:ext>
            </a:extLst>
          </p:cNvPr>
          <p:cNvSpPr txBox="1"/>
          <p:nvPr/>
        </p:nvSpPr>
        <p:spPr>
          <a:xfrm>
            <a:off x="2532818" y="131021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Random dot </a:t>
            </a:r>
            <a:r>
              <a:rPr lang="it-IT" sz="3200" dirty="0" err="1"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r>
              <a:rPr lang="it-IT" sz="3200" dirty="0">
                <a:latin typeface="Arial" panose="020B0604020202020204" pitchFamily="34" charset="0"/>
                <a:cs typeface="Arial" panose="020B0604020202020204" pitchFamily="34" charset="0"/>
              </a:rPr>
              <a:t> task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28">
            <a:extLst>
              <a:ext uri="{FF2B5EF4-FFF2-40B4-BE49-F238E27FC236}">
                <a16:creationId xmlns:a16="http://schemas.microsoft.com/office/drawing/2014/main" id="{A07B1D01-78C2-4943-B2B5-6EAC29CBD878}"/>
              </a:ext>
            </a:extLst>
          </p:cNvPr>
          <p:cNvSpPr txBox="1"/>
          <p:nvPr/>
        </p:nvSpPr>
        <p:spPr>
          <a:xfrm>
            <a:off x="5898483" y="418674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200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28">
            <a:extLst>
              <a:ext uri="{FF2B5EF4-FFF2-40B4-BE49-F238E27FC236}">
                <a16:creationId xmlns:a16="http://schemas.microsoft.com/office/drawing/2014/main" id="{7A73D548-CDDE-4A7C-8065-03BFA923AEF2}"/>
              </a:ext>
            </a:extLst>
          </p:cNvPr>
          <p:cNvSpPr txBox="1"/>
          <p:nvPr/>
        </p:nvSpPr>
        <p:spPr>
          <a:xfrm>
            <a:off x="7943760" y="5646884"/>
            <a:ext cx="308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2000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+ random ISI </a:t>
            </a:r>
          </a:p>
        </p:txBody>
      </p:sp>
      <p:cxnSp>
        <p:nvCxnSpPr>
          <p:cNvPr id="18" name="Connettore 2 32">
            <a:extLst>
              <a:ext uri="{FF2B5EF4-FFF2-40B4-BE49-F238E27FC236}">
                <a16:creationId xmlns:a16="http://schemas.microsoft.com/office/drawing/2014/main" id="{F9E12B3F-CC39-455F-B354-E4E6D27D3914}"/>
              </a:ext>
            </a:extLst>
          </p:cNvPr>
          <p:cNvCxnSpPr>
            <a:cxnSpLocks/>
          </p:cNvCxnSpPr>
          <p:nvPr/>
        </p:nvCxnSpPr>
        <p:spPr>
          <a:xfrm>
            <a:off x="2906961" y="2497863"/>
            <a:ext cx="5347516" cy="41779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sellaDiTesto 28">
            <a:extLst>
              <a:ext uri="{FF2B5EF4-FFF2-40B4-BE49-F238E27FC236}">
                <a16:creationId xmlns:a16="http://schemas.microsoft.com/office/drawing/2014/main" id="{98ACC3D0-6389-4BE4-967C-523492CB06B2}"/>
              </a:ext>
            </a:extLst>
          </p:cNvPr>
          <p:cNvSpPr txBox="1"/>
          <p:nvPr/>
        </p:nvSpPr>
        <p:spPr>
          <a:xfrm>
            <a:off x="3948895" y="2819171"/>
            <a:ext cx="129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43DEA30-A365-4F48-93E2-E67175CF8E59}"/>
              </a:ext>
            </a:extLst>
          </p:cNvPr>
          <p:cNvSpPr/>
          <p:nvPr/>
        </p:nvSpPr>
        <p:spPr>
          <a:xfrm>
            <a:off x="3338024" y="755791"/>
            <a:ext cx="2623794" cy="20135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575FF60-E865-443B-A7CE-21B7AF578AA4}"/>
              </a:ext>
            </a:extLst>
          </p:cNvPr>
          <p:cNvSpPr/>
          <p:nvPr/>
        </p:nvSpPr>
        <p:spPr>
          <a:xfrm>
            <a:off x="7232038" y="3633373"/>
            <a:ext cx="2623794" cy="201351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06C74-25E5-43BE-AF34-07823069C770}"/>
              </a:ext>
            </a:extLst>
          </p:cNvPr>
          <p:cNvSpPr txBox="1"/>
          <p:nvPr/>
        </p:nvSpPr>
        <p:spPr>
          <a:xfrm>
            <a:off x="6266702" y="1296385"/>
            <a:ext cx="6857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the dots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press the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</a:p>
          <a:p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the dots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press the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it-IT" sz="2000" i="1" dirty="0">
                <a:latin typeface="Arial" panose="020B0604020202020204" pitchFamily="34" charset="0"/>
                <a:cs typeface="Arial" panose="020B0604020202020204" pitchFamily="34" charset="0"/>
              </a:rPr>
              <a:t> key.»</a:t>
            </a:r>
            <a:endParaRPr lang="en-GB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C7B63-3B27-463A-936D-331650E4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301" y="2523875"/>
            <a:ext cx="1327232" cy="1231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43BD7-C3D5-436F-958D-F3A442B0C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234" y="4186741"/>
            <a:ext cx="874696" cy="8746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BD3C08-577D-49FE-A051-BAEBFE1E1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741683" y="4202780"/>
            <a:ext cx="874696" cy="87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8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Viviani</dc:creator>
  <cp:lastModifiedBy>Eva Viviani</cp:lastModifiedBy>
  <cp:revision>27</cp:revision>
  <dcterms:created xsi:type="dcterms:W3CDTF">2020-03-20T11:18:23Z</dcterms:created>
  <dcterms:modified xsi:type="dcterms:W3CDTF">2020-05-01T19:14:42Z</dcterms:modified>
</cp:coreProperties>
</file>