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72" r:id="rId4"/>
    <p:sldId id="269" r:id="rId5"/>
    <p:sldId id="258" r:id="rId6"/>
    <p:sldId id="259" r:id="rId7"/>
    <p:sldId id="260" r:id="rId8"/>
    <p:sldId id="261" r:id="rId9"/>
    <p:sldId id="278" r:id="rId10"/>
    <p:sldId id="279" r:id="rId11"/>
    <p:sldId id="280" r:id="rId12"/>
    <p:sldId id="283" r:id="rId13"/>
    <p:sldId id="284" r:id="rId14"/>
    <p:sldId id="286" r:id="rId15"/>
    <p:sldId id="287" r:id="rId16"/>
    <p:sldId id="289" r:id="rId17"/>
    <p:sldId id="290" r:id="rId18"/>
    <p:sldId id="262" r:id="rId19"/>
    <p:sldId id="276" r:id="rId20"/>
    <p:sldId id="277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휴먼모음T" panose="0203050400010101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0098"/>
    <a:srgbClr val="C72919"/>
    <a:srgbClr val="475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2341E-D577-407C-B1F0-D0FE44BD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963E77-3663-4DAF-B3BE-D223C0F0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4BE0C-9C39-4ACC-A535-2E3CA344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E33D0-0049-4B43-B828-515CA2E1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4A5B1-2861-4C1B-84A6-A59E1356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E518-F9DF-4AA2-B614-D58E0407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DD095-4A2C-4E6D-B221-CEB2B179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5C318-CC04-4B0A-AAEF-1FD65D8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4AF47-15FF-43AE-AE77-BCCA085D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8AC8D-4424-47FE-BCB4-94CF8300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3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0A0FE-152E-453B-9A48-A756CBB64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A43ACC-BFAC-4D35-9CF2-7F0F8EDE3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AE28A-79C9-4563-931E-F940C547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648B8-2835-4CF5-B4A6-0CBCDA09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23437-D9C9-4F4A-BBFA-4783627E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1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E0360-DEA2-4B5F-A9AB-D9FD8589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0325B-C192-4365-B554-4D5B8F91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D1EC2-4840-4182-A64A-1CC5C9D7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F46E7-CBDC-419B-A4A1-9018F3AE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03742-57C3-4F0E-B31E-C5446126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9AEB-F0C6-47A5-9851-76559ACB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4654F-2F2F-4AFA-B644-CD92B27C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F4BE4-8AC5-4B3D-804B-EDAC4BD5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78991-3A4E-4526-AE9D-FB703033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01645-D49F-47D4-8872-4136860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5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EC84C-4E11-4F3B-96E1-F73F094F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6F2C5-D607-4DF5-B2DF-65C89D15A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905A3-5D7D-4B94-8E71-6F1AEAAFD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CB99A-1788-42BF-96E4-15AD79B1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E68C3-C9FA-480C-9728-16F11ADA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96380-30C0-4003-9E48-98A90E04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B272-F4C2-43E1-93A9-3DD54B9D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F1B57-7D95-4E4C-A396-5FF7CE0C2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EA10D-991B-41C2-9938-5DC7120D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D7ACD-9D1B-4D1A-BED7-415D883A0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8477C7-6159-448D-A962-989F91783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963BD-201E-4A48-B637-958A601B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14F25-3281-41C8-B374-3F8FB161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C50611-653C-4419-950F-4966F17F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750D-E512-47AF-B116-DD36C2F7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D91E71-EC22-479F-8CF5-9FE96E08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AC182D-682E-4F87-9C61-E95AFD19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22C323-6862-4172-B7F7-979EB506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0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9EC05A-8324-405C-871E-773CCE48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DC733-3BD4-4030-A41E-9F608CA3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2862A-4BAD-49D1-B6C1-5D8077D1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0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B54A-9A3C-42E5-B02B-D9856AEE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3B341-542D-462D-8258-AA18353D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E2EF9-7CAC-4D98-917A-B2BDADF77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A5387-264E-4675-9FD6-19D6405B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AB5CC-329A-4343-9578-43EEC8A2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D801A-C761-40B1-9774-CACBAF65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3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1B6C-310C-44F0-BC45-D1E3A1E6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6F82E5-A570-429C-A6FA-43CF5A830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82BC9-72BF-4E31-84DE-0D82D4F77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732C3-6577-49B1-A619-D9B08F5E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05730-65F6-4935-9FE2-96FCA32F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4E68D-ADBB-4FEF-99C6-C40831D0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20B45-2EFF-4321-B863-6F727B45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3D2BD-3F4F-4DF5-AC90-8468A168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68167-885A-4F6A-B08E-7C4F0371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D68E-460D-4176-9048-9DD378CF0859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F6918-711B-4616-98A8-8E4898E68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D376B-A475-4EBC-9E5E-2A5CCEEB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1096-BB64-4F5C-8711-99F53B3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5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jpeg"/><Relationship Id="rId7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3838-606C-4053-9745-6988DB826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4644458"/>
            <a:ext cx="10906008" cy="1115415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  <a:cs typeface="Aharoni" panose="02010803020104030203" pitchFamily="2" charset="-79"/>
              </a:rPr>
              <a:t>밀당강의평가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cs typeface="Aharoni" panose="02010803020104030203" pitchFamily="2" charset="-79"/>
              </a:rPr>
              <a:t> 봇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C374C5-E3FB-4322-8E49-4CF42131E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481946" y="599476"/>
            <a:ext cx="3529109" cy="3529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51A629-625D-4BA0-8D6A-8DC0B619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88" y="600819"/>
            <a:ext cx="3526424" cy="3526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C33330-6C00-4E56-9840-1037D2EAE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7047"/>
            <a:ext cx="3553968" cy="355396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3C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C84DE5-6EF8-41D6-B75F-A2E414CE03F6}"/>
              </a:ext>
            </a:extLst>
          </p:cNvPr>
          <p:cNvSpPr txBox="1"/>
          <p:nvPr/>
        </p:nvSpPr>
        <p:spPr>
          <a:xfrm>
            <a:off x="942672" y="5978565"/>
            <a:ext cx="10306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김예미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최원준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		</a:t>
            </a:r>
            <a:r>
              <a:rPr lang="ko-KR" altLang="en-US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최재은</a:t>
            </a:r>
            <a:endParaRPr lang="ko-KR" altLang="en-US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58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DEBA083-5DE3-4A0C-AAC5-D75AEB9B6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4071733" y="3429000"/>
            <a:ext cx="1053296" cy="600772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1ABE-EC9D-424B-A9B4-2AC3D67EECEF}"/>
              </a:ext>
            </a:extLst>
          </p:cNvPr>
          <p:cNvSpPr txBox="1"/>
          <p:nvPr/>
        </p:nvSpPr>
        <p:spPr>
          <a:xfrm>
            <a:off x="809020" y="1938506"/>
            <a:ext cx="3333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3-1a. [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교수명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으로 검색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'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교수명을 입력하세요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.’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메시지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처음으로 버튼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처음으로 버튼 누를 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시작하기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단계로 이동 가능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A39579-587E-45B8-AD7F-6E34C23F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901" y="1330582"/>
            <a:ext cx="3250799" cy="552240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8924682" y="5648446"/>
            <a:ext cx="2361236" cy="601883"/>
          </a:xfrm>
          <a:prstGeom prst="frame">
            <a:avLst>
              <a:gd name="adj1" fmla="val 3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5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1855B50-BA60-4006-918D-27E605F3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35" y="1268572"/>
            <a:ext cx="3250799" cy="552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EBA083-5DE3-4A0C-AAC5-D75AEB9B6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4088999" y="4421528"/>
            <a:ext cx="1053296" cy="557367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1ABE-EC9D-424B-A9B4-2AC3D67EECEF}"/>
              </a:ext>
            </a:extLst>
          </p:cNvPr>
          <p:cNvSpPr txBox="1"/>
          <p:nvPr/>
        </p:nvSpPr>
        <p:spPr>
          <a:xfrm>
            <a:off x="809020" y="1938506"/>
            <a:ext cx="3496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3-1b.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교수명을 통한 강의평가 검색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검색결과를 알려주는 메시지출력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 받은 결과와 동일하거나 입력 받은 결과를 포함하는 교수명과 강의 이름을 버튼으로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8924682" y="5463252"/>
            <a:ext cx="2361236" cy="729204"/>
          </a:xfrm>
          <a:prstGeom prst="frame">
            <a:avLst>
              <a:gd name="adj1" fmla="val 3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7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F0878B2-B662-49FF-9D83-C2EB58A3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359" y="1268572"/>
            <a:ext cx="3250799" cy="552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EBA083-5DE3-4A0C-AAC5-D75AEB9B6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5420088" y="5935508"/>
            <a:ext cx="1053296" cy="557367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1ABE-EC9D-424B-A9B4-2AC3D67EECEF}"/>
              </a:ext>
            </a:extLst>
          </p:cNvPr>
          <p:cNvSpPr txBox="1"/>
          <p:nvPr/>
        </p:nvSpPr>
        <p:spPr>
          <a:xfrm>
            <a:off x="809020" y="1938506"/>
            <a:ext cx="3333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강의평가 결과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버튼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클릭 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해당하는 강의의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평균 평점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봇의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한줄평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학우의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한줄평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순으로 메시지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자세한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강의평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보기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버튼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봇의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한줄평은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평균 평점에 의해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정해짐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대화할 때마다 </a:t>
            </a:r>
            <a:endParaRPr lang="en-US" altLang="ko-KR" dirty="0">
              <a:highlight>
                <a:srgbClr val="FFFF00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매번 다른 강의평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내놓음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8874140" y="5077826"/>
            <a:ext cx="2361236" cy="1079905"/>
          </a:xfrm>
          <a:prstGeom prst="frame">
            <a:avLst>
              <a:gd name="adj1" fmla="val 3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1E9BB814-9682-4BAE-B187-3BD15DD392DC}"/>
              </a:ext>
            </a:extLst>
          </p:cNvPr>
          <p:cNvSpPr/>
          <p:nvPr/>
        </p:nvSpPr>
        <p:spPr>
          <a:xfrm>
            <a:off x="10221748" y="4236334"/>
            <a:ext cx="1013628" cy="347241"/>
          </a:xfrm>
          <a:prstGeom prst="frame">
            <a:avLst>
              <a:gd name="adj1" fmla="val 3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1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DEBA083-5DE3-4A0C-AAC5-D75AEB9B6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1ABE-EC9D-424B-A9B4-2AC3D67EECEF}"/>
              </a:ext>
            </a:extLst>
          </p:cNvPr>
          <p:cNvSpPr txBox="1"/>
          <p:nvPr/>
        </p:nvSpPr>
        <p:spPr>
          <a:xfrm>
            <a:off x="809020" y="1938506"/>
            <a:ext cx="3333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강의평가 결과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자세한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강의평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보기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버튼 클릭 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에브리타임에서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크롤링해온 강의평가 데이터 정보 전체를 출력해줌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 상태에서는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‘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처음으로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메시지 입력을 통해서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시작하기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단계로 나올 수 있음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152976-D7EE-455A-ABBD-2AB3DEDD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74" y="1233848"/>
            <a:ext cx="3250799" cy="552240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8867055" y="3738623"/>
            <a:ext cx="2337239" cy="2425481"/>
          </a:xfrm>
          <a:prstGeom prst="frame">
            <a:avLst>
              <a:gd name="adj1" fmla="val 12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760D2018-E3CD-4FC0-B50A-033DD6A57A1D}"/>
              </a:ext>
            </a:extLst>
          </p:cNvPr>
          <p:cNvSpPr/>
          <p:nvPr/>
        </p:nvSpPr>
        <p:spPr>
          <a:xfrm>
            <a:off x="10116273" y="3146479"/>
            <a:ext cx="1088021" cy="282521"/>
          </a:xfrm>
          <a:prstGeom prst="frame">
            <a:avLst>
              <a:gd name="adj1" fmla="val 3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A7C94438-CBD0-4F3C-8B86-0037C9BFB2FD}"/>
              </a:ext>
            </a:extLst>
          </p:cNvPr>
          <p:cNvSpPr/>
          <p:nvPr/>
        </p:nvSpPr>
        <p:spPr>
          <a:xfrm>
            <a:off x="5420088" y="5935508"/>
            <a:ext cx="1053296" cy="557367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8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06378F8-6BBC-4950-859E-B483B5EF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35" y="1337734"/>
            <a:ext cx="3250799" cy="552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EBA083-5DE3-4A0C-AAC5-D75AEB9B6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5402821" y="3429000"/>
            <a:ext cx="1053296" cy="600772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1ABE-EC9D-424B-A9B4-2AC3D67EECEF}"/>
              </a:ext>
            </a:extLst>
          </p:cNvPr>
          <p:cNvSpPr txBox="1"/>
          <p:nvPr/>
        </p:nvSpPr>
        <p:spPr>
          <a:xfrm>
            <a:off x="809020" y="1938506"/>
            <a:ext cx="3333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3-2a. [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강의명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으로 검색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'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강의명을 입력하세요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.’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메시지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처음으로 버튼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처음으로 버튼 누를 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시작하기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단계로 이동 가능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8907416" y="3508166"/>
            <a:ext cx="2361236" cy="601883"/>
          </a:xfrm>
          <a:prstGeom prst="frame">
            <a:avLst>
              <a:gd name="adj1" fmla="val 3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45BE0BE-45C6-4DD6-95EB-2A3D0F5CE45B}"/>
              </a:ext>
            </a:extLst>
          </p:cNvPr>
          <p:cNvSpPr/>
          <p:nvPr/>
        </p:nvSpPr>
        <p:spPr>
          <a:xfrm>
            <a:off x="8907416" y="4110050"/>
            <a:ext cx="2361236" cy="323054"/>
          </a:xfrm>
          <a:prstGeom prst="frame">
            <a:avLst>
              <a:gd name="adj1" fmla="val 3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8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F3075B2-E1B7-4CDD-9374-8CA782EA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0" y="1268572"/>
            <a:ext cx="3699628" cy="552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EBA083-5DE3-4A0C-AAC5-D75AEB9B6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5402821" y="4389699"/>
            <a:ext cx="1053296" cy="600772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8992564" y="1840375"/>
            <a:ext cx="2084408" cy="3749054"/>
          </a:xfrm>
          <a:prstGeom prst="frame">
            <a:avLst>
              <a:gd name="adj1" fmla="val 15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59947-6343-46AC-8AB4-2038F176735C}"/>
              </a:ext>
            </a:extLst>
          </p:cNvPr>
          <p:cNvSpPr txBox="1"/>
          <p:nvPr/>
        </p:nvSpPr>
        <p:spPr>
          <a:xfrm>
            <a:off x="809020" y="1938506"/>
            <a:ext cx="34967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3-2b.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강의명을 통한 강의평가 검색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검색결과를 알려주는 메시지출력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입력 받은 결과와 동일하거나 입력 받은 결과를 포함하는 교수명과 강의 이름을 버튼으로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Facebook API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전달할 수 있는 버튼의 최댓값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= 3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버튼을 제외하고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한번에 최대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개의 강의만을 보여줄 수 있음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.. </a:t>
            </a:r>
            <a:r>
              <a:rPr lang="ko-KR" altLang="en-US" b="1" dirty="0" err="1"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밀당강의봇</a:t>
            </a:r>
            <a:endParaRPr lang="en-US" altLang="ko-KR" b="1" dirty="0">
              <a:highlight>
                <a:srgbClr val="FFFF00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남은 강의 열람 가능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3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372F891-CE50-4C00-9FFD-A65590B1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0" y="1268572"/>
            <a:ext cx="3699628" cy="552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EBA083-5DE3-4A0C-AAC5-D75AEB9B6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5402821" y="4389699"/>
            <a:ext cx="1053296" cy="600772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8900932" y="2789499"/>
            <a:ext cx="2176040" cy="2799930"/>
          </a:xfrm>
          <a:prstGeom prst="frame">
            <a:avLst>
              <a:gd name="adj1" fmla="val 15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59947-6343-46AC-8AB4-2038F176735C}"/>
              </a:ext>
            </a:extLst>
          </p:cNvPr>
          <p:cNvSpPr txBox="1"/>
          <p:nvPr/>
        </p:nvSpPr>
        <p:spPr>
          <a:xfrm>
            <a:off x="809020" y="1938506"/>
            <a:ext cx="3496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3-2b.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강의명을 통한 강의평가 검색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버튼 클릭 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이전 검색 결과를 제외하고 다음 강의 검색 결과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개를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 버튼 클릭 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강의평가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결과 출력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상태로 이동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더보기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클릭 시 이와 같은 과정이 반복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08F0F27A-5EE9-43F9-9DBC-106088A0F697}"/>
              </a:ext>
            </a:extLst>
          </p:cNvPr>
          <p:cNvSpPr/>
          <p:nvPr/>
        </p:nvSpPr>
        <p:spPr>
          <a:xfrm>
            <a:off x="10821895" y="2266218"/>
            <a:ext cx="1063809" cy="523281"/>
          </a:xfrm>
          <a:prstGeom prst="frame">
            <a:avLst>
              <a:gd name="adj1" fmla="val 59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2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E1EB3CD-2D67-47C1-A595-5011D97F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0" y="1268571"/>
            <a:ext cx="3699628" cy="552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EBA083-5DE3-4A0C-AAC5-D75AEB9B6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6796896" y="3429000"/>
            <a:ext cx="1053296" cy="600772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9002548" y="2594134"/>
            <a:ext cx="2074424" cy="3251081"/>
          </a:xfrm>
          <a:prstGeom prst="frame">
            <a:avLst>
              <a:gd name="adj1" fmla="val 15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59947-6343-46AC-8AB4-2038F176735C}"/>
              </a:ext>
            </a:extLst>
          </p:cNvPr>
          <p:cNvSpPr txBox="1"/>
          <p:nvPr/>
        </p:nvSpPr>
        <p:spPr>
          <a:xfrm>
            <a:off x="809020" y="1938506"/>
            <a:ext cx="3496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3-3. HELP -&gt;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도움말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선택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[HELP]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버튼 클릭 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봇을 사용하는데 필요한 내용을 담은 도움말 메시지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처음으로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버튼 클릭 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시작하기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상태로 이동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08F0F27A-5EE9-43F9-9DBC-106088A0F697}"/>
              </a:ext>
            </a:extLst>
          </p:cNvPr>
          <p:cNvSpPr/>
          <p:nvPr/>
        </p:nvSpPr>
        <p:spPr>
          <a:xfrm>
            <a:off x="10972801" y="2076136"/>
            <a:ext cx="769814" cy="523281"/>
          </a:xfrm>
          <a:prstGeom prst="frame">
            <a:avLst>
              <a:gd name="adj1" fmla="val 59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4F96C1CD-548D-423B-8733-840FD0185828}"/>
              </a:ext>
            </a:extLst>
          </p:cNvPr>
          <p:cNvSpPr/>
          <p:nvPr/>
        </p:nvSpPr>
        <p:spPr>
          <a:xfrm>
            <a:off x="6796896" y="4401609"/>
            <a:ext cx="1053296" cy="600772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3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81B1-7EF9-4475-84BE-1DE1F2B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데모영상</a:t>
            </a:r>
          </a:p>
        </p:txBody>
      </p:sp>
    </p:spTree>
    <p:extLst>
      <p:ext uri="{BB962C8B-B14F-4D97-AF65-F5344CB8AC3E}">
        <p14:creationId xmlns:p14="http://schemas.microsoft.com/office/powerpoint/2010/main" val="373281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81B1-7EF9-4475-84BE-1DE1F2B3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b="1"/>
              <a:t>Q&amp;A?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5AC1F7-5F11-4985-81B3-0CB4D534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481946" y="599476"/>
            <a:ext cx="3529109" cy="35291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704461-1263-4EDD-BDCD-286570C11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4332788" y="600819"/>
            <a:ext cx="3526424" cy="3526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CCF9B1-50A0-4CFB-A654-47A36DD4BB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8153400" y="587047"/>
            <a:ext cx="3553968" cy="355396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3C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597B4D-7E47-43DA-B9D6-D1DBC3642905}"/>
              </a:ext>
            </a:extLst>
          </p:cNvPr>
          <p:cNvSpPr txBox="1"/>
          <p:nvPr/>
        </p:nvSpPr>
        <p:spPr>
          <a:xfrm>
            <a:off x="3140927" y="5778706"/>
            <a:ext cx="71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 repository :  http://khuhub.khu.ac.kr/2016104172/LINEBOT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18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AC5563-34B6-43C1-9DA5-798C0E96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Table of Contents</a:t>
            </a:r>
            <a:endParaRPr lang="ko-KR" altLang="en-US" sz="4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64947-CB95-4C4E-BADB-364613CE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 소개</a:t>
            </a:r>
            <a:endParaRPr lang="en-US" altLang="ko-KR" sz="24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 선정 배경</a:t>
            </a:r>
            <a:endParaRPr lang="en-US" altLang="ko-KR" sz="24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구조</a:t>
            </a:r>
            <a:endParaRPr lang="en-US" altLang="ko-KR" sz="24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  <a:endParaRPr lang="en-US" altLang="ko-KR" sz="24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데모</a:t>
            </a:r>
            <a:endParaRPr lang="en-US" altLang="ko-KR" sz="24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QnA</a:t>
            </a:r>
            <a:endParaRPr lang="ko-KR" altLang="en-US" sz="24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3FF0B-D534-454B-AD94-8D5431571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25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1B3452-6128-42FC-947B-6F19DE887B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9763760" y="4833892"/>
            <a:ext cx="1908734" cy="19087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DD42B9-C6AA-497A-BBC4-CA0D02E7C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04" y="294579"/>
            <a:ext cx="2638999" cy="26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81B1-7EF9-4475-84BE-1DE1F2B3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663291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b="1" dirty="0"/>
              <a:t>감사합니다</a:t>
            </a:r>
            <a:r>
              <a:rPr lang="en-US" altLang="ko-KR" sz="6000" b="1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5AC1F7-5F11-4985-81B3-0CB4D5344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481946" y="599476"/>
            <a:ext cx="3529109" cy="3529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6442F0-2526-469D-B1B0-A41A841B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4332788" y="600819"/>
            <a:ext cx="3526424" cy="35264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CCF9B1-50A0-4CFB-A654-47A36DD4BB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8153400" y="587047"/>
            <a:ext cx="3553968" cy="35539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3C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C9D996-0CF8-4047-84E3-413F42220049}"/>
              </a:ext>
            </a:extLst>
          </p:cNvPr>
          <p:cNvSpPr txBox="1"/>
          <p:nvPr/>
        </p:nvSpPr>
        <p:spPr>
          <a:xfrm>
            <a:off x="3140927" y="5778706"/>
            <a:ext cx="71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 repository :  http://khuhub.khu.ac.kr/2016104172/LINEBOT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02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6CDC51-8D27-4BF4-AB33-7D5905E8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FB90F3-DFB9-42D4-B851-120249962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AC5563-34B6-43C1-9DA5-798C0E96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 소개</a:t>
            </a:r>
          </a:p>
        </p:txBody>
      </p:sp>
      <p:sp>
        <p:nvSpPr>
          <p:cNvPr id="21" name="Freeform 60">
            <a:extLst>
              <a:ext uri="{FF2B5EF4-FFF2-40B4-BE49-F238E27FC236}">
                <a16:creationId xmlns:a16="http://schemas.microsoft.com/office/drawing/2014/main" id="{DF4CE22F-8463-44F2-BE50-65D9B503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8720" y="0"/>
            <a:ext cx="3762182" cy="2258435"/>
          </a:xfrm>
          <a:custGeom>
            <a:avLst/>
            <a:gdLst>
              <a:gd name="connsiteX0" fmla="*/ 39946 w 3960192"/>
              <a:gd name="connsiteY0" fmla="*/ 0 h 2377300"/>
              <a:gd name="connsiteX1" fmla="*/ 3920247 w 3960192"/>
              <a:gd name="connsiteY1" fmla="*/ 0 h 2377300"/>
              <a:gd name="connsiteX2" fmla="*/ 3949969 w 3960192"/>
              <a:gd name="connsiteY2" fmla="*/ 194751 h 2377300"/>
              <a:gd name="connsiteX3" fmla="*/ 3960192 w 3960192"/>
              <a:gd name="connsiteY3" fmla="*/ 397204 h 2377300"/>
              <a:gd name="connsiteX4" fmla="*/ 1980096 w 3960192"/>
              <a:gd name="connsiteY4" fmla="*/ 2377300 h 2377300"/>
              <a:gd name="connsiteX5" fmla="*/ 0 w 3960192"/>
              <a:gd name="connsiteY5" fmla="*/ 397204 h 2377300"/>
              <a:gd name="connsiteX6" fmla="*/ 10224 w 3960192"/>
              <a:gd name="connsiteY6" fmla="*/ 194751 h 23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377300">
                <a:moveTo>
                  <a:pt x="39946" y="0"/>
                </a:moveTo>
                <a:lnTo>
                  <a:pt x="3920247" y="0"/>
                </a:lnTo>
                <a:lnTo>
                  <a:pt x="3949969" y="194751"/>
                </a:lnTo>
                <a:cubicBezTo>
                  <a:pt x="3956729" y="261316"/>
                  <a:pt x="3960192" y="328856"/>
                  <a:pt x="3960192" y="397204"/>
                </a:cubicBezTo>
                <a:cubicBezTo>
                  <a:pt x="3960192" y="1490781"/>
                  <a:pt x="3073673" y="2377300"/>
                  <a:pt x="1980096" y="2377300"/>
                </a:cubicBezTo>
                <a:cubicBezTo>
                  <a:pt x="886519" y="2377300"/>
                  <a:pt x="0" y="1490781"/>
                  <a:pt x="0" y="397204"/>
                </a:cubicBezTo>
                <a:cubicBezTo>
                  <a:pt x="0" y="328856"/>
                  <a:pt x="3463" y="261316"/>
                  <a:pt x="10224" y="194751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64947-CB95-4C4E-BADB-364613CE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14171"/>
            <a:ext cx="5145024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페이스북 메신저 기반 </a:t>
            </a:r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컴공</a:t>
            </a: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소융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강의평가 </a:t>
            </a:r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챗봇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사용자와의 대화를 통하여 사용자가 원하는 과목에 대한 정보를 </a:t>
            </a:r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교수명</a:t>
            </a: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강의명을 통해 얻을 수 있게 함</a:t>
            </a: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사용자와의 대화를 통해</a:t>
            </a: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에브리타임의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강의평가정보 및 강의 평점</a:t>
            </a: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봇의 </a:t>
            </a:r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한줄평을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제공 </a:t>
            </a:r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3FA1383B-2709-4E36-8FF8-7A737213B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7503" y="3006774"/>
            <a:ext cx="4734497" cy="3851226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3FF0B-D534-454B-AD94-8D5431571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26" y="-61771"/>
            <a:ext cx="1831369" cy="1831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E00CF9-0E74-4810-8DB5-452F53A8B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29" y="4193620"/>
            <a:ext cx="2135726" cy="21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9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AC5563-34B6-43C1-9DA5-798C0E96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 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64947-CB95-4C4E-BADB-364613CE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44" y="2497605"/>
            <a:ext cx="5616871" cy="4119795"/>
          </a:xfrm>
        </p:spPr>
        <p:txBody>
          <a:bodyPr anchor="ctr">
            <a:norm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챗봇을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구현하는 것이 </a:t>
            </a:r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재밌을거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같아서 </a:t>
            </a:r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챗봇을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주제로 선택함</a:t>
            </a: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챗봇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플랫폼 고르는 기준</a:t>
            </a:r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많은 사람이 사용하고 있는 플랫폼을 이용할 것</a:t>
            </a:r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 사용자 대상은 경희대학교 학생으로 할 것</a:t>
            </a:r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문서화가 잘 되어있는 플랫폼을 선택할 것</a:t>
            </a:r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D3FF0B-D534-454B-AD94-8D5431571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29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C509C0-DA63-41E3-B87C-62AEA78D2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04" y="294579"/>
            <a:ext cx="2638999" cy="26389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8D55CFF-7FDE-4EE7-A156-18637D6BA5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9763760" y="4833892"/>
            <a:ext cx="1908734" cy="19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7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39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5D8554-4B91-41BE-A1C2-DA50A350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 선정 배경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INE Messengerì ëí ì´ë¯¸ì§ ê²ìê²°ê³¼">
            <a:extLst>
              <a:ext uri="{FF2B5EF4-FFF2-40B4-BE49-F238E27FC236}">
                <a16:creationId xmlns:a16="http://schemas.microsoft.com/office/drawing/2014/main" id="{A7B86E0B-03EB-4B17-B4F8-E7FA1178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6145" y="871183"/>
            <a:ext cx="1138736" cy="11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7980B-3AED-4E20-B2D0-876CFD48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68" y="2421682"/>
            <a:ext cx="4133360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 </a:t>
            </a:r>
            <a:r>
              <a:rPr lang="ko-KR" altLang="en-US" sz="18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현재 존재하는 </a:t>
            </a:r>
            <a:r>
              <a:rPr lang="ko-KR" altLang="en-US" sz="18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챗봇</a:t>
            </a:r>
            <a:r>
              <a:rPr lang="ko-KR" altLang="en-US" sz="18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플랫폼</a:t>
            </a:r>
            <a:endParaRPr lang="en-US" altLang="ko-KR" sz="18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LINE/Facebook/Slack/WhatsApp</a:t>
            </a:r>
            <a:endParaRPr lang="ko-KR" altLang="en-US" sz="18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 sz="17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LINE : </a:t>
            </a:r>
            <a:r>
              <a:rPr lang="ko-KR" altLang="en-US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많은 사람이 사용하지 않음</a:t>
            </a:r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문서 검색결과가 적음</a:t>
            </a:r>
            <a:endParaRPr lang="en-US" altLang="ko-KR" sz="17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Slack : </a:t>
            </a:r>
            <a:r>
              <a:rPr lang="ko-KR" altLang="en-US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 시용자인 학생이 많이 사용하지 않음</a:t>
            </a:r>
            <a:endParaRPr lang="en-US" altLang="ko-KR" sz="17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WhatsApp : </a:t>
            </a:r>
            <a:r>
              <a:rPr lang="ko-KR" altLang="en-US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외국에서는 많이 쓰지만</a:t>
            </a:r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한국에서 쓰이는 비율이 미비함</a:t>
            </a:r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Facebook : </a:t>
            </a:r>
            <a:r>
              <a:rPr lang="ko-KR" altLang="en-US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대중적으로 많이 쓰임</a:t>
            </a:r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문서화가 잘 되어있음</a:t>
            </a:r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70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구글링</a:t>
            </a:r>
            <a:r>
              <a:rPr lang="ko-KR" altLang="en-US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자료가 많음</a:t>
            </a:r>
            <a:r>
              <a:rPr lang="en-US" altLang="ko-KR" sz="17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17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6" descr="WhatsAppì ëí ì´ë¯¸ì§ ê²ìê²°ê³¼">
            <a:extLst>
              <a:ext uri="{FF2B5EF4-FFF2-40B4-BE49-F238E27FC236}">
                <a16:creationId xmlns:a16="http://schemas.microsoft.com/office/drawing/2014/main" id="{3656641B-F426-45E3-9D04-C4CDD32B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1079" y="3434981"/>
            <a:ext cx="1735071" cy="173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F3F11E1-50B4-433B-A926-2B1176B51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04" y="294579"/>
            <a:ext cx="2638999" cy="2638999"/>
          </a:xfrm>
          <a:prstGeom prst="rect">
            <a:avLst/>
          </a:prstGeom>
        </p:spPr>
      </p:pic>
      <p:pic>
        <p:nvPicPr>
          <p:cNvPr id="33" name="Picture 4" descr="slackì ëí ì´ë¯¸ì§ ê²ìê²°ê³¼">
            <a:extLst>
              <a:ext uri="{FF2B5EF4-FFF2-40B4-BE49-F238E27FC236}">
                <a16:creationId xmlns:a16="http://schemas.microsoft.com/office/drawing/2014/main" id="{3FB87376-5A76-49D2-95DA-7278BBCA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3302" y="4893612"/>
            <a:ext cx="1773220" cy="177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원형: 비어 있음 25">
            <a:extLst>
              <a:ext uri="{FF2B5EF4-FFF2-40B4-BE49-F238E27FC236}">
                <a16:creationId xmlns:a16="http://schemas.microsoft.com/office/drawing/2014/main" id="{FE1E7530-ED6E-4557-8620-50B90A45961B}"/>
              </a:ext>
            </a:extLst>
          </p:cNvPr>
          <p:cNvSpPr/>
          <p:nvPr/>
        </p:nvSpPr>
        <p:spPr>
          <a:xfrm>
            <a:off x="8646633" y="3593269"/>
            <a:ext cx="2539940" cy="2497644"/>
          </a:xfrm>
          <a:prstGeom prst="donut">
            <a:avLst>
              <a:gd name="adj" fmla="val 5432"/>
            </a:avLst>
          </a:prstGeom>
          <a:solidFill>
            <a:srgbClr val="430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9F323B-9259-4FC0-A8AF-ED39209E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13313" cy="1325563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Outer Architecture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26" name="Picture 2" descr="Facebook Graph APIì ëí ì´ë¯¸ì§ ê²ìê²°ê³¼">
            <a:extLst>
              <a:ext uri="{FF2B5EF4-FFF2-40B4-BE49-F238E27FC236}">
                <a16:creationId xmlns:a16="http://schemas.microsoft.com/office/drawing/2014/main" id="{3C5E28F0-79D5-4508-B0F2-74B811413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30" y="5716990"/>
            <a:ext cx="3375185" cy="8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5D7A381-F1BD-48E8-B2B6-A323FD31AEFB}"/>
              </a:ext>
            </a:extLst>
          </p:cNvPr>
          <p:cNvGrpSpPr/>
          <p:nvPr/>
        </p:nvGrpSpPr>
        <p:grpSpPr>
          <a:xfrm>
            <a:off x="100358" y="1855891"/>
            <a:ext cx="1604059" cy="2025467"/>
            <a:chOff x="579292" y="1966986"/>
            <a:chExt cx="1604059" cy="2025467"/>
          </a:xfrm>
        </p:grpSpPr>
        <p:pic>
          <p:nvPicPr>
            <p:cNvPr id="1028" name="Picture 4" descr="user imageì ëí ì´ë¯¸ì§ ê²ìê²°ê³¼">
              <a:extLst>
                <a:ext uri="{FF2B5EF4-FFF2-40B4-BE49-F238E27FC236}">
                  <a16:creationId xmlns:a16="http://schemas.microsoft.com/office/drawing/2014/main" id="{C9BB6B82-BA91-4B41-AA3E-1FF9CB692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92" y="1966986"/>
              <a:ext cx="1604059" cy="160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62BC3C-AB06-477E-8847-587B2A5C18A7}"/>
                </a:ext>
              </a:extLst>
            </p:cNvPr>
            <p:cNvSpPr txBox="1"/>
            <p:nvPr/>
          </p:nvSpPr>
          <p:spPr>
            <a:xfrm>
              <a:off x="1019130" y="3623121"/>
              <a:ext cx="960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User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120AC5-9C9F-4D5E-80A4-DEBB6DB751C2}"/>
              </a:ext>
            </a:extLst>
          </p:cNvPr>
          <p:cNvGrpSpPr/>
          <p:nvPr/>
        </p:nvGrpSpPr>
        <p:grpSpPr>
          <a:xfrm>
            <a:off x="2915957" y="1855891"/>
            <a:ext cx="1325563" cy="2106709"/>
            <a:chOff x="3736202" y="2103435"/>
            <a:chExt cx="1325563" cy="21067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39B64A-660A-4D3C-86CB-97F1C66AE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202" y="2103435"/>
              <a:ext cx="1325563" cy="13255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FD8920-4ACD-460F-AABE-47A9C5A2E4FE}"/>
                </a:ext>
              </a:extLst>
            </p:cNvPr>
            <p:cNvSpPr txBox="1"/>
            <p:nvPr/>
          </p:nvSpPr>
          <p:spPr>
            <a:xfrm>
              <a:off x="3736202" y="3563813"/>
              <a:ext cx="1325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Facebook</a:t>
              </a:r>
            </a:p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Messenger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ABD9D1-C6AD-44C5-BE28-1472BFF7D452}"/>
              </a:ext>
            </a:extLst>
          </p:cNvPr>
          <p:cNvGrpSpPr/>
          <p:nvPr/>
        </p:nvGrpSpPr>
        <p:grpSpPr>
          <a:xfrm>
            <a:off x="5487714" y="1855891"/>
            <a:ext cx="1409208" cy="2060544"/>
            <a:chOff x="6864018" y="2156832"/>
            <a:chExt cx="1409208" cy="20605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45DE341-6E7A-48D5-B3F5-74A794ED7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" b="3"/>
            <a:stretch/>
          </p:blipFill>
          <p:spPr>
            <a:xfrm>
              <a:off x="6864018" y="2156832"/>
              <a:ext cx="1325563" cy="13255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813A8C-EE09-44F4-B9FD-678CF04542EA}"/>
                </a:ext>
              </a:extLst>
            </p:cNvPr>
            <p:cNvSpPr txBox="1"/>
            <p:nvPr/>
          </p:nvSpPr>
          <p:spPr>
            <a:xfrm>
              <a:off x="6947663" y="3571045"/>
              <a:ext cx="1325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Facebook</a:t>
              </a:r>
            </a:p>
            <a:p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WebPage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C737405-26E6-44D7-8888-8CAAB32C9AC4}"/>
              </a:ext>
            </a:extLst>
          </p:cNvPr>
          <p:cNvSpPr/>
          <p:nvPr/>
        </p:nvSpPr>
        <p:spPr>
          <a:xfrm>
            <a:off x="1775619" y="2576412"/>
            <a:ext cx="1069136" cy="208345"/>
          </a:xfrm>
          <a:prstGeom prst="rightArrow">
            <a:avLst/>
          </a:prstGeom>
          <a:solidFill>
            <a:srgbClr val="47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6F44EC1-60A2-4C75-87D9-30172E42F447}"/>
              </a:ext>
            </a:extLst>
          </p:cNvPr>
          <p:cNvSpPr/>
          <p:nvPr/>
        </p:nvSpPr>
        <p:spPr>
          <a:xfrm>
            <a:off x="4336959" y="2518672"/>
            <a:ext cx="1072380" cy="217168"/>
          </a:xfrm>
          <a:prstGeom prst="rightArrow">
            <a:avLst/>
          </a:prstGeom>
          <a:solidFill>
            <a:srgbClr val="47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EBCA6E0A-2B43-4B6A-9C22-3EA87CA53ED2}"/>
              </a:ext>
            </a:extLst>
          </p:cNvPr>
          <p:cNvSpPr/>
          <p:nvPr/>
        </p:nvSpPr>
        <p:spPr>
          <a:xfrm>
            <a:off x="7905509" y="1902056"/>
            <a:ext cx="4186133" cy="4739642"/>
          </a:xfrm>
          <a:prstGeom prst="frame">
            <a:avLst>
              <a:gd name="adj1" fmla="val 1302"/>
            </a:avLst>
          </a:prstGeom>
          <a:solidFill>
            <a:srgbClr val="430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73BD7BC-3365-41D3-A68E-56B331FB5FB4}"/>
              </a:ext>
            </a:extLst>
          </p:cNvPr>
          <p:cNvSpPr/>
          <p:nvPr/>
        </p:nvSpPr>
        <p:spPr>
          <a:xfrm>
            <a:off x="7915132" y="1440482"/>
            <a:ext cx="1041722" cy="394323"/>
          </a:xfrm>
          <a:prstGeom prst="roundRect">
            <a:avLst/>
          </a:prstGeom>
          <a:solidFill>
            <a:srgbClr val="4300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SERVER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0C052D4-E14F-4E0C-8D56-E5192E9C02FD}"/>
              </a:ext>
            </a:extLst>
          </p:cNvPr>
          <p:cNvSpPr/>
          <p:nvPr/>
        </p:nvSpPr>
        <p:spPr>
          <a:xfrm>
            <a:off x="6955405" y="2547960"/>
            <a:ext cx="807975" cy="219920"/>
          </a:xfrm>
          <a:prstGeom prst="rightArrow">
            <a:avLst/>
          </a:prstGeom>
          <a:solidFill>
            <a:srgbClr val="47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D6FF5BE-2933-4F63-8BA6-EFD155384EF4}"/>
              </a:ext>
            </a:extLst>
          </p:cNvPr>
          <p:cNvSpPr/>
          <p:nvPr/>
        </p:nvSpPr>
        <p:spPr>
          <a:xfrm rot="10800000">
            <a:off x="6810068" y="6049580"/>
            <a:ext cx="937887" cy="219920"/>
          </a:xfrm>
          <a:prstGeom prst="rightArrow">
            <a:avLst/>
          </a:prstGeom>
          <a:solidFill>
            <a:srgbClr val="47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47986FD-C6D6-425E-B7FA-3D5A82276B19}"/>
              </a:ext>
            </a:extLst>
          </p:cNvPr>
          <p:cNvSpPr/>
          <p:nvPr/>
        </p:nvSpPr>
        <p:spPr>
          <a:xfrm rot="13410795">
            <a:off x="1090428" y="4733073"/>
            <a:ext cx="2323237" cy="213441"/>
          </a:xfrm>
          <a:prstGeom prst="rightArrow">
            <a:avLst/>
          </a:prstGeom>
          <a:solidFill>
            <a:srgbClr val="475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7078F-FB14-4F83-B5CF-992E54422366}"/>
              </a:ext>
            </a:extLst>
          </p:cNvPr>
          <p:cNvSpPr txBox="1"/>
          <p:nvPr/>
        </p:nvSpPr>
        <p:spPr>
          <a:xfrm>
            <a:off x="1731752" y="2207080"/>
            <a:ext cx="115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Message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CFE97-9AF7-4241-94C1-DDA0D3E16311}"/>
              </a:ext>
            </a:extLst>
          </p:cNvPr>
          <p:cNvSpPr txBox="1"/>
          <p:nvPr/>
        </p:nvSpPr>
        <p:spPr>
          <a:xfrm>
            <a:off x="1846504" y="2767880"/>
            <a:ext cx="115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Button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81116-4025-45E5-A0C8-D077B1F8789E}"/>
              </a:ext>
            </a:extLst>
          </p:cNvPr>
          <p:cNvSpPr txBox="1"/>
          <p:nvPr/>
        </p:nvSpPr>
        <p:spPr>
          <a:xfrm>
            <a:off x="4312722" y="2207080"/>
            <a:ext cx="115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Message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32" name="Picture 8" descr="herokuì ëí ì´ë¯¸ì§ ê²ìê²°ê³¼">
            <a:extLst>
              <a:ext uri="{FF2B5EF4-FFF2-40B4-BE49-F238E27FC236}">
                <a16:creationId xmlns:a16="http://schemas.microsoft.com/office/drawing/2014/main" id="{213CB36F-31C4-45FE-9E52-8CFFAB6D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04" y="1201643"/>
            <a:ext cx="2053074" cy="8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6D5FF3-4B5C-4140-A93C-AB3D7198F7FA}"/>
              </a:ext>
            </a:extLst>
          </p:cNvPr>
          <p:cNvSpPr txBox="1"/>
          <p:nvPr/>
        </p:nvSpPr>
        <p:spPr>
          <a:xfrm>
            <a:off x="6810067" y="2257924"/>
            <a:ext cx="15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Webhook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F465F-3401-44D3-B014-715BD56470E3}"/>
              </a:ext>
            </a:extLst>
          </p:cNvPr>
          <p:cNvSpPr txBox="1"/>
          <p:nvPr/>
        </p:nvSpPr>
        <p:spPr>
          <a:xfrm>
            <a:off x="6794644" y="5680248"/>
            <a:ext cx="115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Request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A8D06-A91D-4194-85D3-211AEC64AE50}"/>
              </a:ext>
            </a:extLst>
          </p:cNvPr>
          <p:cNvSpPr txBox="1"/>
          <p:nvPr/>
        </p:nvSpPr>
        <p:spPr>
          <a:xfrm rot="2660343">
            <a:off x="1440651" y="4872001"/>
            <a:ext cx="132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Response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7C48B4-605F-4690-B301-8800EC09B0B7}"/>
              </a:ext>
            </a:extLst>
          </p:cNvPr>
          <p:cNvSpPr/>
          <p:nvPr/>
        </p:nvSpPr>
        <p:spPr>
          <a:xfrm>
            <a:off x="8779302" y="2431665"/>
            <a:ext cx="2219418" cy="477680"/>
          </a:xfrm>
          <a:prstGeom prst="roundRect">
            <a:avLst/>
          </a:prstGeom>
          <a:solidFill>
            <a:srgbClr val="430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API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EndPoint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B8CE27-306C-48AA-A188-83BBC1C9EED4}"/>
              </a:ext>
            </a:extLst>
          </p:cNvPr>
          <p:cNvSpPr/>
          <p:nvPr/>
        </p:nvSpPr>
        <p:spPr>
          <a:xfrm>
            <a:off x="8114713" y="5056667"/>
            <a:ext cx="1417327" cy="477680"/>
          </a:xfrm>
          <a:prstGeom prst="roundRect">
            <a:avLst/>
          </a:prstGeom>
          <a:solidFill>
            <a:srgbClr val="430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Template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0065F52-2287-45D9-A167-EC6B14613414}"/>
              </a:ext>
            </a:extLst>
          </p:cNvPr>
          <p:cNvSpPr/>
          <p:nvPr/>
        </p:nvSpPr>
        <p:spPr>
          <a:xfrm>
            <a:off x="9207939" y="3492104"/>
            <a:ext cx="1417327" cy="477680"/>
          </a:xfrm>
          <a:prstGeom prst="roundRect">
            <a:avLst/>
          </a:prstGeom>
          <a:solidFill>
            <a:srgbClr val="430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Controller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5C75B289-5752-42FD-9A82-320191B8B5D8}"/>
              </a:ext>
            </a:extLst>
          </p:cNvPr>
          <p:cNvSpPr/>
          <p:nvPr/>
        </p:nvSpPr>
        <p:spPr>
          <a:xfrm rot="5400000">
            <a:off x="9617526" y="3092438"/>
            <a:ext cx="545525" cy="216573"/>
          </a:xfrm>
          <a:prstGeom prst="rightArrow">
            <a:avLst/>
          </a:prstGeom>
          <a:solidFill>
            <a:srgbClr val="430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AF5C3C6-1553-43CA-AD73-68B04AA28C4A}"/>
              </a:ext>
            </a:extLst>
          </p:cNvPr>
          <p:cNvSpPr/>
          <p:nvPr/>
        </p:nvSpPr>
        <p:spPr>
          <a:xfrm>
            <a:off x="10418186" y="5056667"/>
            <a:ext cx="1417327" cy="477680"/>
          </a:xfrm>
          <a:prstGeom prst="roundRect">
            <a:avLst/>
          </a:prstGeom>
          <a:solidFill>
            <a:srgbClr val="430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Database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52B38D-165A-4E8E-876B-CBB02E6486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D79A998-B705-445B-9636-26D7DB0488FA}"/>
              </a:ext>
            </a:extLst>
          </p:cNvPr>
          <p:cNvSpPr/>
          <p:nvPr/>
        </p:nvSpPr>
        <p:spPr>
          <a:xfrm>
            <a:off x="10418186" y="5056667"/>
            <a:ext cx="1417327" cy="477680"/>
          </a:xfrm>
          <a:prstGeom prst="roundRect">
            <a:avLst/>
          </a:prstGeom>
          <a:solidFill>
            <a:srgbClr val="430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Database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4" name="액자 53">
            <a:extLst>
              <a:ext uri="{FF2B5EF4-FFF2-40B4-BE49-F238E27FC236}">
                <a16:creationId xmlns:a16="http://schemas.microsoft.com/office/drawing/2014/main" id="{D059CA24-0554-4DC3-8E36-2C187068355C}"/>
              </a:ext>
            </a:extLst>
          </p:cNvPr>
          <p:cNvSpPr/>
          <p:nvPr/>
        </p:nvSpPr>
        <p:spPr>
          <a:xfrm>
            <a:off x="10311270" y="4788468"/>
            <a:ext cx="1654533" cy="1012892"/>
          </a:xfrm>
          <a:prstGeom prst="frame">
            <a:avLst>
              <a:gd name="adj1" fmla="val 41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2DFF7E2-9204-4FAE-8EB4-0DA8CF0E1265}"/>
              </a:ext>
            </a:extLst>
          </p:cNvPr>
          <p:cNvGrpSpPr/>
          <p:nvPr/>
        </p:nvGrpSpPr>
        <p:grpSpPr>
          <a:xfrm>
            <a:off x="705933" y="1601646"/>
            <a:ext cx="9067675" cy="3980596"/>
            <a:chOff x="705933" y="1601646"/>
            <a:chExt cx="9067675" cy="3980596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F0C353E-6C65-4FD8-8395-C44622BC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33" y="1601646"/>
              <a:ext cx="3526424" cy="3526424"/>
            </a:xfrm>
            <a:prstGeom prst="rect">
              <a:avLst/>
            </a:prstGeom>
          </p:spPr>
        </p:pic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BB9A2643-DA3D-40AD-9866-CB972EE6BF05}"/>
                </a:ext>
              </a:extLst>
            </p:cNvPr>
            <p:cNvSpPr/>
            <p:nvPr/>
          </p:nvSpPr>
          <p:spPr>
            <a:xfrm>
              <a:off x="3958944" y="3194040"/>
              <a:ext cx="2900790" cy="382203"/>
            </a:xfrm>
            <a:prstGeom prst="rightArrow">
              <a:avLst/>
            </a:prstGeom>
            <a:solidFill>
              <a:srgbClr val="430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E30F69-F43F-454F-8629-D334EBC74BBD}"/>
                </a:ext>
              </a:extLst>
            </p:cNvPr>
            <p:cNvSpPr txBox="1"/>
            <p:nvPr/>
          </p:nvSpPr>
          <p:spPr>
            <a:xfrm>
              <a:off x="4594617" y="3507405"/>
              <a:ext cx="183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khu_crawler.js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1B8C94F-0A53-4E66-BB61-FB63BC37978B}"/>
                </a:ext>
              </a:extLst>
            </p:cNvPr>
            <p:cNvSpPr txBox="1"/>
            <p:nvPr/>
          </p:nvSpPr>
          <p:spPr>
            <a:xfrm>
              <a:off x="4815955" y="2913536"/>
              <a:ext cx="183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crawling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437915-D83A-4D5B-92BD-A1F2CC65B4D3}"/>
                </a:ext>
              </a:extLst>
            </p:cNvPr>
            <p:cNvSpPr txBox="1"/>
            <p:nvPr/>
          </p:nvSpPr>
          <p:spPr>
            <a:xfrm>
              <a:off x="1353419" y="4603968"/>
              <a:ext cx="2297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에브리타임</a:t>
              </a:r>
              <a:endPara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강의 평가 목록</a:t>
              </a:r>
            </a:p>
          </p:txBody>
        </p:sp>
        <p:pic>
          <p:nvPicPr>
            <p:cNvPr id="1036" name="Picture 12" descr="cleardbì ëí ì´ë¯¸ì§ ê²ìê²°ê³¼">
              <a:extLst>
                <a:ext uri="{FF2B5EF4-FFF2-40B4-BE49-F238E27FC236}">
                  <a16:creationId xmlns:a16="http://schemas.microsoft.com/office/drawing/2014/main" id="{F910FFB0-E21C-420C-80BF-33A34B22E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608" y="2057652"/>
              <a:ext cx="2880000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52A664-75FF-46FB-A2C1-6DB457F47056}"/>
                </a:ext>
              </a:extLst>
            </p:cNvPr>
            <p:cNvSpPr txBox="1"/>
            <p:nvPr/>
          </p:nvSpPr>
          <p:spPr>
            <a:xfrm>
              <a:off x="7129175" y="4935911"/>
              <a:ext cx="2297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MySQL</a:t>
              </a:r>
            </a:p>
            <a:p>
              <a:pPr algn="ctr"/>
              <a:r>
                <a:rPr lang="en-US" altLang="ko-KR" dirty="0" err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ClearDB</a:t>
              </a:r>
              <a:endPara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5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0745B-E09F-4FA9-9AA8-E862D1D9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구조 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- FlowChart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0626EDA-A2D6-4415-A0E5-715EDC009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31" y="0"/>
            <a:ext cx="6074369" cy="6858000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3985659-4812-455F-813B-F056E6E1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31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시작하기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이후 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선택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</a:p>
          <a:p>
            <a:pPr lvl="1"/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교수명으로 강좌 검색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강의명으로 강좌 검색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HELP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교수명으로 강좌 검색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</a:p>
          <a:p>
            <a:pPr lvl="1"/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교수명을 통한 강의 평가 프로세스 이후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강의평가 결과 출력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강의명으로 강좌 검색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</a:p>
          <a:p>
            <a:pPr lvl="1"/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강의명을 통한 강의 평가 프로세스 이후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강의평가 결과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[HELP]</a:t>
            </a:r>
          </a:p>
          <a:p>
            <a:pPr lvl="1"/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도움말 출력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어느 </a:t>
            </a:r>
            <a:r>
              <a:rPr lang="ko-KR" altLang="en-US" sz="1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단계에서든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처음으로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버튼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메시지를 통해 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시작하기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단계로 이동 가능</a:t>
            </a:r>
            <a:endParaRPr lang="en-US" altLang="ko-KR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94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9D729-348E-4D97-AD5C-4AAB84EE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097" y="1146548"/>
            <a:ext cx="3250406" cy="546496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9AAB68B-47A9-4724-BB12-33FA61673A8B}"/>
              </a:ext>
            </a:extLst>
          </p:cNvPr>
          <p:cNvSpPr/>
          <p:nvPr/>
        </p:nvSpPr>
        <p:spPr>
          <a:xfrm>
            <a:off x="8631097" y="3508969"/>
            <a:ext cx="2989012" cy="740125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AB78BE3-A8E0-488C-9932-51168CB4C78D}"/>
              </a:ext>
            </a:extLst>
          </p:cNvPr>
          <p:cNvSpPr/>
          <p:nvPr/>
        </p:nvSpPr>
        <p:spPr>
          <a:xfrm>
            <a:off x="8761794" y="5822065"/>
            <a:ext cx="2989012" cy="474563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1ABE-EC9D-424B-A9B4-2AC3D67EECEF}"/>
              </a:ext>
            </a:extLst>
          </p:cNvPr>
          <p:cNvSpPr txBox="1"/>
          <p:nvPr/>
        </p:nvSpPr>
        <p:spPr>
          <a:xfrm>
            <a:off x="809020" y="1938506"/>
            <a:ext cx="3333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봇과의 대화 시작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이름에 따라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'OOO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님 안녕하세요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!’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메시지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시작하기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버튼을 클릭하여 봇과의 대화 진행 가능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DF21D5-7D7C-4D1D-948A-94129EB74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5416954" y="1337734"/>
            <a:ext cx="1053296" cy="600772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5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B3EB64F-5DCF-42C8-B8A0-BA6867226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4" y="1337734"/>
            <a:ext cx="4301106" cy="515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E9B50C-63D3-40EA-9B36-5C02B5B0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1ABE-EC9D-424B-A9B4-2AC3D67EECEF}"/>
              </a:ext>
            </a:extLst>
          </p:cNvPr>
          <p:cNvSpPr txBox="1"/>
          <p:nvPr/>
        </p:nvSpPr>
        <p:spPr>
          <a:xfrm>
            <a:off x="809020" y="1938506"/>
            <a:ext cx="3333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시작하기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[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선택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]</a:t>
            </a: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간단한 인사 메시지 출력 및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교수명으로 검색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강의명으로 검색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HELP 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순으로 버튼 출력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AE912-FF1C-4D34-85FE-C4610C8D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70" y="1079920"/>
            <a:ext cx="3250800" cy="5520935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4B488F87-3075-442B-9B7A-7B2700CE69CF}"/>
              </a:ext>
            </a:extLst>
          </p:cNvPr>
          <p:cNvSpPr/>
          <p:nvPr/>
        </p:nvSpPr>
        <p:spPr>
          <a:xfrm>
            <a:off x="8877782" y="4537276"/>
            <a:ext cx="2361236" cy="1469985"/>
          </a:xfrm>
          <a:prstGeom prst="frame">
            <a:avLst>
              <a:gd name="adj1" fmla="val 31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CE795C-340E-4A84-93EA-D4601C1C6E5A}"/>
              </a:ext>
            </a:extLst>
          </p:cNvPr>
          <p:cNvSpPr/>
          <p:nvPr/>
        </p:nvSpPr>
        <p:spPr>
          <a:xfrm>
            <a:off x="5440102" y="2212824"/>
            <a:ext cx="1030146" cy="600772"/>
          </a:xfrm>
          <a:prstGeom prst="frame">
            <a:avLst>
              <a:gd name="adj1" fmla="val 78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2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647</Words>
  <Application>Microsoft Office PowerPoint</Application>
  <PresentationFormat>와이드스크린</PresentationFormat>
  <Paragraphs>168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맑은 고딕</vt:lpstr>
      <vt:lpstr>휴먼모음T</vt:lpstr>
      <vt:lpstr>Office 테마</vt:lpstr>
      <vt:lpstr>밀당강의평가 봇</vt:lpstr>
      <vt:lpstr>Table of Contents</vt:lpstr>
      <vt:lpstr>주제 소개</vt:lpstr>
      <vt:lpstr>주제 선정 배경</vt:lpstr>
      <vt:lpstr>주제 선정 배경</vt:lpstr>
      <vt:lpstr>구조 – Outer Architecture</vt:lpstr>
      <vt:lpstr>구조 - FlowChart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데모영상</vt:lpstr>
      <vt:lpstr>Q&amp;A?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밀당강의평가 봇</dc:title>
  <dc:creator>원준 최</dc:creator>
  <cp:lastModifiedBy>원준 최</cp:lastModifiedBy>
  <cp:revision>28</cp:revision>
  <dcterms:created xsi:type="dcterms:W3CDTF">2019-06-05T09:07:18Z</dcterms:created>
  <dcterms:modified xsi:type="dcterms:W3CDTF">2019-06-06T13:31:29Z</dcterms:modified>
</cp:coreProperties>
</file>