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85" r:id="rId4"/>
    <p:sldId id="267" r:id="rId5"/>
    <p:sldId id="268" r:id="rId6"/>
    <p:sldId id="258" r:id="rId7"/>
    <p:sldId id="259" r:id="rId8"/>
    <p:sldId id="269" r:id="rId9"/>
    <p:sldId id="270" r:id="rId10"/>
    <p:sldId id="261" r:id="rId11"/>
    <p:sldId id="260" r:id="rId12"/>
    <p:sldId id="290" r:id="rId13"/>
    <p:sldId id="262" r:id="rId14"/>
    <p:sldId id="263" r:id="rId15"/>
    <p:sldId id="279" r:id="rId16"/>
    <p:sldId id="291" r:id="rId17"/>
    <p:sldId id="289" r:id="rId18"/>
    <p:sldId id="277" r:id="rId19"/>
    <p:sldId id="287" r:id="rId20"/>
    <p:sldId id="278" r:id="rId21"/>
    <p:sldId id="276" r:id="rId22"/>
    <p:sldId id="271" r:id="rId23"/>
    <p:sldId id="280" r:id="rId24"/>
    <p:sldId id="281" r:id="rId25"/>
    <p:sldId id="272" r:id="rId26"/>
    <p:sldId id="273" r:id="rId27"/>
    <p:sldId id="274" r:id="rId28"/>
    <p:sldId id="265" r:id="rId29"/>
    <p:sldId id="282" r:id="rId30"/>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9" autoAdjust="0"/>
    <p:restoredTop sz="94660"/>
  </p:normalViewPr>
  <p:slideViewPr>
    <p:cSldViewPr snapToGrid="0">
      <p:cViewPr varScale="1">
        <p:scale>
          <a:sx n="38" d="100"/>
          <a:sy n="38" d="100"/>
        </p:scale>
        <p:origin x="2448" y="44"/>
      </p:cViewPr>
      <p:guideLst/>
    </p:cSldViewPr>
  </p:slideViewPr>
  <p:notesTextViewPr>
    <p:cViewPr>
      <p:scale>
        <a:sx n="3" d="2"/>
        <a:sy n="3" d="2"/>
      </p:scale>
      <p:origin x="0" y="0"/>
    </p:cViewPr>
  </p:notesTextViewPr>
  <p:notesViewPr>
    <p:cSldViewPr snapToGrid="0">
      <p:cViewPr varScale="1">
        <p:scale>
          <a:sx n="55" d="100"/>
          <a:sy n="55" d="100"/>
        </p:scale>
        <p:origin x="214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FC471-5C07-4237-8C54-07DBDB0D87A7}" type="datetimeFigureOut">
              <a:rPr lang="en-US" smtClean="0"/>
              <a:t>1/11/2021</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BEF39-613F-4988-A3A9-2B675D9A1BAA}" type="slidenum">
              <a:rPr lang="en-US" smtClean="0"/>
              <a:t>‹#›</a:t>
            </a:fld>
            <a:endParaRPr lang="en-US"/>
          </a:p>
        </p:txBody>
      </p:sp>
    </p:spTree>
    <p:extLst>
      <p:ext uri="{BB962C8B-B14F-4D97-AF65-F5344CB8AC3E}">
        <p14:creationId xmlns:p14="http://schemas.microsoft.com/office/powerpoint/2010/main" val="2437891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0638" y="1143000"/>
            <a:ext cx="17367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CBEF39-613F-4988-A3A9-2B675D9A1BAA}" type="slidenum">
              <a:rPr lang="en-US" smtClean="0"/>
              <a:t>2</a:t>
            </a:fld>
            <a:endParaRPr lang="en-US"/>
          </a:p>
        </p:txBody>
      </p:sp>
    </p:spTree>
    <p:extLst>
      <p:ext uri="{BB962C8B-B14F-4D97-AF65-F5344CB8AC3E}">
        <p14:creationId xmlns:p14="http://schemas.microsoft.com/office/powerpoint/2010/main" val="351233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B80FDF-721F-43DB-B0FA-18670EB2E496}" type="datetime1">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D9137-E3A1-4D21-8A2E-3C2C75A33DAD}" type="slidenum">
              <a:rPr lang="en-US" smtClean="0"/>
              <a:t>‹#›</a:t>
            </a:fld>
            <a:endParaRPr lang="en-US"/>
          </a:p>
        </p:txBody>
      </p:sp>
    </p:spTree>
    <p:extLst>
      <p:ext uri="{BB962C8B-B14F-4D97-AF65-F5344CB8AC3E}">
        <p14:creationId xmlns:p14="http://schemas.microsoft.com/office/powerpoint/2010/main" val="253702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E030B-D00E-46CA-B2DE-CFDA15B35FD6}" type="datetime1">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D9137-E3A1-4D21-8A2E-3C2C75A33DAD}" type="slidenum">
              <a:rPr lang="en-US" smtClean="0"/>
              <a:t>‹#›</a:t>
            </a:fld>
            <a:endParaRPr lang="en-US"/>
          </a:p>
        </p:txBody>
      </p:sp>
    </p:spTree>
    <p:extLst>
      <p:ext uri="{BB962C8B-B14F-4D97-AF65-F5344CB8AC3E}">
        <p14:creationId xmlns:p14="http://schemas.microsoft.com/office/powerpoint/2010/main" val="351238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6DF85-09B0-4E53-BA7D-168A908D0512}" type="datetime1">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D9137-E3A1-4D21-8A2E-3C2C75A33DAD}" type="slidenum">
              <a:rPr lang="en-US" smtClean="0"/>
              <a:t>‹#›</a:t>
            </a:fld>
            <a:endParaRPr lang="en-US"/>
          </a:p>
        </p:txBody>
      </p:sp>
    </p:spTree>
    <p:extLst>
      <p:ext uri="{BB962C8B-B14F-4D97-AF65-F5344CB8AC3E}">
        <p14:creationId xmlns:p14="http://schemas.microsoft.com/office/powerpoint/2010/main" val="252222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BA041-89F0-4715-BA52-18C3DEBAF4BE}" type="datetime1">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D9137-E3A1-4D21-8A2E-3C2C75A33DAD}" type="slidenum">
              <a:rPr lang="en-US" smtClean="0"/>
              <a:t>‹#›</a:t>
            </a:fld>
            <a:endParaRPr lang="en-US"/>
          </a:p>
        </p:txBody>
      </p:sp>
    </p:spTree>
    <p:extLst>
      <p:ext uri="{BB962C8B-B14F-4D97-AF65-F5344CB8AC3E}">
        <p14:creationId xmlns:p14="http://schemas.microsoft.com/office/powerpoint/2010/main" val="3239712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D6828F-11D3-4D30-8C63-6A804C473BB7}" type="datetime1">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D9137-E3A1-4D21-8A2E-3C2C75A33DAD}" type="slidenum">
              <a:rPr lang="en-US" smtClean="0"/>
              <a:t>‹#›</a:t>
            </a:fld>
            <a:endParaRPr lang="en-US"/>
          </a:p>
        </p:txBody>
      </p:sp>
    </p:spTree>
    <p:extLst>
      <p:ext uri="{BB962C8B-B14F-4D97-AF65-F5344CB8AC3E}">
        <p14:creationId xmlns:p14="http://schemas.microsoft.com/office/powerpoint/2010/main" val="244302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5965CE-7FBC-4652-BB1B-587FBD7E009F}" type="datetime1">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D9137-E3A1-4D21-8A2E-3C2C75A33DAD}" type="slidenum">
              <a:rPr lang="en-US" smtClean="0"/>
              <a:t>‹#›</a:t>
            </a:fld>
            <a:endParaRPr lang="en-US"/>
          </a:p>
        </p:txBody>
      </p:sp>
    </p:spTree>
    <p:extLst>
      <p:ext uri="{BB962C8B-B14F-4D97-AF65-F5344CB8AC3E}">
        <p14:creationId xmlns:p14="http://schemas.microsoft.com/office/powerpoint/2010/main" val="232359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DBF68-EDED-4664-B974-B416783613FC}" type="datetime1">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D9137-E3A1-4D21-8A2E-3C2C75A33DAD}" type="slidenum">
              <a:rPr lang="en-US" smtClean="0"/>
              <a:t>‹#›</a:t>
            </a:fld>
            <a:endParaRPr lang="en-US"/>
          </a:p>
        </p:txBody>
      </p:sp>
    </p:spTree>
    <p:extLst>
      <p:ext uri="{BB962C8B-B14F-4D97-AF65-F5344CB8AC3E}">
        <p14:creationId xmlns:p14="http://schemas.microsoft.com/office/powerpoint/2010/main" val="16768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FF8F14-FDC3-40E0-BAC3-C25540001FB7}" type="datetime1">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D9137-E3A1-4D21-8A2E-3C2C75A33DAD}" type="slidenum">
              <a:rPr lang="en-US" smtClean="0"/>
              <a:t>‹#›</a:t>
            </a:fld>
            <a:endParaRPr lang="en-US"/>
          </a:p>
        </p:txBody>
      </p:sp>
    </p:spTree>
    <p:extLst>
      <p:ext uri="{BB962C8B-B14F-4D97-AF65-F5344CB8AC3E}">
        <p14:creationId xmlns:p14="http://schemas.microsoft.com/office/powerpoint/2010/main" val="353554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847B5-20E7-4CFA-B6F6-F4E5B63CD8AC}" type="datetime1">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8D9137-E3A1-4D21-8A2E-3C2C75A33DAD}" type="slidenum">
              <a:rPr lang="en-US" smtClean="0"/>
              <a:t>‹#›</a:t>
            </a:fld>
            <a:endParaRPr lang="en-US"/>
          </a:p>
        </p:txBody>
      </p:sp>
    </p:spTree>
    <p:extLst>
      <p:ext uri="{BB962C8B-B14F-4D97-AF65-F5344CB8AC3E}">
        <p14:creationId xmlns:p14="http://schemas.microsoft.com/office/powerpoint/2010/main" val="55431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2B3E6C5-BF4E-4599-8807-1098C0FB0C57}" type="datetime1">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D9137-E3A1-4D21-8A2E-3C2C75A33DAD}" type="slidenum">
              <a:rPr lang="en-US" smtClean="0"/>
              <a:t>‹#›</a:t>
            </a:fld>
            <a:endParaRPr lang="en-US"/>
          </a:p>
        </p:txBody>
      </p:sp>
    </p:spTree>
    <p:extLst>
      <p:ext uri="{BB962C8B-B14F-4D97-AF65-F5344CB8AC3E}">
        <p14:creationId xmlns:p14="http://schemas.microsoft.com/office/powerpoint/2010/main" val="384758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09F677D-6019-419E-AA89-15675A3FA55B}" type="datetime1">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D9137-E3A1-4D21-8A2E-3C2C75A33DAD}" type="slidenum">
              <a:rPr lang="en-US" smtClean="0"/>
              <a:t>‹#›</a:t>
            </a:fld>
            <a:endParaRPr lang="en-US"/>
          </a:p>
        </p:txBody>
      </p:sp>
    </p:spTree>
    <p:extLst>
      <p:ext uri="{BB962C8B-B14F-4D97-AF65-F5344CB8AC3E}">
        <p14:creationId xmlns:p14="http://schemas.microsoft.com/office/powerpoint/2010/main" val="87642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EB7C8604-1A42-4335-9399-DD0A9751A165}" type="datetime1">
              <a:rPr lang="en-US" smtClean="0"/>
              <a:t>1/11/2021</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648D9137-E3A1-4D21-8A2E-3C2C75A33DAD}" type="slidenum">
              <a:rPr lang="en-US" smtClean="0"/>
              <a:t>‹#›</a:t>
            </a:fld>
            <a:endParaRPr lang="en-US"/>
          </a:p>
        </p:txBody>
      </p:sp>
    </p:spTree>
    <p:extLst>
      <p:ext uri="{BB962C8B-B14F-4D97-AF65-F5344CB8AC3E}">
        <p14:creationId xmlns:p14="http://schemas.microsoft.com/office/powerpoint/2010/main" val="435384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6732" y="1663431"/>
            <a:ext cx="5143500" cy="1036225"/>
          </a:xfrm>
        </p:spPr>
        <p:txBody>
          <a:bodyPr>
            <a:noAutofit/>
          </a:bodyPr>
          <a:lstStyle/>
          <a:p>
            <a:r>
              <a:rPr lang="en-US" sz="3600" b="1" dirty="0"/>
              <a:t>136</a:t>
            </a:r>
            <a:r>
              <a:rPr lang="en-US" sz="3600" b="1" baseline="30000" dirty="0"/>
              <a:t>TH</a:t>
            </a:r>
            <a:r>
              <a:rPr lang="en-US" sz="3600" b="1" dirty="0"/>
              <a:t> RTI MEDICAL SUPPORT</a:t>
            </a:r>
            <a:br>
              <a:rPr lang="en-US" sz="2250" b="1" dirty="0"/>
            </a:br>
            <a:r>
              <a:rPr lang="en-US" sz="2000" b="1" dirty="0"/>
              <a:t>SMART BOOK</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3135086"/>
            <a:ext cx="4673599" cy="4949371"/>
          </a:xfrm>
          <a:prstGeom prst="rect">
            <a:avLst/>
          </a:prstGeom>
        </p:spPr>
      </p:pic>
    </p:spTree>
    <p:extLst>
      <p:ext uri="{BB962C8B-B14F-4D97-AF65-F5344CB8AC3E}">
        <p14:creationId xmlns:p14="http://schemas.microsoft.com/office/powerpoint/2010/main" val="404933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232228"/>
            <a:ext cx="5915025" cy="1249441"/>
          </a:xfrm>
        </p:spPr>
        <p:txBody>
          <a:bodyPr/>
          <a:lstStyle/>
          <a:p>
            <a:pPr algn="ctr"/>
            <a:r>
              <a:rPr lang="en-US" dirty="0"/>
              <a:t>WET BULB SET UP</a:t>
            </a:r>
          </a:p>
        </p:txBody>
      </p:sp>
      <p:sp>
        <p:nvSpPr>
          <p:cNvPr id="3" name="Content Placeholder 2"/>
          <p:cNvSpPr>
            <a:spLocks noGrp="1"/>
          </p:cNvSpPr>
          <p:nvPr>
            <p:ph idx="1"/>
          </p:nvPr>
        </p:nvSpPr>
        <p:spPr>
          <a:xfrm>
            <a:off x="471487" y="1590928"/>
            <a:ext cx="5915025" cy="7735712"/>
          </a:xfrm>
        </p:spPr>
        <p:txBody>
          <a:bodyPr>
            <a:normAutofit fontScale="85000" lnSpcReduction="20000"/>
          </a:bodyPr>
          <a:lstStyle/>
          <a:p>
            <a:pPr marL="0" indent="0">
              <a:buNone/>
            </a:pPr>
            <a:r>
              <a:rPr lang="en-US" sz="2200" b="1" u="sng" dirty="0"/>
              <a:t>The wet bulb contains three different thermometers: </a:t>
            </a:r>
          </a:p>
          <a:p>
            <a:pPr marL="0" indent="0">
              <a:buNone/>
            </a:pPr>
            <a:r>
              <a:rPr lang="en-US" sz="2200" dirty="0"/>
              <a:t>1) The stationary wet bulb (WB) thermometer, with the bulb covered by a moistened, white absorbent wick, is exposed to the sun and prevailing wind. </a:t>
            </a:r>
          </a:p>
          <a:p>
            <a:pPr marL="0" indent="0">
              <a:buNone/>
            </a:pPr>
            <a:r>
              <a:rPr lang="en-US" sz="2200" dirty="0"/>
              <a:t>2) A similarly exposed "black globe" (BG) thermometer, with copper sheath painted black, that is enclosed in a perforated shield. </a:t>
            </a:r>
          </a:p>
          <a:p>
            <a:pPr marL="0" indent="0">
              <a:buNone/>
            </a:pPr>
            <a:r>
              <a:rPr lang="en-US" sz="2200" dirty="0"/>
              <a:t>3) A dry bulb (DB) thermometer, with bulb shielded from the direct rays of the sun by an aluminum shield.</a:t>
            </a:r>
          </a:p>
          <a:p>
            <a:pPr marL="0" indent="0">
              <a:buNone/>
            </a:pPr>
            <a:endParaRPr lang="en-US" sz="2200" dirty="0"/>
          </a:p>
          <a:p>
            <a:pPr marL="0" indent="0">
              <a:buNone/>
            </a:pPr>
            <a:r>
              <a:rPr lang="en-US" sz="2200" b="1" u="sng" dirty="0"/>
              <a:t>SET UP INSTRUCTIONS</a:t>
            </a:r>
            <a:r>
              <a:rPr lang="en-US" sz="2200" dirty="0"/>
              <a:t>: </a:t>
            </a:r>
          </a:p>
          <a:p>
            <a:pPr marL="0" indent="0">
              <a:buNone/>
            </a:pPr>
            <a:r>
              <a:rPr lang="en-US" sz="2200" dirty="0"/>
              <a:t> (1)  Wet the bulb wick thoroughly.  NOTE:  The little bottle should be filled with clean, preferably deionized or distilled water.</a:t>
            </a:r>
          </a:p>
          <a:p>
            <a:pPr marL="0" indent="0">
              <a:buNone/>
            </a:pPr>
            <a:r>
              <a:rPr lang="en-US" sz="2200" dirty="0"/>
              <a:t> (2)  Hold the kit with thermometers toward the sun, with the "black globe" thermometer closest to the sun.  Wait 10 minutes for stabilization of temperatures. </a:t>
            </a:r>
          </a:p>
          <a:p>
            <a:pPr marL="0" indent="0">
              <a:buNone/>
            </a:pPr>
            <a:r>
              <a:rPr lang="en-US" sz="2200" dirty="0"/>
              <a:t> (3)  Review instructions on face of the slide ruler assembly.  Assume for purposes of instruction that BG reading is 120, DB reading is 100, and WB reading is 80: </a:t>
            </a:r>
          </a:p>
          <a:p>
            <a:pPr marL="0" indent="0">
              <a:buNone/>
            </a:pPr>
            <a:r>
              <a:rPr lang="en-US" sz="2200" dirty="0"/>
              <a:t>               (a)  Move 70 on BG scale to 70 on WBGT scale. </a:t>
            </a:r>
          </a:p>
          <a:p>
            <a:pPr marL="0" indent="0">
              <a:buNone/>
            </a:pPr>
            <a:r>
              <a:rPr lang="en-US" sz="2200" dirty="0"/>
              <a:t>               (b)  Slide X-hair to 120 on BG scale. </a:t>
            </a:r>
          </a:p>
          <a:p>
            <a:pPr marL="0" indent="0">
              <a:buNone/>
            </a:pPr>
            <a:r>
              <a:rPr lang="en-US" sz="2200" dirty="0"/>
              <a:t>               (c)  Move 70 on DB scale under X-hair. </a:t>
            </a:r>
          </a:p>
          <a:p>
            <a:pPr marL="0" indent="0">
              <a:buNone/>
            </a:pPr>
            <a:r>
              <a:rPr lang="en-US" sz="2200" dirty="0"/>
              <a:t>               (d)  Slide X-hair to 100 on DB scale. </a:t>
            </a:r>
          </a:p>
          <a:p>
            <a:pPr marL="0" indent="0">
              <a:buNone/>
            </a:pPr>
            <a:r>
              <a:rPr lang="en-US" sz="2200" dirty="0"/>
              <a:t>               (e)  Move 70 on WB scale under X-hair.  </a:t>
            </a:r>
          </a:p>
          <a:p>
            <a:pPr marL="0" indent="0">
              <a:buNone/>
            </a:pPr>
            <a:r>
              <a:rPr lang="en-US" sz="2200" dirty="0"/>
              <a:t>               (f)  Slide X-hair to 80 on WB scale. </a:t>
            </a:r>
          </a:p>
          <a:p>
            <a:pPr marL="0" indent="0">
              <a:buNone/>
            </a:pPr>
            <a:r>
              <a:rPr lang="en-US" sz="2200" dirty="0"/>
              <a:t>               (g)  Read WBGT index.  NOTE:  If calculations have been performed correctly, the index should read 90</a:t>
            </a:r>
          </a:p>
          <a:p>
            <a:pPr marL="0" indent="0">
              <a:buNone/>
            </a:pPr>
            <a:endParaRPr lang="en-US" sz="2000" dirty="0"/>
          </a:p>
          <a:p>
            <a:pPr marL="0" indent="0">
              <a:buNone/>
            </a:pPr>
            <a:endParaRPr lang="en-US" sz="788" dirty="0"/>
          </a:p>
        </p:txBody>
      </p:sp>
    </p:spTree>
    <p:extLst>
      <p:ext uri="{BB962C8B-B14F-4D97-AF65-F5344CB8AC3E}">
        <p14:creationId xmlns:p14="http://schemas.microsoft.com/office/powerpoint/2010/main" val="380111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3352800"/>
            <a:ext cx="5936343" cy="4905829"/>
          </a:xfrm>
          <a:prstGeom prst="rect">
            <a:avLst/>
          </a:prstGeom>
        </p:spPr>
      </p:pic>
      <p:sp>
        <p:nvSpPr>
          <p:cNvPr id="6" name="TextBox 5"/>
          <p:cNvSpPr txBox="1"/>
          <p:nvPr/>
        </p:nvSpPr>
        <p:spPr>
          <a:xfrm>
            <a:off x="202066" y="1665380"/>
            <a:ext cx="6473462" cy="1107996"/>
          </a:xfrm>
          <a:prstGeom prst="rect">
            <a:avLst/>
          </a:prstGeom>
          <a:noFill/>
        </p:spPr>
        <p:txBody>
          <a:bodyPr wrap="square" rtlCol="0">
            <a:spAutoFit/>
          </a:bodyPr>
          <a:lstStyle/>
          <a:p>
            <a:pPr algn="ctr"/>
            <a:r>
              <a:rPr lang="en-US" sz="3300" dirty="0"/>
              <a:t>WORK/REST CYCLES AND FLUID REPLACEMENT</a:t>
            </a:r>
          </a:p>
        </p:txBody>
      </p:sp>
    </p:spTree>
    <p:extLst>
      <p:ext uri="{BB962C8B-B14F-4D97-AF65-F5344CB8AC3E}">
        <p14:creationId xmlns:p14="http://schemas.microsoft.com/office/powerpoint/2010/main" val="410744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3029" y="2212115"/>
            <a:ext cx="3976914" cy="7280228"/>
          </a:xfrm>
        </p:spPr>
      </p:pic>
      <p:sp>
        <p:nvSpPr>
          <p:cNvPr id="6" name="Rectangle 5"/>
          <p:cNvSpPr/>
          <p:nvPr/>
        </p:nvSpPr>
        <p:spPr>
          <a:xfrm>
            <a:off x="551543" y="591235"/>
            <a:ext cx="5573485" cy="1107996"/>
          </a:xfrm>
          <a:prstGeom prst="rect">
            <a:avLst/>
          </a:prstGeom>
        </p:spPr>
        <p:txBody>
          <a:bodyPr wrap="square">
            <a:spAutoFit/>
          </a:bodyPr>
          <a:lstStyle/>
          <a:p>
            <a:pPr algn="ctr"/>
            <a:r>
              <a:rPr lang="en-US" sz="3300" dirty="0"/>
              <a:t>WORK/REST CYCLES AND FLUID REPLACEMENT</a:t>
            </a:r>
          </a:p>
        </p:txBody>
      </p:sp>
    </p:spTree>
    <p:extLst>
      <p:ext uri="{BB962C8B-B14F-4D97-AF65-F5344CB8AC3E}">
        <p14:creationId xmlns:p14="http://schemas.microsoft.com/office/powerpoint/2010/main" val="4059942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0"/>
            <a:ext cx="5915025" cy="2356556"/>
          </a:xfrm>
        </p:spPr>
        <p:txBody>
          <a:bodyPr/>
          <a:lstStyle/>
          <a:p>
            <a:pPr algn="ctr"/>
            <a:r>
              <a:rPr lang="en-US" dirty="0"/>
              <a:t>HEAT CATEGORY DOWNGRADE</a:t>
            </a:r>
          </a:p>
        </p:txBody>
      </p:sp>
      <p:sp>
        <p:nvSpPr>
          <p:cNvPr id="3" name="Content Placeholder 2"/>
          <p:cNvSpPr>
            <a:spLocks noGrp="1"/>
          </p:cNvSpPr>
          <p:nvPr>
            <p:ph idx="1"/>
          </p:nvPr>
        </p:nvSpPr>
        <p:spPr/>
        <p:txBody>
          <a:bodyPr/>
          <a:lstStyle/>
          <a:p>
            <a:r>
              <a:rPr lang="en-US" sz="2000" b="1" u="sng" dirty="0"/>
              <a:t>Heat CAT I,II, and III</a:t>
            </a:r>
            <a:r>
              <a:rPr lang="en-US" sz="2000" dirty="0"/>
              <a:t>: normal activity, no changes in uniform</a:t>
            </a:r>
          </a:p>
          <a:p>
            <a:endParaRPr lang="en-US" sz="2000" dirty="0"/>
          </a:p>
          <a:p>
            <a:r>
              <a:rPr lang="en-US" sz="2000" b="1" u="sng" dirty="0"/>
              <a:t>Heat CAT IV: </a:t>
            </a:r>
            <a:r>
              <a:rPr lang="en-US" sz="2000" dirty="0"/>
              <a:t>downgrade gear (as approved by command)</a:t>
            </a:r>
          </a:p>
          <a:p>
            <a:endParaRPr lang="en-US" sz="2000" dirty="0"/>
          </a:p>
          <a:p>
            <a:r>
              <a:rPr lang="en-US" sz="2000" b="1" u="sng" dirty="0"/>
              <a:t>Heat CAT V: </a:t>
            </a:r>
            <a:r>
              <a:rPr lang="en-US" sz="2000" dirty="0"/>
              <a:t>Downgrade gear, unbutton sleeves, </a:t>
            </a:r>
            <a:r>
              <a:rPr lang="en-US" sz="2000" dirty="0" err="1"/>
              <a:t>unblouse</a:t>
            </a:r>
            <a:r>
              <a:rPr lang="en-US" sz="2000" dirty="0"/>
              <a:t> pants</a:t>
            </a:r>
          </a:p>
          <a:p>
            <a:endParaRPr lang="en-US" dirty="0"/>
          </a:p>
          <a:p>
            <a:pPr marL="0" indent="0">
              <a:buNone/>
            </a:pPr>
            <a:r>
              <a:rPr lang="en-US" sz="1600" dirty="0"/>
              <a:t>**** All of the above is subject to Command discretion and Unit SOP’s. </a:t>
            </a:r>
          </a:p>
        </p:txBody>
      </p:sp>
    </p:spTree>
    <p:extLst>
      <p:ext uri="{BB962C8B-B14F-4D97-AF65-F5344CB8AC3E}">
        <p14:creationId xmlns:p14="http://schemas.microsoft.com/office/powerpoint/2010/main" val="412260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649114"/>
            <a:ext cx="5915025" cy="2044899"/>
          </a:xfrm>
        </p:spPr>
        <p:txBody>
          <a:bodyPr/>
          <a:lstStyle/>
          <a:p>
            <a:pPr algn="ctr"/>
            <a:r>
              <a:rPr lang="en-US" dirty="0"/>
              <a:t>PAST MEDICAL HISTORY QUESTIONS</a:t>
            </a:r>
          </a:p>
        </p:txBody>
      </p:sp>
      <p:sp>
        <p:nvSpPr>
          <p:cNvPr id="3" name="Content Placeholder 2"/>
          <p:cNvSpPr>
            <a:spLocks noGrp="1"/>
          </p:cNvSpPr>
          <p:nvPr>
            <p:ph idx="1"/>
          </p:nvPr>
        </p:nvSpPr>
        <p:spPr>
          <a:xfrm>
            <a:off x="355374" y="2694013"/>
            <a:ext cx="5915025" cy="7735712"/>
          </a:xfrm>
        </p:spPr>
        <p:txBody>
          <a:bodyPr>
            <a:normAutofit/>
          </a:bodyPr>
          <a:lstStyle/>
          <a:p>
            <a:r>
              <a:rPr lang="en-US" sz="2000" dirty="0"/>
              <a:t>Prior to training events, medical personnel are </a:t>
            </a:r>
            <a:r>
              <a:rPr lang="en-US" sz="2000" dirty="0">
                <a:solidFill>
                  <a:srgbClr val="FF0000"/>
                </a:solidFill>
              </a:rPr>
              <a:t>REQUIRED</a:t>
            </a:r>
            <a:r>
              <a:rPr lang="en-US" sz="2000" dirty="0"/>
              <a:t> to inquire about all trainee’s past and current medical history. </a:t>
            </a:r>
          </a:p>
          <a:p>
            <a:endParaRPr lang="en-US" sz="2000" dirty="0"/>
          </a:p>
          <a:p>
            <a:pPr lvl="1"/>
            <a:r>
              <a:rPr lang="en-US" dirty="0"/>
              <a:t>Questions that should be asked:</a:t>
            </a:r>
          </a:p>
          <a:p>
            <a:pPr lvl="2"/>
            <a:r>
              <a:rPr lang="en-US" sz="1600" dirty="0"/>
              <a:t>Prior heat/cold weather casualty</a:t>
            </a:r>
          </a:p>
          <a:p>
            <a:pPr lvl="2"/>
            <a:r>
              <a:rPr lang="en-US" sz="1600" dirty="0"/>
              <a:t>Any training related injuries, or history of repeat injuries </a:t>
            </a:r>
          </a:p>
          <a:p>
            <a:pPr lvl="2"/>
            <a:r>
              <a:rPr lang="en-US" sz="1600" dirty="0"/>
              <a:t>Current or previous profiles (regardless of nature of illness or injury) </a:t>
            </a:r>
          </a:p>
          <a:p>
            <a:pPr lvl="2"/>
            <a:r>
              <a:rPr lang="en-US" sz="1600" dirty="0"/>
              <a:t>Current or previous allergies (medication/food/plants/animals/insects, </a:t>
            </a:r>
            <a:r>
              <a:rPr lang="en-US" sz="1600" dirty="0" err="1"/>
              <a:t>etc</a:t>
            </a:r>
            <a:r>
              <a:rPr lang="en-US" sz="1600" dirty="0"/>
              <a:t>)</a:t>
            </a:r>
          </a:p>
          <a:p>
            <a:pPr lvl="2"/>
            <a:r>
              <a:rPr lang="en-US" sz="1600" dirty="0"/>
              <a:t>Current medications, to include supplements and vitamins. </a:t>
            </a:r>
          </a:p>
          <a:p>
            <a:pPr lvl="2"/>
            <a:r>
              <a:rPr lang="en-US" sz="1600" dirty="0"/>
              <a:t>Current or recent illnesses (regardless of nature) </a:t>
            </a:r>
          </a:p>
          <a:p>
            <a:pPr lvl="2"/>
            <a:endParaRPr lang="en-US" sz="1600" dirty="0"/>
          </a:p>
          <a:p>
            <a:pPr lvl="2"/>
            <a:r>
              <a:rPr lang="en-US" sz="1600" dirty="0">
                <a:solidFill>
                  <a:srgbClr val="FF0000"/>
                </a:solidFill>
              </a:rPr>
              <a:t>EMPHASIZE NEED FOR MEDICAL HISTORY IN THE EVENT AN INJURY OR ILLNESS OCCURS AND WE HAVE TO ADMINISTER MEDICATION!</a:t>
            </a:r>
          </a:p>
          <a:p>
            <a:pPr lvl="2"/>
            <a:endParaRPr lang="en-US" dirty="0"/>
          </a:p>
          <a:p>
            <a:pPr marL="514363" lvl="2" indent="0">
              <a:buNone/>
            </a:pPr>
            <a:endParaRPr lang="en-US" sz="1600" b="1" u="sng" dirty="0"/>
          </a:p>
          <a:p>
            <a:pPr marL="514363" lvl="2" indent="0">
              <a:buNone/>
            </a:pPr>
            <a:endParaRPr lang="en-US" sz="1600" b="1" u="sng" dirty="0"/>
          </a:p>
          <a:p>
            <a:pPr marL="514363" lvl="2" indent="0">
              <a:buNone/>
            </a:pPr>
            <a:r>
              <a:rPr lang="en-US" sz="1600" b="1" u="sng" dirty="0"/>
              <a:t>ALL ANSWERS SHOULD BE RECORDED IN THE SOP BINDER IN THE EVENT OF TRAINING ACCIDENT/INJURY/ILLNESS. </a:t>
            </a:r>
          </a:p>
          <a:p>
            <a:pPr lvl="2"/>
            <a:endParaRPr lang="en-US" dirty="0"/>
          </a:p>
          <a:p>
            <a:endParaRPr lang="en-US" dirty="0"/>
          </a:p>
        </p:txBody>
      </p:sp>
    </p:spTree>
    <p:extLst>
      <p:ext uri="{BB962C8B-B14F-4D97-AF65-F5344CB8AC3E}">
        <p14:creationId xmlns:p14="http://schemas.microsoft.com/office/powerpoint/2010/main" val="45297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32" y="584344"/>
            <a:ext cx="5915025" cy="503797"/>
          </a:xfrm>
        </p:spPr>
        <p:txBody>
          <a:bodyPr>
            <a:noAutofit/>
          </a:bodyPr>
          <a:lstStyle/>
          <a:p>
            <a:pPr algn="ctr"/>
            <a:r>
              <a:rPr lang="en-US" dirty="0"/>
              <a:t>MEDICATIONS: BLACK BOX</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378857"/>
            <a:ext cx="3889829" cy="5138058"/>
          </a:xfrm>
        </p:spPr>
      </p:pic>
    </p:spTree>
    <p:extLst>
      <p:ext uri="{BB962C8B-B14F-4D97-AF65-F5344CB8AC3E}">
        <p14:creationId xmlns:p14="http://schemas.microsoft.com/office/powerpoint/2010/main" val="207343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318" y="1076890"/>
            <a:ext cx="5915025" cy="389793"/>
          </a:xfrm>
        </p:spPr>
        <p:txBody>
          <a:bodyPr>
            <a:noAutofit/>
          </a:bodyPr>
          <a:lstStyle/>
          <a:p>
            <a:pPr algn="ctr"/>
            <a:r>
              <a:rPr lang="en-US" dirty="0"/>
              <a:t>MEDICATIONS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1843314"/>
            <a:ext cx="4310743" cy="5755268"/>
          </a:xfrm>
          <a:prstGeom prst="rect">
            <a:avLst/>
          </a:prstGeom>
        </p:spPr>
      </p:pic>
    </p:spTree>
    <p:extLst>
      <p:ext uri="{BB962C8B-B14F-4D97-AF65-F5344CB8AC3E}">
        <p14:creationId xmlns:p14="http://schemas.microsoft.com/office/powerpoint/2010/main" val="423269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649114"/>
            <a:ext cx="5915025" cy="1223229"/>
          </a:xfrm>
        </p:spPr>
        <p:txBody>
          <a:bodyPr/>
          <a:lstStyle/>
          <a:p>
            <a:pPr algn="ctr"/>
            <a:r>
              <a:rPr lang="en-US" dirty="0"/>
              <a:t>Additional Medications</a:t>
            </a:r>
          </a:p>
        </p:txBody>
      </p:sp>
      <p:sp>
        <p:nvSpPr>
          <p:cNvPr id="3" name="Content Placeholder 2"/>
          <p:cNvSpPr>
            <a:spLocks noGrp="1"/>
          </p:cNvSpPr>
          <p:nvPr>
            <p:ph idx="1"/>
          </p:nvPr>
        </p:nvSpPr>
        <p:spPr>
          <a:xfrm>
            <a:off x="471488" y="2307771"/>
            <a:ext cx="5915025" cy="8673497"/>
          </a:xfrm>
        </p:spPr>
        <p:txBody>
          <a:bodyPr/>
          <a:lstStyle/>
          <a:p>
            <a:r>
              <a:rPr lang="en-US" sz="2000" b="1" u="sng" dirty="0"/>
              <a:t>Inhaler</a:t>
            </a:r>
            <a:r>
              <a:rPr lang="en-US" sz="2000" dirty="0"/>
              <a:t>: For inhalation aerosol dosage form (inhaler):For treatment or prevention of bronchospasm:</a:t>
            </a:r>
          </a:p>
          <a:p>
            <a:pPr lvl="1"/>
            <a:r>
              <a:rPr lang="en-US" dirty="0"/>
              <a:t>Adults and children 4 years of age and older—Two puffs every 4 to 6 hours as needed.</a:t>
            </a:r>
          </a:p>
          <a:p>
            <a:pPr marL="342900" lvl="1" indent="0">
              <a:buNone/>
            </a:pPr>
            <a:endParaRPr lang="en-US" dirty="0"/>
          </a:p>
          <a:p>
            <a:pPr marL="342900" lvl="1" indent="0">
              <a:buNone/>
            </a:pPr>
            <a:endParaRPr lang="en-US" dirty="0"/>
          </a:p>
          <a:p>
            <a:r>
              <a:rPr lang="en-US" sz="2000" b="1" u="sng" dirty="0"/>
              <a:t>Epi-Pen</a:t>
            </a:r>
            <a:r>
              <a:rPr lang="en-US" sz="2000" dirty="0"/>
              <a:t>: </a:t>
            </a:r>
            <a:r>
              <a:rPr lang="en-US" sz="2000" dirty="0" err="1"/>
              <a:t>EpiPens</a:t>
            </a:r>
            <a:r>
              <a:rPr lang="en-US" sz="2000" dirty="0"/>
              <a:t> are indicated in the emergency treatment of allergic reactions including anaphylaxis.</a:t>
            </a:r>
            <a:r>
              <a:rPr lang="en-US" dirty="0"/>
              <a:t>	</a:t>
            </a:r>
          </a:p>
          <a:p>
            <a:pPr lvl="1"/>
            <a:r>
              <a:rPr lang="en-US" dirty="0"/>
              <a:t>Inject </a:t>
            </a:r>
            <a:r>
              <a:rPr lang="en-US" dirty="0" err="1"/>
              <a:t>EpiPen</a:t>
            </a:r>
            <a:r>
              <a:rPr lang="en-US" dirty="0"/>
              <a:t> intramuscularly or subcutaneously into the anterolateral aspect of the thigh, through clothing if necessary. Each device is a single-use injection.</a:t>
            </a:r>
          </a:p>
        </p:txBody>
      </p:sp>
    </p:spTree>
    <p:extLst>
      <p:ext uri="{BB962C8B-B14F-4D97-AF65-F5344CB8AC3E}">
        <p14:creationId xmlns:p14="http://schemas.microsoft.com/office/powerpoint/2010/main" val="4287624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DEHYDRATION, HEAT INJURY, HEAT CASUALTY SIGNS/SYMPTOMS</a:t>
            </a:r>
          </a:p>
        </p:txBody>
      </p:sp>
      <p:sp>
        <p:nvSpPr>
          <p:cNvPr id="3" name="Content Placeholder 2"/>
          <p:cNvSpPr>
            <a:spLocks noGrp="1"/>
          </p:cNvSpPr>
          <p:nvPr>
            <p:ph idx="1"/>
          </p:nvPr>
        </p:nvSpPr>
        <p:spPr/>
        <p:txBody>
          <a:bodyPr>
            <a:normAutofit/>
          </a:bodyPr>
          <a:lstStyle/>
          <a:p>
            <a:r>
              <a:rPr lang="en-US" b="1" u="sng" dirty="0"/>
              <a:t>Dehydration/Heat injury:</a:t>
            </a:r>
          </a:p>
          <a:p>
            <a:pPr lvl="1"/>
            <a:r>
              <a:rPr lang="en-US" sz="2000" u="sng" dirty="0"/>
              <a:t>Early stage signs/symptoms: </a:t>
            </a:r>
            <a:r>
              <a:rPr lang="en-US" sz="2000" dirty="0"/>
              <a:t>Thirst, dry mouth, dizziness, slight nausea, headache, muscle weakness, red/dry skin, passing less urine (or no urge to urinate), and tiredness are all common for mild or moderate dehydration/heat injury. </a:t>
            </a:r>
          </a:p>
          <a:p>
            <a:endParaRPr lang="en-US" dirty="0"/>
          </a:p>
          <a:p>
            <a:pPr lvl="1"/>
            <a:r>
              <a:rPr lang="en-US" sz="2000" u="sng" dirty="0"/>
              <a:t>Late stage symptoms</a:t>
            </a:r>
            <a:r>
              <a:rPr lang="en-US" sz="2000" dirty="0"/>
              <a:t>: Rapid breathing, no longer sweating, no urine output/dark yellow urine, nausea, vomiting, diarrhea, rapid heartbeat, sunken eyes, confusion, irritability, altered mental status, or fainting are all common for more severe dehydration/heat injury.</a:t>
            </a:r>
          </a:p>
          <a:p>
            <a:endParaRPr lang="en-US" dirty="0"/>
          </a:p>
          <a:p>
            <a:r>
              <a:rPr lang="en-US" b="1" u="sng" dirty="0"/>
              <a:t>Heat Casualty: </a:t>
            </a:r>
          </a:p>
          <a:p>
            <a:pPr lvl="1"/>
            <a:r>
              <a:rPr lang="en-US" sz="2000" dirty="0"/>
              <a:t>Significant drop in blood pressure, high core temp (rectal), dizziness, nausea headache, rapid heart beat, confusion, red/dry/damp skin, </a:t>
            </a:r>
            <a:r>
              <a:rPr lang="en-US" sz="2000" dirty="0">
                <a:solidFill>
                  <a:srgbClr val="FF0000"/>
                </a:solidFill>
              </a:rPr>
              <a:t>coma, internal damage, death. </a:t>
            </a:r>
          </a:p>
          <a:p>
            <a:pPr marL="257182" lvl="1" indent="0">
              <a:buNone/>
            </a:pPr>
            <a:endParaRPr lang="en-US" b="1" u="sng" dirty="0"/>
          </a:p>
          <a:p>
            <a:endParaRPr lang="en-US" dirty="0"/>
          </a:p>
        </p:txBody>
      </p:sp>
    </p:spTree>
    <p:extLst>
      <p:ext uri="{BB962C8B-B14F-4D97-AF65-F5344CB8AC3E}">
        <p14:creationId xmlns:p14="http://schemas.microsoft.com/office/powerpoint/2010/main" val="1488968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PREVENTIVE MEASURES </a:t>
            </a:r>
          </a:p>
        </p:txBody>
      </p:sp>
      <p:sp>
        <p:nvSpPr>
          <p:cNvPr id="3" name="Content Placeholder 2"/>
          <p:cNvSpPr>
            <a:spLocks noGrp="1"/>
          </p:cNvSpPr>
          <p:nvPr>
            <p:ph idx="1"/>
          </p:nvPr>
        </p:nvSpPr>
        <p:spPr/>
        <p:txBody>
          <a:bodyPr>
            <a:normAutofit/>
          </a:bodyPr>
          <a:lstStyle/>
          <a:p>
            <a:r>
              <a:rPr lang="en-US" dirty="0"/>
              <a:t>Knowledge of prior heat related illnesses or injuries. </a:t>
            </a:r>
          </a:p>
          <a:p>
            <a:endParaRPr lang="en-US" dirty="0"/>
          </a:p>
          <a:p>
            <a:r>
              <a:rPr lang="en-US" dirty="0"/>
              <a:t>Marking soldiers with appropriate tabs on uniform to easily identify.</a:t>
            </a:r>
          </a:p>
          <a:p>
            <a:endParaRPr lang="en-US" dirty="0"/>
          </a:p>
          <a:p>
            <a:r>
              <a:rPr lang="en-US" dirty="0"/>
              <a:t>Ensure Soldiers have adequate amounts of food and water available before, and during all training events. </a:t>
            </a:r>
          </a:p>
          <a:p>
            <a:endParaRPr lang="en-US" dirty="0"/>
          </a:p>
          <a:p>
            <a:r>
              <a:rPr lang="en-US" dirty="0"/>
              <a:t>Advise hydrating the day/night prior to a major training event or field exercise. </a:t>
            </a:r>
          </a:p>
          <a:p>
            <a:endParaRPr lang="en-US" dirty="0"/>
          </a:p>
          <a:p>
            <a:r>
              <a:rPr lang="en-US" dirty="0"/>
              <a:t>Advise avoidance or limitation of drinks with caffeine, or alcohol prior to training events. </a:t>
            </a:r>
          </a:p>
          <a:p>
            <a:endParaRPr lang="en-US" dirty="0"/>
          </a:p>
        </p:txBody>
      </p:sp>
    </p:spTree>
    <p:extLst>
      <p:ext uri="{BB962C8B-B14F-4D97-AF65-F5344CB8AC3E}">
        <p14:creationId xmlns:p14="http://schemas.microsoft.com/office/powerpoint/2010/main" val="125669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595086"/>
            <a:ext cx="5915025" cy="577079"/>
          </a:xfrm>
        </p:spPr>
        <p:txBody>
          <a:bodyPr/>
          <a:lstStyle/>
          <a:p>
            <a:pPr algn="ctr"/>
            <a:r>
              <a:rPr lang="en-US" dirty="0"/>
              <a:t>TABLE OF CONTENTS</a:t>
            </a:r>
          </a:p>
        </p:txBody>
      </p:sp>
      <p:sp>
        <p:nvSpPr>
          <p:cNvPr id="3" name="Content Placeholder 2"/>
          <p:cNvSpPr>
            <a:spLocks noGrp="1"/>
          </p:cNvSpPr>
          <p:nvPr>
            <p:ph idx="1"/>
          </p:nvPr>
        </p:nvSpPr>
        <p:spPr>
          <a:xfrm>
            <a:off x="471486" y="1725977"/>
            <a:ext cx="5915025" cy="2710364"/>
          </a:xfrm>
        </p:spPr>
        <p:txBody>
          <a:bodyPr>
            <a:noAutofit/>
          </a:bodyPr>
          <a:lstStyle/>
          <a:p>
            <a:r>
              <a:rPr lang="en-US" sz="2000" dirty="0"/>
              <a:t>SUPPORT MEDIC DUTIES </a:t>
            </a:r>
          </a:p>
          <a:p>
            <a:r>
              <a:rPr lang="en-US" sz="2000" dirty="0"/>
              <a:t>REQUIRED ITEMS FOR OFF-SITE TRAINING </a:t>
            </a:r>
          </a:p>
          <a:p>
            <a:r>
              <a:rPr lang="en-US" sz="2000" dirty="0"/>
              <a:t>MEDICAL SOP BINDER </a:t>
            </a:r>
          </a:p>
          <a:p>
            <a:r>
              <a:rPr lang="en-US" sz="2000" dirty="0"/>
              <a:t>AID BAG INSPECTION </a:t>
            </a:r>
          </a:p>
          <a:p>
            <a:r>
              <a:rPr lang="en-US" sz="2000" dirty="0"/>
              <a:t>WET BULB SET UP/READING INSTRUCTIONS </a:t>
            </a:r>
          </a:p>
          <a:p>
            <a:r>
              <a:rPr lang="en-US" sz="2000" dirty="0"/>
              <a:t>WORK/REST CYCLES AND UNIFORM DOWNGRADE </a:t>
            </a:r>
          </a:p>
          <a:p>
            <a:r>
              <a:rPr lang="en-US" sz="2000" dirty="0"/>
              <a:t>PAST MEDICAL HISTORY QUESTIONS </a:t>
            </a:r>
          </a:p>
          <a:p>
            <a:r>
              <a:rPr lang="en-US" sz="2000" dirty="0"/>
              <a:t>MEDICATIONS: USAGE AND DOSAGE </a:t>
            </a:r>
          </a:p>
          <a:p>
            <a:r>
              <a:rPr lang="en-US" sz="2000" dirty="0"/>
              <a:t>DEHYDRATION/HEAT INJURY: SIGNS/SYMPTOMS/TREATMENT/PREVENTIVE MEASURES</a:t>
            </a:r>
          </a:p>
          <a:p>
            <a:r>
              <a:rPr lang="en-US" sz="2000" dirty="0"/>
              <a:t>COLD INJURY: SIGNS/SYMPTOMS/TREATMENT </a:t>
            </a:r>
          </a:p>
          <a:p>
            <a:r>
              <a:rPr lang="en-US" sz="2000" dirty="0"/>
              <a:t>SHOCK: SIGNS/SYMPTOMS/TREATMENT</a:t>
            </a:r>
          </a:p>
          <a:p>
            <a:r>
              <a:rPr lang="en-US" sz="2000" dirty="0"/>
              <a:t>RHABDOMYOLYSIS: SIGNS/SYMPTOMS/TREATMENT </a:t>
            </a:r>
          </a:p>
          <a:p>
            <a:r>
              <a:rPr lang="en-US" sz="2000" dirty="0"/>
              <a:t>ENVIRONMENTAL TREATMENTS</a:t>
            </a:r>
          </a:p>
          <a:p>
            <a:r>
              <a:rPr lang="en-US" sz="2000" dirty="0"/>
              <a:t>BODILY INJURY TREATMENTS </a:t>
            </a:r>
          </a:p>
          <a:p>
            <a:r>
              <a:rPr lang="en-US" sz="2000" dirty="0"/>
              <a:t>EVACUATION PROCEDURES </a:t>
            </a:r>
          </a:p>
        </p:txBody>
      </p:sp>
    </p:spTree>
    <p:extLst>
      <p:ext uri="{BB962C8B-B14F-4D97-AF65-F5344CB8AC3E}">
        <p14:creationId xmlns:p14="http://schemas.microsoft.com/office/powerpoint/2010/main" val="3292147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DEHYDRATION/HEAT INJURYTREATMENT </a:t>
            </a:r>
          </a:p>
        </p:txBody>
      </p:sp>
      <p:sp>
        <p:nvSpPr>
          <p:cNvPr id="3" name="Content Placeholder 2"/>
          <p:cNvSpPr>
            <a:spLocks noGrp="1"/>
          </p:cNvSpPr>
          <p:nvPr>
            <p:ph idx="1"/>
          </p:nvPr>
        </p:nvSpPr>
        <p:spPr/>
        <p:txBody>
          <a:bodyPr>
            <a:normAutofit fontScale="77500" lnSpcReduction="20000"/>
          </a:bodyPr>
          <a:lstStyle/>
          <a:p>
            <a:r>
              <a:rPr lang="en-US" sz="2200" b="1" dirty="0"/>
              <a:t>Early stages:</a:t>
            </a:r>
          </a:p>
          <a:p>
            <a:pPr lvl="1"/>
            <a:r>
              <a:rPr lang="en-US" sz="2200" dirty="0"/>
              <a:t>OBTAIN VITAL SIGNS </a:t>
            </a:r>
          </a:p>
          <a:p>
            <a:pPr lvl="1"/>
            <a:r>
              <a:rPr lang="en-US" sz="2200" dirty="0"/>
              <a:t>Encourage drinking water slowly if able to be kept down. </a:t>
            </a:r>
          </a:p>
          <a:p>
            <a:pPr lvl="1"/>
            <a:r>
              <a:rPr lang="en-US" sz="2200" dirty="0"/>
              <a:t>Rehydration salts pack (</a:t>
            </a:r>
            <a:r>
              <a:rPr lang="en-US" sz="2200" dirty="0" err="1"/>
              <a:t>cerasport</a:t>
            </a:r>
            <a:r>
              <a:rPr lang="en-US" sz="2200" dirty="0"/>
              <a:t>/drip drop, </a:t>
            </a:r>
            <a:r>
              <a:rPr lang="en-US" sz="2200" dirty="0" err="1"/>
              <a:t>etc</a:t>
            </a:r>
            <a:r>
              <a:rPr lang="en-US" sz="2200" dirty="0"/>
              <a:t>) in canteen or bottle of water. </a:t>
            </a:r>
          </a:p>
          <a:p>
            <a:pPr lvl="1"/>
            <a:r>
              <a:rPr lang="en-US" sz="2200" dirty="0" err="1"/>
              <a:t>Unblouse</a:t>
            </a:r>
            <a:r>
              <a:rPr lang="en-US" sz="2200" dirty="0"/>
              <a:t> pants/jacket</a:t>
            </a:r>
          </a:p>
          <a:p>
            <a:pPr lvl="1"/>
            <a:r>
              <a:rPr lang="en-US" sz="2200" dirty="0"/>
              <a:t>Rest in shaded area if possible </a:t>
            </a:r>
          </a:p>
          <a:p>
            <a:pPr lvl="1"/>
            <a:endParaRPr lang="en-US" sz="2200" dirty="0"/>
          </a:p>
          <a:p>
            <a:r>
              <a:rPr lang="en-US" sz="2200" b="1" dirty="0"/>
              <a:t>Middle stages:</a:t>
            </a:r>
          </a:p>
          <a:p>
            <a:pPr lvl="1"/>
            <a:r>
              <a:rPr lang="en-US" sz="2200" dirty="0" err="1"/>
              <a:t>Unblouse</a:t>
            </a:r>
            <a:r>
              <a:rPr lang="en-US" sz="2200" dirty="0"/>
              <a:t> pants/jacket or remove jacket</a:t>
            </a:r>
          </a:p>
          <a:p>
            <a:pPr lvl="1"/>
            <a:r>
              <a:rPr lang="en-US" sz="2200" dirty="0"/>
              <a:t>Move to shaded area or air conditioned vehicle</a:t>
            </a:r>
          </a:p>
          <a:p>
            <a:pPr lvl="1"/>
            <a:r>
              <a:rPr lang="en-US" sz="2200" dirty="0"/>
              <a:t>OBTAIN VITAL SIGNS </a:t>
            </a:r>
          </a:p>
          <a:p>
            <a:pPr lvl="1"/>
            <a:r>
              <a:rPr lang="en-US" sz="2200" dirty="0"/>
              <a:t>If able to drink fluids, encourage. </a:t>
            </a:r>
          </a:p>
          <a:p>
            <a:pPr lvl="1"/>
            <a:r>
              <a:rPr lang="en-US" sz="2200" dirty="0"/>
              <a:t>If unable to drink or hold down fluids, (if determined dehydration) fluids can be administered: 500mL/1000mL Normal Saline. Reevaluate after fluids are given. (</a:t>
            </a:r>
            <a:r>
              <a:rPr lang="en-US" sz="2200" dirty="0">
                <a:solidFill>
                  <a:srgbClr val="FF0000"/>
                </a:solidFill>
              </a:rPr>
              <a:t>AVOID Lactated Ringers </a:t>
            </a:r>
            <a:r>
              <a:rPr lang="en-US" sz="2200" dirty="0"/>
              <a:t>due to potential Rhabdomyolysis)</a:t>
            </a:r>
          </a:p>
          <a:p>
            <a:pPr lvl="1"/>
            <a:endParaRPr lang="en-US" sz="2200" dirty="0"/>
          </a:p>
          <a:p>
            <a:r>
              <a:rPr lang="en-US" sz="2200" b="1" dirty="0"/>
              <a:t>Severe stage (loss of consciousness/passing out/altered mental status):</a:t>
            </a:r>
          </a:p>
          <a:p>
            <a:pPr lvl="1"/>
            <a:r>
              <a:rPr lang="en-US" sz="2200" dirty="0"/>
              <a:t>Get to shaded area or air conditioned vehicle immediately</a:t>
            </a:r>
          </a:p>
          <a:p>
            <a:pPr lvl="1"/>
            <a:r>
              <a:rPr lang="en-US" sz="2200" dirty="0"/>
              <a:t>OBTAIN VITAL SIGNS (RECTAL temperature for baseline in this situation)</a:t>
            </a:r>
          </a:p>
          <a:p>
            <a:pPr lvl="1"/>
            <a:r>
              <a:rPr lang="en-US" sz="2200" dirty="0"/>
              <a:t>Cold packs in groin, neck, armpits to aid in cooling body temperature. </a:t>
            </a:r>
          </a:p>
          <a:p>
            <a:pPr lvl="1"/>
            <a:r>
              <a:rPr lang="en-US" sz="2200" dirty="0"/>
              <a:t>If deemed necessary, (</a:t>
            </a:r>
            <a:r>
              <a:rPr lang="en-US" sz="2200" dirty="0">
                <a:solidFill>
                  <a:srgbClr val="FF0000"/>
                </a:solidFill>
              </a:rPr>
              <a:t>AND NOT IN AN AIR CONDITIONED ENVIRONMENT</a:t>
            </a:r>
            <a:r>
              <a:rPr lang="en-US" sz="2200" dirty="0"/>
              <a:t>) apply ice sheets until body temperature is regulated</a:t>
            </a:r>
          </a:p>
          <a:p>
            <a:pPr lvl="1"/>
            <a:r>
              <a:rPr lang="en-US" sz="2200" dirty="0"/>
              <a:t>Administer 1000mL normal saline</a:t>
            </a:r>
          </a:p>
          <a:p>
            <a:pPr lvl="1"/>
            <a:r>
              <a:rPr lang="en-US" sz="2200" b="1" dirty="0">
                <a:solidFill>
                  <a:srgbClr val="FF0000"/>
                </a:solidFill>
              </a:rPr>
              <a:t>EVACUATE</a:t>
            </a:r>
            <a:r>
              <a:rPr lang="en-US" sz="2200" dirty="0"/>
              <a:t> for further treatment</a:t>
            </a:r>
          </a:p>
          <a:p>
            <a:pPr marL="257182"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257182" lvl="1" indent="0">
              <a:buNone/>
            </a:pPr>
            <a:endParaRPr lang="en-US" dirty="0"/>
          </a:p>
          <a:p>
            <a:pPr marL="257182" lvl="1" indent="0">
              <a:buNone/>
            </a:pPr>
            <a:endParaRPr lang="en-US" dirty="0"/>
          </a:p>
          <a:p>
            <a:pPr marL="257182" lvl="1" indent="0">
              <a:buNone/>
            </a:pPr>
            <a:endParaRPr lang="en-US" dirty="0"/>
          </a:p>
          <a:p>
            <a:pPr marL="257182" lvl="1" indent="0">
              <a:buNone/>
            </a:pPr>
            <a:endParaRPr lang="en-US" dirty="0"/>
          </a:p>
        </p:txBody>
      </p:sp>
    </p:spTree>
    <p:extLst>
      <p:ext uri="{BB962C8B-B14F-4D97-AF65-F5344CB8AC3E}">
        <p14:creationId xmlns:p14="http://schemas.microsoft.com/office/powerpoint/2010/main" val="2029030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261256"/>
            <a:ext cx="5915025" cy="1322013"/>
          </a:xfrm>
        </p:spPr>
        <p:txBody>
          <a:bodyPr/>
          <a:lstStyle/>
          <a:p>
            <a:pPr algn="ctr"/>
            <a:r>
              <a:rPr lang="en-US" dirty="0"/>
              <a:t>COLD INJURY SIGNS/SYMPTOMS</a:t>
            </a:r>
          </a:p>
        </p:txBody>
      </p:sp>
      <p:sp>
        <p:nvSpPr>
          <p:cNvPr id="3" name="Content Placeholder 2"/>
          <p:cNvSpPr>
            <a:spLocks noGrp="1"/>
          </p:cNvSpPr>
          <p:nvPr>
            <p:ph idx="1"/>
          </p:nvPr>
        </p:nvSpPr>
        <p:spPr>
          <a:xfrm>
            <a:off x="471487" y="1881213"/>
            <a:ext cx="5915025" cy="7735712"/>
          </a:xfrm>
        </p:spPr>
        <p:txBody>
          <a:bodyPr>
            <a:normAutofit/>
          </a:bodyPr>
          <a:lstStyle/>
          <a:p>
            <a:pPr marL="0" indent="0" fontAlgn="base">
              <a:buNone/>
            </a:pPr>
            <a:r>
              <a:rPr lang="en-US" sz="2000" b="1" u="sng" dirty="0"/>
              <a:t>Chilblain, Immersion foot, </a:t>
            </a:r>
            <a:r>
              <a:rPr lang="en-US" sz="2000" b="1" u="sng" dirty="0" err="1"/>
              <a:t>Frostnip</a:t>
            </a:r>
            <a:r>
              <a:rPr lang="en-US" sz="2000" b="1" u="sng" dirty="0"/>
              <a:t>, Frostbite:</a:t>
            </a:r>
          </a:p>
          <a:p>
            <a:pPr marL="0" indent="0" fontAlgn="base">
              <a:buNone/>
            </a:pPr>
            <a:endParaRPr lang="en-US" sz="2000" dirty="0"/>
          </a:p>
          <a:p>
            <a:pPr fontAlgn="base"/>
            <a:r>
              <a:rPr lang="en-US" sz="1600" dirty="0"/>
              <a:t>Numbness and tingling</a:t>
            </a:r>
          </a:p>
          <a:p>
            <a:pPr marL="0" indent="0" fontAlgn="base">
              <a:buNone/>
            </a:pPr>
            <a:endParaRPr lang="en-US" sz="1600" dirty="0"/>
          </a:p>
          <a:p>
            <a:pPr fontAlgn="base"/>
            <a:r>
              <a:rPr lang="en-US" sz="1600" dirty="0"/>
              <a:t>Burning and severe pain</a:t>
            </a:r>
          </a:p>
          <a:p>
            <a:pPr marL="0" indent="0" fontAlgn="base">
              <a:buNone/>
            </a:pPr>
            <a:endParaRPr lang="en-US" sz="1600" dirty="0"/>
          </a:p>
          <a:p>
            <a:pPr fontAlgn="base"/>
            <a:r>
              <a:rPr lang="en-US" sz="1600" dirty="0"/>
              <a:t>White to blue discoloration of the skin</a:t>
            </a:r>
          </a:p>
          <a:p>
            <a:pPr marL="0" indent="0" fontAlgn="base">
              <a:buNone/>
            </a:pPr>
            <a:endParaRPr lang="en-US" sz="1600" dirty="0"/>
          </a:p>
          <a:p>
            <a:pPr fontAlgn="base"/>
            <a:r>
              <a:rPr lang="en-US" sz="1600" dirty="0"/>
              <a:t>Redness and swelling of the affected part</a:t>
            </a:r>
          </a:p>
          <a:p>
            <a:pPr marL="0" indent="0" fontAlgn="base">
              <a:buNone/>
            </a:pPr>
            <a:endParaRPr lang="en-US" sz="1600" dirty="0"/>
          </a:p>
          <a:p>
            <a:pPr fontAlgn="base"/>
            <a:r>
              <a:rPr lang="en-US" sz="1600" dirty="0"/>
              <a:t>Blisters, erosions and ulcers</a:t>
            </a:r>
          </a:p>
          <a:p>
            <a:pPr marL="0" indent="0" fontAlgn="base">
              <a:buNone/>
            </a:pPr>
            <a:endParaRPr lang="en-US" sz="1600" dirty="0"/>
          </a:p>
          <a:p>
            <a:pPr fontAlgn="base"/>
            <a:r>
              <a:rPr lang="en-US" sz="1600" dirty="0"/>
              <a:t>Necrosis and gangrene</a:t>
            </a:r>
          </a:p>
          <a:p>
            <a:pPr marL="0" indent="0" fontAlgn="base">
              <a:buNone/>
            </a:pPr>
            <a:endParaRPr lang="en-US" sz="1600" dirty="0"/>
          </a:p>
          <a:p>
            <a:pPr fontAlgn="base"/>
            <a:r>
              <a:rPr lang="en-US" sz="1600" dirty="0"/>
              <a:t>Loss of function of the affected part</a:t>
            </a:r>
          </a:p>
        </p:txBody>
      </p:sp>
    </p:spTree>
    <p:extLst>
      <p:ext uri="{BB962C8B-B14F-4D97-AF65-F5344CB8AC3E}">
        <p14:creationId xmlns:p14="http://schemas.microsoft.com/office/powerpoint/2010/main" val="1406524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333827"/>
            <a:ext cx="5915025" cy="1205899"/>
          </a:xfrm>
        </p:spPr>
        <p:txBody>
          <a:bodyPr/>
          <a:lstStyle/>
          <a:p>
            <a:pPr algn="ctr"/>
            <a:r>
              <a:rPr lang="en-US" dirty="0"/>
              <a:t>COLD INJURY TREATMENT </a:t>
            </a:r>
          </a:p>
        </p:txBody>
      </p:sp>
      <p:sp>
        <p:nvSpPr>
          <p:cNvPr id="3" name="Content Placeholder 2"/>
          <p:cNvSpPr>
            <a:spLocks noGrp="1"/>
          </p:cNvSpPr>
          <p:nvPr>
            <p:ph idx="1"/>
          </p:nvPr>
        </p:nvSpPr>
        <p:spPr>
          <a:xfrm>
            <a:off x="471486" y="1707042"/>
            <a:ext cx="5915025" cy="7735712"/>
          </a:xfrm>
        </p:spPr>
        <p:txBody>
          <a:bodyPr/>
          <a:lstStyle/>
          <a:p>
            <a:r>
              <a:rPr lang="en-US" sz="2000" dirty="0"/>
              <a:t>Preventing further heat loss and exposure to cold by dressing the site, using appropriate clothing and providing insulation.</a:t>
            </a:r>
          </a:p>
          <a:p>
            <a:pPr marL="0" indent="0">
              <a:buNone/>
            </a:pPr>
            <a:endParaRPr lang="en-US" sz="2000" dirty="0"/>
          </a:p>
          <a:p>
            <a:r>
              <a:rPr lang="en-US" sz="2000" dirty="0"/>
              <a:t>Restoring or improving blood flow slowly by using warmth</a:t>
            </a:r>
          </a:p>
          <a:p>
            <a:pPr marL="0" indent="0">
              <a:buNone/>
            </a:pPr>
            <a:endParaRPr lang="en-US" sz="2000" dirty="0"/>
          </a:p>
          <a:p>
            <a:r>
              <a:rPr lang="en-US" sz="2000" dirty="0"/>
              <a:t>Increasing oxygen perfusion (oxygen therapy, if available)</a:t>
            </a:r>
          </a:p>
          <a:p>
            <a:pPr marL="0" indent="0">
              <a:buNone/>
            </a:pPr>
            <a:endParaRPr lang="en-US" sz="2000" dirty="0"/>
          </a:p>
          <a:p>
            <a:r>
              <a:rPr lang="en-US" sz="2000" dirty="0"/>
              <a:t>Preventing infections and other injuries to the damaged area by administering antibiotics, dressing the wound and avoiding use of the affected area.</a:t>
            </a:r>
          </a:p>
          <a:p>
            <a:pPr marL="0" indent="0">
              <a:buNone/>
            </a:pPr>
            <a:endParaRPr lang="en-US" sz="2000" dirty="0"/>
          </a:p>
          <a:p>
            <a:r>
              <a:rPr lang="en-US" sz="2000" b="1" dirty="0">
                <a:solidFill>
                  <a:srgbClr val="FF0000"/>
                </a:solidFill>
              </a:rPr>
              <a:t>EVACUATE</a:t>
            </a:r>
            <a:r>
              <a:rPr lang="en-US" sz="2000" dirty="0"/>
              <a:t> for further treatment.</a:t>
            </a:r>
          </a:p>
          <a:p>
            <a:pPr marL="0" indent="0">
              <a:buNone/>
            </a:pPr>
            <a:endParaRPr lang="en-US" dirty="0"/>
          </a:p>
        </p:txBody>
      </p:sp>
    </p:spTree>
    <p:extLst>
      <p:ext uri="{BB962C8B-B14F-4D97-AF65-F5344CB8AC3E}">
        <p14:creationId xmlns:p14="http://schemas.microsoft.com/office/powerpoint/2010/main" val="1994880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377370"/>
            <a:ext cx="5915025" cy="1205899"/>
          </a:xfrm>
        </p:spPr>
        <p:txBody>
          <a:bodyPr/>
          <a:lstStyle/>
          <a:p>
            <a:pPr algn="ctr"/>
            <a:r>
              <a:rPr lang="en-US" dirty="0"/>
              <a:t>SHOCK SIGNS/SYMPTOMS</a:t>
            </a:r>
          </a:p>
        </p:txBody>
      </p:sp>
      <p:sp>
        <p:nvSpPr>
          <p:cNvPr id="3" name="Content Placeholder 2"/>
          <p:cNvSpPr>
            <a:spLocks noGrp="1"/>
          </p:cNvSpPr>
          <p:nvPr>
            <p:ph idx="1"/>
          </p:nvPr>
        </p:nvSpPr>
        <p:spPr>
          <a:xfrm>
            <a:off x="471487" y="2265440"/>
            <a:ext cx="5915025" cy="7735712"/>
          </a:xfrm>
        </p:spPr>
        <p:txBody>
          <a:bodyPr>
            <a:normAutofit/>
          </a:bodyPr>
          <a:lstStyle/>
          <a:p>
            <a:r>
              <a:rPr lang="en-US" sz="2000" b="1" u="sng" dirty="0"/>
              <a:t>Causes of Shock may include: </a:t>
            </a:r>
            <a:r>
              <a:rPr lang="en-US" sz="2000" dirty="0"/>
              <a:t>Significant blood loss, heart failure, dehydration, severe and painful blows to the body, severe burns, severe wound infection, allergic reactions. </a:t>
            </a:r>
            <a:endParaRPr lang="en-US" sz="2000" b="1" u="sng" dirty="0"/>
          </a:p>
          <a:p>
            <a:endParaRPr lang="en-US" sz="2000" b="1" u="sng" dirty="0"/>
          </a:p>
          <a:p>
            <a:r>
              <a:rPr lang="en-US" sz="2000" b="1" u="sng" dirty="0"/>
              <a:t>Early signs of shock: </a:t>
            </a:r>
            <a:r>
              <a:rPr lang="en-US" sz="2000" dirty="0"/>
              <a:t>Cold/clammy skin, excessive sweating, rapid pulse, enlarged pupils, elevated blood pressure, fast/shallow breathing. </a:t>
            </a:r>
          </a:p>
          <a:p>
            <a:pPr marL="0" indent="0">
              <a:buNone/>
            </a:pPr>
            <a:endParaRPr lang="en-US" sz="2000" dirty="0"/>
          </a:p>
          <a:p>
            <a:r>
              <a:rPr lang="en-US" sz="2000" b="1" u="sng" dirty="0"/>
              <a:t>Late signs of shock: </a:t>
            </a:r>
            <a:r>
              <a:rPr lang="en-US" sz="2000" dirty="0"/>
              <a:t>Tachycardia or bradycardia, low blood pressure, poor capillary refill, altered mental status, irregular breathing pattern, poor muscle tone, loss of consciousness, death.</a:t>
            </a:r>
          </a:p>
        </p:txBody>
      </p:sp>
    </p:spTree>
    <p:extLst>
      <p:ext uri="{BB962C8B-B14F-4D97-AF65-F5344CB8AC3E}">
        <p14:creationId xmlns:p14="http://schemas.microsoft.com/office/powerpoint/2010/main" val="998621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649114"/>
            <a:ext cx="5915025" cy="1237743"/>
          </a:xfrm>
        </p:spPr>
        <p:txBody>
          <a:bodyPr/>
          <a:lstStyle/>
          <a:p>
            <a:pPr algn="ctr"/>
            <a:r>
              <a:rPr lang="en-US" dirty="0"/>
              <a:t>SHOCK TREATMENT</a:t>
            </a:r>
          </a:p>
        </p:txBody>
      </p:sp>
      <p:sp>
        <p:nvSpPr>
          <p:cNvPr id="3" name="Content Placeholder 2"/>
          <p:cNvSpPr>
            <a:spLocks noGrp="1"/>
          </p:cNvSpPr>
          <p:nvPr>
            <p:ph idx="1"/>
          </p:nvPr>
        </p:nvSpPr>
        <p:spPr>
          <a:xfrm>
            <a:off x="471487" y="2360184"/>
            <a:ext cx="5915025" cy="7735712"/>
          </a:xfrm>
        </p:spPr>
        <p:txBody>
          <a:bodyPr>
            <a:normAutofit/>
          </a:bodyPr>
          <a:lstStyle/>
          <a:p>
            <a:r>
              <a:rPr lang="en-US" sz="2000" dirty="0"/>
              <a:t>If you suspect a person is in shock, </a:t>
            </a:r>
            <a:r>
              <a:rPr lang="en-US" sz="2000" b="1" dirty="0"/>
              <a:t>call 911 or your local emergency number.</a:t>
            </a:r>
            <a:r>
              <a:rPr lang="en-US" sz="2000" dirty="0"/>
              <a:t> Then immediately take the following steps:</a:t>
            </a:r>
          </a:p>
          <a:p>
            <a:r>
              <a:rPr lang="en-US" sz="2000" dirty="0"/>
              <a:t>Lay the person down </a:t>
            </a:r>
          </a:p>
          <a:p>
            <a:r>
              <a:rPr lang="en-US" sz="2000" dirty="0"/>
              <a:t>Keep the person still and don't move him or her unless necessary.</a:t>
            </a:r>
          </a:p>
          <a:p>
            <a:r>
              <a:rPr lang="en-US" sz="2000" dirty="0"/>
              <a:t>Begin CPR if the person shows no signs of life, such as not breathing, coughing or moving.</a:t>
            </a:r>
          </a:p>
          <a:p>
            <a:r>
              <a:rPr lang="en-US" sz="2000" dirty="0"/>
              <a:t>Loosen tight clothing and cover the person with a blanket to prevent chilling.</a:t>
            </a:r>
          </a:p>
          <a:p>
            <a:r>
              <a:rPr lang="en-US" sz="2000" dirty="0"/>
              <a:t>Don't let the person eat or drink anything.</a:t>
            </a:r>
          </a:p>
          <a:p>
            <a:r>
              <a:rPr lang="en-US" sz="2000" dirty="0"/>
              <a:t>If the person vomits or begins bleeding from the mouth, and no spinal injury is suspected, turn him or her onto a side to prevent choking.</a:t>
            </a:r>
          </a:p>
          <a:p>
            <a:r>
              <a:rPr lang="en-US" sz="2000" b="1" dirty="0">
                <a:solidFill>
                  <a:srgbClr val="FF0000"/>
                </a:solidFill>
              </a:rPr>
              <a:t>EVACUATE</a:t>
            </a:r>
            <a:r>
              <a:rPr lang="en-US" sz="2000" dirty="0"/>
              <a:t> IMMEDIATELY!</a:t>
            </a:r>
          </a:p>
        </p:txBody>
      </p:sp>
    </p:spTree>
    <p:extLst>
      <p:ext uri="{BB962C8B-B14F-4D97-AF65-F5344CB8AC3E}">
        <p14:creationId xmlns:p14="http://schemas.microsoft.com/office/powerpoint/2010/main" val="1093560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649114"/>
            <a:ext cx="5915025" cy="1223229"/>
          </a:xfrm>
        </p:spPr>
        <p:txBody>
          <a:bodyPr/>
          <a:lstStyle/>
          <a:p>
            <a:pPr algn="ctr"/>
            <a:r>
              <a:rPr lang="en-US" dirty="0"/>
              <a:t>RHABDOMYOLYSIS </a:t>
            </a:r>
          </a:p>
        </p:txBody>
      </p:sp>
      <p:sp>
        <p:nvSpPr>
          <p:cNvPr id="3" name="Content Placeholder 2"/>
          <p:cNvSpPr>
            <a:spLocks noGrp="1"/>
          </p:cNvSpPr>
          <p:nvPr>
            <p:ph idx="1"/>
          </p:nvPr>
        </p:nvSpPr>
        <p:spPr>
          <a:xfrm>
            <a:off x="471487" y="2461785"/>
            <a:ext cx="5915025" cy="7735712"/>
          </a:xfrm>
        </p:spPr>
        <p:txBody>
          <a:bodyPr>
            <a:normAutofit lnSpcReduction="10000"/>
          </a:bodyPr>
          <a:lstStyle/>
          <a:p>
            <a:r>
              <a:rPr lang="en-US" sz="2000" dirty="0"/>
              <a:t>Skeletal muscle damage due to several causes including excessive use, heat burn, and crush injury and certain medications. Muscle damage leads to release of proteins (myoglobin) into the bloodstream. Rhabdomyolysis can cause muscle pain, weakness, and kidney failure. Medication and treatment procedures are chosen based on the severity.</a:t>
            </a:r>
          </a:p>
          <a:p>
            <a:pPr marL="0" indent="0">
              <a:buNone/>
            </a:pPr>
            <a:endParaRPr lang="en-US" sz="2000" dirty="0"/>
          </a:p>
          <a:p>
            <a:r>
              <a:rPr lang="en-US" sz="2000" dirty="0"/>
              <a:t>Exertional rhabdomyolysis may occur without elevations in body core temperature or brain dysfunction but frequently occurs as part of the clinical syndromes of severe heat casualty.  </a:t>
            </a:r>
          </a:p>
          <a:p>
            <a:pPr marL="0" indent="0">
              <a:buNone/>
            </a:pPr>
            <a:endParaRPr lang="en-US" sz="2000" dirty="0"/>
          </a:p>
          <a:p>
            <a:r>
              <a:rPr lang="en-US" sz="2000" dirty="0"/>
              <a:t>Exertional rhabdomyolysis is caused by skeletal muscle damage with       release of cellular contents into the blood circulation, including myoglobin, potassium, phosphate, </a:t>
            </a:r>
            <a:r>
              <a:rPr lang="en-US" sz="2000" dirty="0" err="1"/>
              <a:t>creatine</a:t>
            </a:r>
            <a:r>
              <a:rPr lang="en-US" sz="2000" dirty="0"/>
              <a:t> kinase, and uric acid.   Rhabdomyolysis is incorporated in the diagnosis of heat injury. </a:t>
            </a:r>
          </a:p>
          <a:p>
            <a:endParaRPr lang="en-US" sz="2000" dirty="0"/>
          </a:p>
          <a:p>
            <a:r>
              <a:rPr lang="en-US" sz="2000" dirty="0"/>
              <a:t>The “classic triad” of rhabdomyolysis symptoms are: muscle pain in the shoulders, thighs, or lower back;  muscle weakness or trouble moving arms and legs; and dark red or brown urine or decreased urination. Keep in mind that half of people with the condition may have no muscle-related symptoms.</a:t>
            </a:r>
          </a:p>
          <a:p>
            <a:endParaRPr lang="en-US" sz="2000" dirty="0"/>
          </a:p>
        </p:txBody>
      </p:sp>
    </p:spTree>
    <p:extLst>
      <p:ext uri="{BB962C8B-B14F-4D97-AF65-F5344CB8AC3E}">
        <p14:creationId xmlns:p14="http://schemas.microsoft.com/office/powerpoint/2010/main" val="4268051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649114"/>
            <a:ext cx="5915025" cy="1179686"/>
          </a:xfrm>
        </p:spPr>
        <p:txBody>
          <a:bodyPr/>
          <a:lstStyle/>
          <a:p>
            <a:pPr algn="ctr"/>
            <a:r>
              <a:rPr lang="en-US" dirty="0"/>
              <a:t>RHABDOMYOLYSIS TREATMENT</a:t>
            </a:r>
          </a:p>
        </p:txBody>
      </p:sp>
      <p:sp>
        <p:nvSpPr>
          <p:cNvPr id="3" name="Content Placeholder 2"/>
          <p:cNvSpPr>
            <a:spLocks noGrp="1"/>
          </p:cNvSpPr>
          <p:nvPr>
            <p:ph idx="1"/>
          </p:nvPr>
        </p:nvSpPr>
        <p:spPr/>
        <p:txBody>
          <a:bodyPr/>
          <a:lstStyle/>
          <a:p>
            <a:r>
              <a:rPr lang="en-US" sz="2000" dirty="0"/>
              <a:t>There is currently no field test to identify Rhabdomyolysis, however, this illness is becoming more common. </a:t>
            </a:r>
          </a:p>
          <a:p>
            <a:pPr marL="0" indent="0">
              <a:buNone/>
            </a:pPr>
            <a:endParaRPr lang="en-US" sz="2000" dirty="0"/>
          </a:p>
          <a:p>
            <a:r>
              <a:rPr lang="en-US" sz="2000" dirty="0"/>
              <a:t>If suspected </a:t>
            </a:r>
            <a:r>
              <a:rPr lang="en-US" sz="2000" dirty="0" err="1"/>
              <a:t>Rhabdomyolsis</a:t>
            </a:r>
            <a:r>
              <a:rPr lang="en-US" sz="2000" dirty="0"/>
              <a:t>: </a:t>
            </a:r>
            <a:r>
              <a:rPr lang="en-US" sz="2000" b="1" dirty="0">
                <a:solidFill>
                  <a:srgbClr val="FF0000"/>
                </a:solidFill>
              </a:rPr>
              <a:t>EVACUATE!</a:t>
            </a:r>
          </a:p>
          <a:p>
            <a:endParaRPr lang="en-US" sz="2000" dirty="0"/>
          </a:p>
          <a:p>
            <a:pPr marL="0" indent="0">
              <a:buNone/>
            </a:pPr>
            <a:endParaRPr lang="en-US" sz="2000" dirty="0"/>
          </a:p>
          <a:p>
            <a:r>
              <a:rPr lang="en-US" sz="2800" dirty="0">
                <a:solidFill>
                  <a:srgbClr val="FF0000"/>
                </a:solidFill>
              </a:rPr>
              <a:t>DO NOT PUSH FLUIDS OR ADMINISTER MEDICATIONS!!!!!!!!</a:t>
            </a:r>
          </a:p>
          <a:p>
            <a:pPr marL="0" indent="0">
              <a:buNone/>
            </a:pPr>
            <a:endParaRPr lang="en-US" dirty="0"/>
          </a:p>
        </p:txBody>
      </p:sp>
    </p:spTree>
    <p:extLst>
      <p:ext uri="{BB962C8B-B14F-4D97-AF65-F5344CB8AC3E}">
        <p14:creationId xmlns:p14="http://schemas.microsoft.com/office/powerpoint/2010/main" val="3834005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649114"/>
            <a:ext cx="5915025" cy="1426429"/>
          </a:xfrm>
        </p:spPr>
        <p:txBody>
          <a:bodyPr/>
          <a:lstStyle/>
          <a:p>
            <a:pPr algn="ctr"/>
            <a:r>
              <a:rPr lang="en-US" dirty="0"/>
              <a:t>ENVIRONMENTAL TREATMENTS</a:t>
            </a:r>
          </a:p>
        </p:txBody>
      </p:sp>
      <p:sp>
        <p:nvSpPr>
          <p:cNvPr id="3" name="Content Placeholder 2"/>
          <p:cNvSpPr>
            <a:spLocks noGrp="1"/>
          </p:cNvSpPr>
          <p:nvPr>
            <p:ph idx="1"/>
          </p:nvPr>
        </p:nvSpPr>
        <p:spPr>
          <a:xfrm>
            <a:off x="471488" y="2409371"/>
            <a:ext cx="5915025" cy="7735712"/>
          </a:xfrm>
        </p:spPr>
        <p:txBody>
          <a:bodyPr>
            <a:normAutofit/>
          </a:bodyPr>
          <a:lstStyle/>
          <a:p>
            <a:r>
              <a:rPr lang="en-US" b="1" u="sng" dirty="0"/>
              <a:t>ALLERGIC REACTIONS </a:t>
            </a:r>
          </a:p>
          <a:p>
            <a:pPr lvl="1"/>
            <a:r>
              <a:rPr lang="en-US" sz="2000" b="1" u="sng" dirty="0"/>
              <a:t>Bug Bites</a:t>
            </a:r>
            <a:r>
              <a:rPr lang="en-US" sz="2000" dirty="0"/>
              <a:t>: For bites that itch, apply an ice pack or an over-the-counter anti-itch cream, such as hydrocortisone. Another option is to take an over-the-counter oral antihistamine (Benadryl/Zyrtec). To reduce swelling, apply an ice pack to the bite.</a:t>
            </a:r>
          </a:p>
          <a:p>
            <a:pPr marL="257182" lvl="1" indent="0">
              <a:buNone/>
            </a:pPr>
            <a:endParaRPr lang="en-US" sz="2000" dirty="0"/>
          </a:p>
          <a:p>
            <a:pPr lvl="1"/>
            <a:r>
              <a:rPr lang="en-US" sz="2000" b="1" u="sng" dirty="0"/>
              <a:t>Poison Ivy/Oak</a:t>
            </a:r>
            <a:r>
              <a:rPr lang="en-US" sz="2000" dirty="0"/>
              <a:t>: Apply cool compresses to the skin. Use topical treatments to relieve itching, including calamine lotion. Oral antihistamines, such as diphenhydramine (Benadryl), can also help relieve itching.</a:t>
            </a:r>
          </a:p>
          <a:p>
            <a:pPr marL="257182" lvl="1" indent="0">
              <a:buNone/>
            </a:pPr>
            <a:endParaRPr lang="en-US" sz="2000" dirty="0"/>
          </a:p>
          <a:p>
            <a:pPr marL="257182" lvl="1" indent="0">
              <a:buNone/>
            </a:pPr>
            <a:r>
              <a:rPr lang="en-US" sz="2000" dirty="0">
                <a:solidFill>
                  <a:srgbClr val="FF0000"/>
                </a:solidFill>
              </a:rPr>
              <a:t>***Always check for allergies before administering ANY medications, and advise that Benadryl may cause drowsiness</a:t>
            </a:r>
          </a:p>
        </p:txBody>
      </p:sp>
    </p:spTree>
    <p:extLst>
      <p:ext uri="{BB962C8B-B14F-4D97-AF65-F5344CB8AC3E}">
        <p14:creationId xmlns:p14="http://schemas.microsoft.com/office/powerpoint/2010/main" val="2097364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2117" y="1692527"/>
            <a:ext cx="5915025" cy="7735712"/>
          </a:xfrm>
        </p:spPr>
        <p:txBody>
          <a:bodyPr>
            <a:normAutofit/>
          </a:bodyPr>
          <a:lstStyle/>
          <a:p>
            <a:r>
              <a:rPr lang="en-US" b="1" u="sng" dirty="0"/>
              <a:t>ORTHOPEDIC INJURIES:</a:t>
            </a:r>
          </a:p>
          <a:p>
            <a:pPr lvl="1"/>
            <a:r>
              <a:rPr lang="en-US" sz="1900" b="1" dirty="0"/>
              <a:t>Blisters</a:t>
            </a:r>
            <a:r>
              <a:rPr lang="en-US" sz="1900" dirty="0"/>
              <a:t>: Make sure socks stay dry, apply moleskin to affected area. Do not pop.</a:t>
            </a:r>
          </a:p>
          <a:p>
            <a:pPr lvl="1"/>
            <a:r>
              <a:rPr lang="en-US" sz="1900" b="1" u="sng" dirty="0"/>
              <a:t>Strains/Sprains:</a:t>
            </a:r>
            <a:r>
              <a:rPr lang="en-US" sz="1900" dirty="0"/>
              <a:t> Keep boots tight. Ace bandage for stability and to limit swelling. Ice packs. </a:t>
            </a:r>
          </a:p>
          <a:p>
            <a:pPr lvl="1"/>
            <a:r>
              <a:rPr lang="en-US" sz="1900" b="1" u="sng" dirty="0"/>
              <a:t>Fractures/Breaks:</a:t>
            </a:r>
            <a:r>
              <a:rPr lang="en-US" sz="1900" dirty="0"/>
              <a:t> Stabilize and</a:t>
            </a:r>
            <a:r>
              <a:rPr lang="en-US" sz="1900" dirty="0">
                <a:solidFill>
                  <a:srgbClr val="FF0000"/>
                </a:solidFill>
              </a:rPr>
              <a:t> </a:t>
            </a:r>
            <a:r>
              <a:rPr lang="en-US" sz="1900" b="1" dirty="0">
                <a:solidFill>
                  <a:srgbClr val="FF0000"/>
                </a:solidFill>
              </a:rPr>
              <a:t>evacuate</a:t>
            </a:r>
            <a:r>
              <a:rPr lang="en-US" sz="1900" dirty="0"/>
              <a:t>.</a:t>
            </a:r>
          </a:p>
          <a:p>
            <a:pPr lvl="1"/>
            <a:endParaRPr lang="en-US" dirty="0"/>
          </a:p>
          <a:p>
            <a:pPr marL="342900" lvl="1" indent="0">
              <a:buNone/>
            </a:pPr>
            <a:endParaRPr lang="en-US" dirty="0"/>
          </a:p>
          <a:p>
            <a:r>
              <a:rPr lang="en-US" b="1" u="sng" dirty="0"/>
              <a:t>BURNS</a:t>
            </a:r>
            <a:r>
              <a:rPr lang="en-US" dirty="0"/>
              <a:t>: Cover burn area with dry, sterile dressing. For extensive burns consider blizzard blanket for prevention of hypothermia. </a:t>
            </a:r>
            <a:r>
              <a:rPr lang="en-US" b="1" dirty="0">
                <a:solidFill>
                  <a:srgbClr val="FF0000"/>
                </a:solidFill>
              </a:rPr>
              <a:t>Evacuate</a:t>
            </a:r>
            <a:r>
              <a:rPr lang="en-US" dirty="0">
                <a:solidFill>
                  <a:srgbClr val="FF0000"/>
                </a:solidFill>
              </a:rPr>
              <a:t>.</a:t>
            </a:r>
          </a:p>
          <a:p>
            <a:pPr marL="0" indent="0">
              <a:buNone/>
            </a:pPr>
            <a:endParaRPr lang="en-US" dirty="0"/>
          </a:p>
          <a:p>
            <a:r>
              <a:rPr lang="en-US" b="1" u="sng" dirty="0"/>
              <a:t>EYE INJURIES</a:t>
            </a:r>
            <a:r>
              <a:rPr lang="en-US" dirty="0"/>
              <a:t>: Stabilize. Do </a:t>
            </a:r>
            <a:r>
              <a:rPr lang="en-US" b="1" dirty="0"/>
              <a:t>not</a:t>
            </a:r>
            <a:r>
              <a:rPr lang="en-US" dirty="0"/>
              <a:t> remove object, if penetrating. Flush eye if object is removable. </a:t>
            </a:r>
            <a:r>
              <a:rPr lang="en-US" b="1" dirty="0">
                <a:solidFill>
                  <a:srgbClr val="FF0000"/>
                </a:solidFill>
              </a:rPr>
              <a:t>Evacuate.</a:t>
            </a:r>
          </a:p>
          <a:p>
            <a:pPr marL="0" indent="0">
              <a:buNone/>
            </a:pPr>
            <a:endParaRPr lang="en-US" b="1" dirty="0"/>
          </a:p>
          <a:p>
            <a:r>
              <a:rPr lang="en-US" b="1" u="sng" dirty="0"/>
              <a:t>CRUSH INJURIES</a:t>
            </a:r>
            <a:r>
              <a:rPr lang="en-US" dirty="0"/>
              <a:t>: Stabilize (if able) and </a:t>
            </a:r>
            <a:r>
              <a:rPr lang="en-US" b="1" dirty="0">
                <a:solidFill>
                  <a:srgbClr val="FF0000"/>
                </a:solidFill>
              </a:rPr>
              <a:t>evacuate.</a:t>
            </a:r>
          </a:p>
          <a:p>
            <a:pPr marL="0" indent="0">
              <a:buNone/>
            </a:pPr>
            <a:endParaRPr lang="en-US" dirty="0"/>
          </a:p>
        </p:txBody>
      </p:sp>
      <p:sp>
        <p:nvSpPr>
          <p:cNvPr id="5" name="TextBox 4"/>
          <p:cNvSpPr txBox="1"/>
          <p:nvPr/>
        </p:nvSpPr>
        <p:spPr>
          <a:xfrm>
            <a:off x="275771" y="261257"/>
            <a:ext cx="6110742" cy="600164"/>
          </a:xfrm>
          <a:prstGeom prst="rect">
            <a:avLst/>
          </a:prstGeom>
          <a:noFill/>
        </p:spPr>
        <p:txBody>
          <a:bodyPr wrap="square" rtlCol="0">
            <a:spAutoFit/>
          </a:bodyPr>
          <a:lstStyle/>
          <a:p>
            <a:pPr algn="ctr"/>
            <a:r>
              <a:rPr lang="en-US" sz="3300" dirty="0"/>
              <a:t>BODILY INJURIES</a:t>
            </a:r>
          </a:p>
        </p:txBody>
      </p:sp>
    </p:spTree>
    <p:extLst>
      <p:ext uri="{BB962C8B-B14F-4D97-AF65-F5344CB8AC3E}">
        <p14:creationId xmlns:p14="http://schemas.microsoft.com/office/powerpoint/2010/main" val="1460963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649114"/>
            <a:ext cx="5915025" cy="1078086"/>
          </a:xfrm>
        </p:spPr>
        <p:txBody>
          <a:bodyPr/>
          <a:lstStyle/>
          <a:p>
            <a:pPr algn="ctr"/>
            <a:r>
              <a:rPr lang="en-US" dirty="0"/>
              <a:t>EVACUATION PROCEDURES</a:t>
            </a:r>
          </a:p>
        </p:txBody>
      </p:sp>
      <p:sp>
        <p:nvSpPr>
          <p:cNvPr id="3" name="Content Placeholder 2"/>
          <p:cNvSpPr>
            <a:spLocks noGrp="1"/>
          </p:cNvSpPr>
          <p:nvPr>
            <p:ph idx="1"/>
          </p:nvPr>
        </p:nvSpPr>
        <p:spPr/>
        <p:txBody>
          <a:bodyPr>
            <a:normAutofit/>
          </a:bodyPr>
          <a:lstStyle/>
          <a:p>
            <a:r>
              <a:rPr lang="en-US" sz="2000" dirty="0"/>
              <a:t>FORT HOOD: </a:t>
            </a:r>
          </a:p>
          <a:p>
            <a:pPr lvl="1"/>
            <a:r>
              <a:rPr lang="en-US" sz="2000" dirty="0"/>
              <a:t>LOCATION: </a:t>
            </a:r>
            <a:r>
              <a:rPr lang="en-US" sz="2000" dirty="0" err="1"/>
              <a:t>Darnall</a:t>
            </a:r>
            <a:r>
              <a:rPr lang="en-US" sz="2000" dirty="0"/>
              <a:t> Army Medical Center</a:t>
            </a:r>
          </a:p>
          <a:p>
            <a:pPr lvl="1"/>
            <a:r>
              <a:rPr lang="en-US" sz="2000" dirty="0"/>
              <a:t>ADDRESS: 36065 Santa Fe Ave, Fort Hood Texas 76544</a:t>
            </a:r>
          </a:p>
          <a:p>
            <a:pPr lvl="1"/>
            <a:r>
              <a:rPr lang="en-US" sz="2000" dirty="0"/>
              <a:t>PHONE NUMBER: 254-288-8000</a:t>
            </a:r>
          </a:p>
          <a:p>
            <a:pPr lvl="1"/>
            <a:r>
              <a:rPr lang="en-US" sz="2000" dirty="0"/>
              <a:t>RANGE CONTROL: 254-287-3130/254-287-3321</a:t>
            </a:r>
          </a:p>
          <a:p>
            <a:pPr marL="0" indent="0">
              <a:buNone/>
            </a:pPr>
            <a:endParaRPr lang="en-US" sz="2000" dirty="0"/>
          </a:p>
          <a:p>
            <a:r>
              <a:rPr lang="en-US" sz="2000" dirty="0"/>
              <a:t>CAMP SWIFT: </a:t>
            </a:r>
          </a:p>
          <a:p>
            <a:pPr lvl="1"/>
            <a:r>
              <a:rPr lang="en-US" sz="2000" dirty="0"/>
              <a:t>LOCATION: St. </a:t>
            </a:r>
            <a:r>
              <a:rPr lang="en-US" sz="2000" dirty="0" err="1"/>
              <a:t>Davids</a:t>
            </a:r>
            <a:r>
              <a:rPr lang="en-US" sz="2000" dirty="0"/>
              <a:t> Emergency Center</a:t>
            </a:r>
          </a:p>
          <a:p>
            <a:pPr lvl="1"/>
            <a:r>
              <a:rPr lang="en-US" sz="2000" dirty="0"/>
              <a:t>ADDRESS: 3201 TX-71, Bastrop Texas 78602</a:t>
            </a:r>
          </a:p>
          <a:p>
            <a:pPr lvl="1"/>
            <a:r>
              <a:rPr lang="en-US" sz="2000" dirty="0"/>
              <a:t>PHONE NUMBER: 512-308-5900</a:t>
            </a:r>
          </a:p>
        </p:txBody>
      </p:sp>
    </p:spTree>
    <p:extLst>
      <p:ext uri="{BB962C8B-B14F-4D97-AF65-F5344CB8AC3E}">
        <p14:creationId xmlns:p14="http://schemas.microsoft.com/office/powerpoint/2010/main" val="31423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649114"/>
            <a:ext cx="5915025" cy="722486"/>
          </a:xfrm>
        </p:spPr>
        <p:txBody>
          <a:bodyPr/>
          <a:lstStyle/>
          <a:p>
            <a:pPr algn="ctr"/>
            <a:r>
              <a:rPr lang="en-US" dirty="0"/>
              <a:t>SUPPORT MEDIC DUTIES</a:t>
            </a:r>
          </a:p>
        </p:txBody>
      </p:sp>
      <p:sp>
        <p:nvSpPr>
          <p:cNvPr id="3" name="Content Placeholder 2"/>
          <p:cNvSpPr>
            <a:spLocks noGrp="1"/>
          </p:cNvSpPr>
          <p:nvPr>
            <p:ph idx="1"/>
          </p:nvPr>
        </p:nvSpPr>
        <p:spPr>
          <a:xfrm>
            <a:off x="471488" y="1464381"/>
            <a:ext cx="5915025" cy="7735712"/>
          </a:xfrm>
        </p:spPr>
        <p:txBody>
          <a:bodyPr>
            <a:normAutofit lnSpcReduction="10000"/>
          </a:bodyPr>
          <a:lstStyle/>
          <a:p>
            <a:r>
              <a:rPr lang="en-US" sz="2000" dirty="0"/>
              <a:t>Ensure aid bag is fully stocked, and all medical equipment is functional.</a:t>
            </a:r>
          </a:p>
          <a:p>
            <a:r>
              <a:rPr lang="en-US" sz="2000" dirty="0"/>
              <a:t>Keep track of medical SOP binder at ALL times. </a:t>
            </a:r>
          </a:p>
          <a:p>
            <a:r>
              <a:rPr lang="en-US" sz="2000" dirty="0"/>
              <a:t>Prepare ice sheets/coolers </a:t>
            </a:r>
          </a:p>
          <a:p>
            <a:r>
              <a:rPr lang="en-US" sz="2000" dirty="0"/>
              <a:t>Maintain wet bulb, record hourly findings in the SOP binder.</a:t>
            </a:r>
          </a:p>
          <a:p>
            <a:r>
              <a:rPr lang="en-US" sz="2000" dirty="0"/>
              <a:t>Assist with PCC/PCI checks before and during missions to ensure Soldiers have proper hydration sources, and all required medications. </a:t>
            </a:r>
          </a:p>
          <a:p>
            <a:r>
              <a:rPr lang="en-US" sz="2000" dirty="0"/>
              <a:t>Inquire about </a:t>
            </a:r>
            <a:r>
              <a:rPr lang="en-US" sz="2000" dirty="0">
                <a:solidFill>
                  <a:srgbClr val="FF0000"/>
                </a:solidFill>
              </a:rPr>
              <a:t>ALL</a:t>
            </a:r>
            <a:r>
              <a:rPr lang="en-US" sz="2000" dirty="0"/>
              <a:t> previous medical history during </a:t>
            </a:r>
            <a:r>
              <a:rPr lang="en-US" sz="2000" dirty="0" err="1"/>
              <a:t>inprocessing</a:t>
            </a:r>
            <a:r>
              <a:rPr lang="en-US" sz="2000" dirty="0"/>
              <a:t>. </a:t>
            </a:r>
          </a:p>
          <a:p>
            <a:r>
              <a:rPr lang="en-US" sz="2000" dirty="0"/>
              <a:t>Record </a:t>
            </a:r>
            <a:r>
              <a:rPr lang="en-US" sz="2000" dirty="0">
                <a:solidFill>
                  <a:srgbClr val="FF0000"/>
                </a:solidFill>
              </a:rPr>
              <a:t>ALL</a:t>
            </a:r>
            <a:r>
              <a:rPr lang="en-US" sz="2000" dirty="0"/>
              <a:t> medical issues: Profile, injuries, illnesses, allergies, medications, special diets on spreadsheet and place in back of SOP binder.  </a:t>
            </a:r>
          </a:p>
          <a:p>
            <a:r>
              <a:rPr lang="en-US" sz="2000" dirty="0"/>
              <a:t>Routinely check on Soldiers AND cadre during training events. (Every hour or so dependent on training conditions). </a:t>
            </a:r>
          </a:p>
          <a:p>
            <a:r>
              <a:rPr lang="en-US" sz="2000" dirty="0"/>
              <a:t>Ensure Soldiers are eating and staying hydrated. Monitor for heat/cold weather injuries, especially during major training events.</a:t>
            </a:r>
          </a:p>
          <a:p>
            <a:r>
              <a:rPr lang="en-US" sz="2000" dirty="0"/>
              <a:t>Fully understand treatment options and evacuation plans as detailed in medical SOP and support smart book.  </a:t>
            </a:r>
          </a:p>
          <a:p>
            <a:r>
              <a:rPr lang="en-US" sz="2000" dirty="0"/>
              <a:t>While on medical support, be readily available at </a:t>
            </a:r>
            <a:r>
              <a:rPr lang="en-US" sz="2000" dirty="0">
                <a:solidFill>
                  <a:srgbClr val="FF0000"/>
                </a:solidFill>
              </a:rPr>
              <a:t>ALL</a:t>
            </a:r>
            <a:r>
              <a:rPr lang="en-US" sz="2000" dirty="0"/>
              <a:t> times. Instructors and cadre should know where you are in the event of an emergency. </a:t>
            </a:r>
          </a:p>
          <a:p>
            <a:pPr marL="0" indent="0">
              <a:buNone/>
            </a:pPr>
            <a:endParaRPr lang="en-US" dirty="0"/>
          </a:p>
        </p:txBody>
      </p:sp>
    </p:spTree>
    <p:extLst>
      <p:ext uri="{BB962C8B-B14F-4D97-AF65-F5344CB8AC3E}">
        <p14:creationId xmlns:p14="http://schemas.microsoft.com/office/powerpoint/2010/main" val="269360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377371"/>
            <a:ext cx="5915025" cy="1641327"/>
          </a:xfrm>
        </p:spPr>
        <p:txBody>
          <a:bodyPr/>
          <a:lstStyle/>
          <a:p>
            <a:pPr algn="ctr"/>
            <a:r>
              <a:rPr lang="en-US" dirty="0"/>
              <a:t>REQUIRED ITEMS FOR FIELD/OCS/WOCS TRAINING</a:t>
            </a:r>
          </a:p>
        </p:txBody>
      </p:sp>
      <p:sp>
        <p:nvSpPr>
          <p:cNvPr id="3" name="Content Placeholder 2"/>
          <p:cNvSpPr>
            <a:spLocks noGrp="1"/>
          </p:cNvSpPr>
          <p:nvPr>
            <p:ph idx="1"/>
          </p:nvPr>
        </p:nvSpPr>
        <p:spPr>
          <a:xfrm>
            <a:off x="471486" y="2360184"/>
            <a:ext cx="5915025" cy="7735712"/>
          </a:xfrm>
        </p:spPr>
        <p:txBody>
          <a:bodyPr/>
          <a:lstStyle/>
          <a:p>
            <a:r>
              <a:rPr lang="en-US" sz="2000" dirty="0"/>
              <a:t>Medical SOP Binder </a:t>
            </a:r>
          </a:p>
          <a:p>
            <a:pPr marL="0" indent="0">
              <a:buNone/>
            </a:pPr>
            <a:endParaRPr lang="en-US" sz="2000" dirty="0"/>
          </a:p>
          <a:p>
            <a:r>
              <a:rPr lang="en-US" sz="2000" dirty="0"/>
              <a:t>Aid Bag – fully stocked</a:t>
            </a:r>
          </a:p>
          <a:p>
            <a:pPr marL="0" indent="0">
              <a:buNone/>
            </a:pPr>
            <a:r>
              <a:rPr lang="en-US" sz="2000" dirty="0"/>
              <a:t> </a:t>
            </a:r>
          </a:p>
          <a:p>
            <a:r>
              <a:rPr lang="en-US" sz="2000" dirty="0"/>
              <a:t>Wet Bulb</a:t>
            </a:r>
          </a:p>
          <a:p>
            <a:pPr marL="0" indent="0">
              <a:buNone/>
            </a:pPr>
            <a:endParaRPr lang="en-US" sz="2000" dirty="0"/>
          </a:p>
          <a:p>
            <a:r>
              <a:rPr lang="en-US" sz="2000" dirty="0"/>
              <a:t>Litter/Sked </a:t>
            </a:r>
          </a:p>
          <a:p>
            <a:pPr marL="0" indent="0">
              <a:buNone/>
            </a:pPr>
            <a:endParaRPr lang="en-US" sz="2000" dirty="0"/>
          </a:p>
          <a:p>
            <a:r>
              <a:rPr lang="en-US" sz="2000" dirty="0"/>
              <a:t>Casualty blankets </a:t>
            </a:r>
          </a:p>
          <a:p>
            <a:pPr marL="0" indent="0">
              <a:buNone/>
            </a:pPr>
            <a:endParaRPr lang="en-US" sz="2000" dirty="0"/>
          </a:p>
          <a:p>
            <a:r>
              <a:rPr lang="en-US" sz="2000" dirty="0"/>
              <a:t>Ice Sheets/Cooler </a:t>
            </a:r>
          </a:p>
          <a:p>
            <a:endParaRPr lang="en-US" dirty="0"/>
          </a:p>
          <a:p>
            <a:pPr marL="0" indent="0">
              <a:buNone/>
            </a:pPr>
            <a:endParaRPr lang="en-US" dirty="0"/>
          </a:p>
        </p:txBody>
      </p:sp>
    </p:spTree>
    <p:extLst>
      <p:ext uri="{BB962C8B-B14F-4D97-AF65-F5344CB8AC3E}">
        <p14:creationId xmlns:p14="http://schemas.microsoft.com/office/powerpoint/2010/main" val="105090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431400"/>
            <a:ext cx="5915025" cy="1049057"/>
          </a:xfrm>
        </p:spPr>
        <p:txBody>
          <a:bodyPr/>
          <a:lstStyle/>
          <a:p>
            <a:pPr algn="ctr"/>
            <a:r>
              <a:rPr lang="en-US" dirty="0"/>
              <a:t>MEDICAL SOP BINDER</a:t>
            </a:r>
          </a:p>
        </p:txBody>
      </p:sp>
      <p:sp>
        <p:nvSpPr>
          <p:cNvPr id="3" name="Content Placeholder 2"/>
          <p:cNvSpPr>
            <a:spLocks noGrp="1"/>
          </p:cNvSpPr>
          <p:nvPr>
            <p:ph idx="1"/>
          </p:nvPr>
        </p:nvSpPr>
        <p:spPr>
          <a:xfrm>
            <a:off x="471488" y="1698171"/>
            <a:ext cx="5915025" cy="7735712"/>
          </a:xfrm>
        </p:spPr>
        <p:txBody>
          <a:bodyPr/>
          <a:lstStyle/>
          <a:p>
            <a:r>
              <a:rPr lang="en-US" sz="2000" dirty="0"/>
              <a:t>The Medical SOP binder must be present during all off-site training events. Medical support personnel should familiarize with this book upon receiving. This binder includes the following: </a:t>
            </a:r>
          </a:p>
          <a:p>
            <a:pPr marL="0" indent="0">
              <a:buNone/>
            </a:pPr>
            <a:endParaRPr lang="en-US" sz="2000" dirty="0"/>
          </a:p>
          <a:p>
            <a:pPr lvl="1"/>
            <a:r>
              <a:rPr lang="en-US" dirty="0"/>
              <a:t>-- Evacuation locations, phone numbers, facilities, strip maps. </a:t>
            </a:r>
          </a:p>
          <a:p>
            <a:pPr marL="342900" lvl="1" indent="0">
              <a:buNone/>
            </a:pPr>
            <a:endParaRPr lang="en-US" dirty="0"/>
          </a:p>
          <a:p>
            <a:pPr lvl="1"/>
            <a:r>
              <a:rPr lang="en-US" dirty="0"/>
              <a:t>-- Ambulance Exchange points</a:t>
            </a:r>
          </a:p>
          <a:p>
            <a:pPr marL="342900" lvl="1" indent="0">
              <a:buNone/>
            </a:pPr>
            <a:endParaRPr lang="en-US" dirty="0"/>
          </a:p>
          <a:p>
            <a:pPr lvl="1"/>
            <a:r>
              <a:rPr lang="en-US" dirty="0"/>
              <a:t>-- Medical documentation: Sick call slips, SF 600’s, LOD</a:t>
            </a:r>
          </a:p>
          <a:p>
            <a:pPr marL="342900" lvl="1" indent="0">
              <a:buNone/>
            </a:pPr>
            <a:endParaRPr lang="en-US" dirty="0"/>
          </a:p>
          <a:p>
            <a:pPr lvl="1"/>
            <a:r>
              <a:rPr lang="en-US" dirty="0"/>
              <a:t>-- Wet Bulb tracker</a:t>
            </a:r>
          </a:p>
          <a:p>
            <a:pPr marL="342900" lvl="1" indent="0">
              <a:buNone/>
            </a:pPr>
            <a:endParaRPr lang="en-US" dirty="0"/>
          </a:p>
          <a:p>
            <a:pPr lvl="1"/>
            <a:r>
              <a:rPr lang="en-US" dirty="0"/>
              <a:t>-- Environmental threats </a:t>
            </a:r>
          </a:p>
          <a:p>
            <a:endParaRPr lang="en-US" dirty="0"/>
          </a:p>
        </p:txBody>
      </p:sp>
    </p:spTree>
    <p:extLst>
      <p:ext uri="{BB962C8B-B14F-4D97-AF65-F5344CB8AC3E}">
        <p14:creationId xmlns:p14="http://schemas.microsoft.com/office/powerpoint/2010/main" val="384464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406399"/>
            <a:ext cx="5915025" cy="1147841"/>
          </a:xfrm>
        </p:spPr>
        <p:txBody>
          <a:bodyPr/>
          <a:lstStyle/>
          <a:p>
            <a:pPr algn="ctr"/>
            <a:r>
              <a:rPr lang="en-US" dirty="0"/>
              <a:t>AID BAG INSPECTION</a:t>
            </a:r>
          </a:p>
        </p:txBody>
      </p:sp>
      <p:sp>
        <p:nvSpPr>
          <p:cNvPr id="3" name="Content Placeholder 2"/>
          <p:cNvSpPr>
            <a:spLocks noGrp="1"/>
          </p:cNvSpPr>
          <p:nvPr>
            <p:ph idx="1"/>
          </p:nvPr>
        </p:nvSpPr>
        <p:spPr>
          <a:xfrm>
            <a:off x="471487" y="1692528"/>
            <a:ext cx="5915025" cy="7735712"/>
          </a:xfrm>
        </p:spPr>
        <p:txBody>
          <a:bodyPr>
            <a:normAutofit/>
          </a:bodyPr>
          <a:lstStyle/>
          <a:p>
            <a:r>
              <a:rPr lang="en-US" sz="2000" dirty="0"/>
              <a:t>Ensure aid bag is thoroughly inventoried upon receiving. A packing list is included. </a:t>
            </a:r>
          </a:p>
          <a:p>
            <a:pPr marL="0" indent="0">
              <a:buNone/>
            </a:pPr>
            <a:endParaRPr lang="en-US" sz="2000" dirty="0"/>
          </a:p>
          <a:p>
            <a:r>
              <a:rPr lang="en-US" sz="2000" dirty="0"/>
              <a:t>Inspect expiration dates of all medications and IV supplies (to include needles).</a:t>
            </a:r>
          </a:p>
          <a:p>
            <a:endParaRPr lang="en-US" sz="2000" dirty="0"/>
          </a:p>
          <a:p>
            <a:r>
              <a:rPr lang="en-US" sz="2000" dirty="0"/>
              <a:t>Verify condition and functionality of all vital signs equipment. </a:t>
            </a:r>
          </a:p>
          <a:p>
            <a:pPr marL="0" indent="0">
              <a:buNone/>
            </a:pPr>
            <a:r>
              <a:rPr lang="en-US" dirty="0"/>
              <a:t>	</a:t>
            </a:r>
          </a:p>
          <a:p>
            <a:pPr marL="0" indent="0">
              <a:buNone/>
            </a:pPr>
            <a:r>
              <a:rPr lang="en-US" dirty="0"/>
              <a:t>	</a:t>
            </a:r>
            <a:r>
              <a:rPr lang="en-US" sz="1600" dirty="0"/>
              <a:t>-- If aid bag supplies are low, missing (to include medications), or not working properly, inform Branch Chief or Course Manager ASAP to get restocked. </a:t>
            </a:r>
          </a:p>
        </p:txBody>
      </p:sp>
    </p:spTree>
    <p:extLst>
      <p:ext uri="{BB962C8B-B14F-4D97-AF65-F5344CB8AC3E}">
        <p14:creationId xmlns:p14="http://schemas.microsoft.com/office/powerpoint/2010/main" val="21685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391885"/>
            <a:ext cx="5915025" cy="1147841"/>
          </a:xfrm>
        </p:spPr>
        <p:txBody>
          <a:bodyPr/>
          <a:lstStyle/>
          <a:p>
            <a:pPr algn="ctr"/>
            <a:r>
              <a:rPr lang="en-US" dirty="0"/>
              <a:t>WET BULB</a:t>
            </a:r>
          </a:p>
        </p:txBody>
      </p:sp>
      <p:sp>
        <p:nvSpPr>
          <p:cNvPr id="3" name="Content Placeholder 2"/>
          <p:cNvSpPr>
            <a:spLocks noGrp="1"/>
          </p:cNvSpPr>
          <p:nvPr>
            <p:ph idx="1"/>
          </p:nvPr>
        </p:nvSpPr>
        <p:spPr>
          <a:xfrm>
            <a:off x="471487" y="2447271"/>
            <a:ext cx="5915025" cy="7735712"/>
          </a:xfrm>
        </p:spPr>
        <p:txBody>
          <a:bodyPr/>
          <a:lstStyle/>
          <a:p>
            <a:r>
              <a:rPr lang="en-US" sz="2000" dirty="0"/>
              <a:t>It is the responsibility of the medical personnel at training sites to ensure the wet bulb is set up and maintained correctly. </a:t>
            </a:r>
          </a:p>
          <a:p>
            <a:endParaRPr lang="en-US" dirty="0"/>
          </a:p>
          <a:p>
            <a:pPr marL="0" indent="0">
              <a:buNone/>
            </a:pPr>
            <a:endParaRPr lang="en-US" dirty="0"/>
          </a:p>
          <a:p>
            <a:r>
              <a:rPr lang="en-US" sz="2000" dirty="0"/>
              <a:t>Per command team, it is mandatory that hourly measurements of wet bulb globe temperature (WBGT) are conducted when ambient temperature is over 70 ºF. Wet bulb temperature and heat category must be logged in Medical SOP binder. </a:t>
            </a:r>
          </a:p>
          <a:p>
            <a:endParaRPr lang="en-US" dirty="0"/>
          </a:p>
          <a:p>
            <a:pPr marL="0" indent="0">
              <a:buNone/>
            </a:pPr>
            <a:r>
              <a:rPr lang="en-US" sz="1600" dirty="0">
                <a:solidFill>
                  <a:srgbClr val="FF0000"/>
                </a:solidFill>
              </a:rPr>
              <a:t>**** Wet bulb is only required in an outside training environment. </a:t>
            </a:r>
          </a:p>
          <a:p>
            <a:endParaRPr lang="en-US" dirty="0"/>
          </a:p>
          <a:p>
            <a:endParaRPr lang="en-US" dirty="0"/>
          </a:p>
        </p:txBody>
      </p:sp>
    </p:spTree>
    <p:extLst>
      <p:ext uri="{BB962C8B-B14F-4D97-AF65-F5344CB8AC3E}">
        <p14:creationId xmlns:p14="http://schemas.microsoft.com/office/powerpoint/2010/main" val="313139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649114"/>
            <a:ext cx="5915025" cy="1469972"/>
          </a:xfrm>
        </p:spPr>
        <p:txBody>
          <a:bodyPr/>
          <a:lstStyle/>
          <a:p>
            <a:pPr algn="ctr"/>
            <a:r>
              <a:rPr lang="en-US" dirty="0"/>
              <a:t>WET BULB</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193" r="-737"/>
          <a:stretch/>
        </p:blipFill>
        <p:spPr>
          <a:xfrm>
            <a:off x="471488" y="3005669"/>
            <a:ext cx="6124115" cy="5470673"/>
          </a:xfrm>
          <a:prstGeom prst="rect">
            <a:avLst/>
          </a:prstGeom>
        </p:spPr>
      </p:pic>
    </p:spTree>
    <p:extLst>
      <p:ext uri="{BB962C8B-B14F-4D97-AF65-F5344CB8AC3E}">
        <p14:creationId xmlns:p14="http://schemas.microsoft.com/office/powerpoint/2010/main" val="2234359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649114"/>
            <a:ext cx="5915025" cy="1528029"/>
          </a:xfrm>
        </p:spPr>
        <p:txBody>
          <a:bodyPr/>
          <a:lstStyle/>
          <a:p>
            <a:pPr algn="ctr"/>
            <a:r>
              <a:rPr lang="en-US" dirty="0"/>
              <a:t>WET BULB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8" y="2670629"/>
            <a:ext cx="5813198" cy="4717141"/>
          </a:xfrm>
          <a:prstGeom prst="rect">
            <a:avLst/>
          </a:prstGeom>
        </p:spPr>
      </p:pic>
    </p:spTree>
    <p:extLst>
      <p:ext uri="{BB962C8B-B14F-4D97-AF65-F5344CB8AC3E}">
        <p14:creationId xmlns:p14="http://schemas.microsoft.com/office/powerpoint/2010/main" val="34123044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1104</TotalTime>
  <Words>2369</Words>
  <Application>Microsoft Office PowerPoint</Application>
  <PresentationFormat>Widescreen</PresentationFormat>
  <Paragraphs>261</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136TH RTI MEDICAL SUPPORT SMART BOOK</vt:lpstr>
      <vt:lpstr>TABLE OF CONTENTS</vt:lpstr>
      <vt:lpstr>SUPPORT MEDIC DUTIES</vt:lpstr>
      <vt:lpstr>REQUIRED ITEMS FOR FIELD/OCS/WOCS TRAINING</vt:lpstr>
      <vt:lpstr>MEDICAL SOP BINDER</vt:lpstr>
      <vt:lpstr>AID BAG INSPECTION</vt:lpstr>
      <vt:lpstr>WET BULB</vt:lpstr>
      <vt:lpstr>WET BULB</vt:lpstr>
      <vt:lpstr>WET BULB</vt:lpstr>
      <vt:lpstr>WET BULB SET UP</vt:lpstr>
      <vt:lpstr>PowerPoint Presentation</vt:lpstr>
      <vt:lpstr>PowerPoint Presentation</vt:lpstr>
      <vt:lpstr>HEAT CATEGORY DOWNGRADE</vt:lpstr>
      <vt:lpstr>PAST MEDICAL HISTORY QUESTIONS</vt:lpstr>
      <vt:lpstr>MEDICATIONS: BLACK BOX</vt:lpstr>
      <vt:lpstr>MEDICATIONS</vt:lpstr>
      <vt:lpstr>Additional Medications</vt:lpstr>
      <vt:lpstr>DEHYDRATION, HEAT INJURY, HEAT CASUALTY SIGNS/SYMPTOMS</vt:lpstr>
      <vt:lpstr>PREVENTIVE MEASURES </vt:lpstr>
      <vt:lpstr>DEHYDRATION/HEAT INJURYTREATMENT </vt:lpstr>
      <vt:lpstr>COLD INJURY SIGNS/SYMPTOMS</vt:lpstr>
      <vt:lpstr>COLD INJURY TREATMENT </vt:lpstr>
      <vt:lpstr>SHOCK SIGNS/SYMPTOMS</vt:lpstr>
      <vt:lpstr>SHOCK TREATMENT</vt:lpstr>
      <vt:lpstr>RHABDOMYOLYSIS </vt:lpstr>
      <vt:lpstr>RHABDOMYOLYSIS TREATMENT</vt:lpstr>
      <vt:lpstr>ENVIRONMENTAL TREATMENTS</vt:lpstr>
      <vt:lpstr>PowerPoint Presentation</vt:lpstr>
      <vt:lpstr>EVACUATION PROCEDURES</vt:lpstr>
    </vt:vector>
  </TitlesOfParts>
  <Company>US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136TH RTI MEDICAL SUPPORT SMART BOOK</dc:title>
  <dc:creator>Clower, Melinda C. SGT</dc:creator>
  <cp:lastModifiedBy>Kathryn Goldston</cp:lastModifiedBy>
  <cp:revision>59</cp:revision>
  <dcterms:created xsi:type="dcterms:W3CDTF">2020-11-19T15:31:03Z</dcterms:created>
  <dcterms:modified xsi:type="dcterms:W3CDTF">2021-01-12T03:38:59Z</dcterms:modified>
</cp:coreProperties>
</file>