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1" r:id="rId3"/>
    <p:sldId id="267" r:id="rId4"/>
    <p:sldId id="292" r:id="rId5"/>
    <p:sldId id="293" r:id="rId6"/>
    <p:sldId id="271" r:id="rId7"/>
    <p:sldId id="274" r:id="rId8"/>
    <p:sldId id="287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54AC99B-FF0B-4AD4-8C3D-8E122D9E909D}">
          <p14:sldIdLst>
            <p14:sldId id="288"/>
          </p14:sldIdLst>
        </p14:section>
        <p14:section name="Cases &amp; deaths" id="{4C4E233C-7A81-4C5B-A8E8-40D2483FC147}">
          <p14:sldIdLst>
            <p14:sldId id="281"/>
            <p14:sldId id="267"/>
            <p14:sldId id="292"/>
            <p14:sldId id="293"/>
            <p14:sldId id="271"/>
            <p14:sldId id="274"/>
          </p14:sldIdLst>
        </p14:section>
        <p14:section name="Country detail" id="{C02776B3-7FE6-489B-99B4-27C01C09B305}">
          <p14:sldIdLst>
            <p14:sldId id="287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0" autoAdjust="0"/>
    <p:restoredTop sz="94660"/>
  </p:normalViewPr>
  <p:slideViewPr>
    <p:cSldViewPr snapToGrid="0">
      <p:cViewPr>
        <p:scale>
          <a:sx n="66" d="100"/>
          <a:sy n="66" d="100"/>
        </p:scale>
        <p:origin x="668" y="4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D71-778F-45A2-9C97-687A7C3ED5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85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D71-778F-45A2-9C97-687A7C3ED5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07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D71-778F-45A2-9C97-687A7C3ED5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3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D71-778F-45A2-9C97-687A7C3ED5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2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1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dc.europa.eu/en/publications-data/download-data-hospital-and-icu-admission-rates-and-current-occupancy-covid-19" TargetMode="External"/><Relationship Id="rId3" Type="http://schemas.openxmlformats.org/officeDocument/2006/relationships/hyperlink" Target="https://covid-statistics.jrc.ec.europa.eu/QlikDashboard?sheet=multidim" TargetMode="External"/><Relationship Id="rId7" Type="http://schemas.openxmlformats.org/officeDocument/2006/relationships/hyperlink" Target="https://github.com/CSSEGISandData/COVID-19#covid-19-data-repository-by-the-center-for-systems-science-and-engineering-csse-at-johns-hopkins-university" TargetMode="External"/><Relationship Id="rId12" Type="http://schemas.openxmlformats.org/officeDocument/2006/relationships/hyperlink" Target="https://ourworldindata.org/coronavirus-source-data" TargetMode="External"/><Relationship Id="rId2" Type="http://schemas.openxmlformats.org/officeDocument/2006/relationships/hyperlink" Target="https://github.com/ec-jrc/COVID-1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SSEGISandData/COVID-19" TargetMode="External"/><Relationship Id="rId11" Type="http://schemas.openxmlformats.org/officeDocument/2006/relationships/hyperlink" Target="https://github.com/owid/covid-19-data/tree/master/public/data/" TargetMode="External"/><Relationship Id="rId5" Type="http://schemas.openxmlformats.org/officeDocument/2006/relationships/hyperlink" Target="https://worldhealthorg.shinyapps.io/euro-covid19/" TargetMode="External"/><Relationship Id="rId10" Type="http://schemas.openxmlformats.org/officeDocument/2006/relationships/hyperlink" Target="https://www.ecdc.europa.eu/en/covid-19/data-collection" TargetMode="External"/><Relationship Id="rId4" Type="http://schemas.openxmlformats.org/officeDocument/2006/relationships/hyperlink" Target="https://covid19.who.int/info/" TargetMode="External"/><Relationship Id="rId9" Type="http://schemas.openxmlformats.org/officeDocument/2006/relationships/hyperlink" Target="https://www.ecdc.europa.eu/en/publications-data/sources-eueea-regional-data-covid-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740865-69FB-4FA1-AD8A-F8C81F6AFB97}"/>
              </a:ext>
            </a:extLst>
          </p:cNvPr>
          <p:cNvSpPr txBox="1"/>
          <p:nvPr/>
        </p:nvSpPr>
        <p:spPr>
          <a:xfrm>
            <a:off x="3157491" y="2828835"/>
            <a:ext cx="5877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Comparing European data sources:</a:t>
            </a:r>
          </a:p>
          <a:p>
            <a:pPr algn="ctr"/>
            <a:r>
              <a:rPr lang="en-GB" sz="2400" b="1" dirty="0"/>
              <a:t>Cases &amp; deaths;</a:t>
            </a:r>
          </a:p>
          <a:p>
            <a:pPr algn="ctr"/>
            <a:r>
              <a:rPr lang="en-GB" sz="2400" b="1" dirty="0"/>
              <a:t>Hospitalisations &amp; ICU</a:t>
            </a:r>
          </a:p>
        </p:txBody>
      </p:sp>
    </p:spTree>
    <p:extLst>
      <p:ext uri="{BB962C8B-B14F-4D97-AF65-F5344CB8AC3E}">
        <p14:creationId xmlns:p14="http://schemas.microsoft.com/office/powerpoint/2010/main" val="320375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337-A7FD-4C08-9DC6-17AC0F99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Deaths by source, 15 Feb - now</a:t>
            </a:r>
          </a:p>
        </p:txBody>
      </p:sp>
      <p:pic>
        <p:nvPicPr>
          <p:cNvPr id="10" name="Content Placeholder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C3F126F7-6CB4-4838-A30B-AFA3AB892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2" y="1085245"/>
            <a:ext cx="10823915" cy="5772755"/>
          </a:xfrm>
        </p:spPr>
      </p:pic>
    </p:spTree>
    <p:extLst>
      <p:ext uri="{BB962C8B-B14F-4D97-AF65-F5344CB8AC3E}">
        <p14:creationId xmlns:p14="http://schemas.microsoft.com/office/powerpoint/2010/main" val="279982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C726-751A-4318-90C2-1228EEE8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JHU: country public 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BF96B0-DD0B-4903-BB9A-391948BDD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264817"/>
              </p:ext>
            </p:extLst>
          </p:nvPr>
        </p:nvGraphicFramePr>
        <p:xfrm>
          <a:off x="319595" y="1087655"/>
          <a:ext cx="11611993" cy="577034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393795">
                  <a:extLst>
                    <a:ext uri="{9D8B030D-6E8A-4147-A177-3AD203B41FA5}">
                      <a16:colId xmlns:a16="http://schemas.microsoft.com/office/drawing/2014/main" val="2072524724"/>
                    </a:ext>
                  </a:extLst>
                </a:gridCol>
                <a:gridCol w="10218198">
                  <a:extLst>
                    <a:ext uri="{9D8B030D-6E8A-4147-A177-3AD203B41FA5}">
                      <a16:colId xmlns:a16="http://schemas.microsoft.com/office/drawing/2014/main" val="1271947794"/>
                    </a:ext>
                  </a:extLst>
                </a:gridCol>
              </a:tblGrid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Country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Source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61743"/>
                  </a:ext>
                </a:extLst>
              </a:tr>
              <a:tr h="2866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Belgium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https://datastudio.google.com/embed/reporting/c14a5cfc-cab7-4812-848c-0369173148ab/page/giyUB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2175488981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Czechia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https://onemocneni-aktualne.mzcr.cz/covid-19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1454417229"/>
                  </a:ext>
                </a:extLst>
              </a:tr>
              <a:tr h="6733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France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https://dashboard.covid19.data.gouv.fr/</a:t>
                      </a: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https://www.data.gouv.fr/en/datasets/donnees-relatives-a-lepidemie-de-covid-19-en-france-vue-densemble/ https://github.com/opencovid19-fr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3543048051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Germany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effectLst/>
                        </a:rPr>
                        <a:t>https://interaktiv.morgenpost.de/corona-virus-karte-infektionen-deutschland-weltweit/</a:t>
                      </a:r>
                      <a:endParaRPr lang="en-GB" sz="1400" b="0" i="0" u="none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352679124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Iceland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https://www.covid.is/data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2110026872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Ireland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https://covid19ireland-geohive.hub.arcgis.com/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2298317132"/>
                  </a:ext>
                </a:extLst>
              </a:tr>
              <a:tr h="44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Italy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http://www.salute.gov.it/nuovocoronavirus</a:t>
                      </a: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https://github.com/pcm-dpc/COVID-19/tree/master/dati-regioni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793655910"/>
                  </a:ext>
                </a:extLst>
              </a:tr>
              <a:tr h="35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Kosovo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https://corona-ks.info/?lang=en and https://raw.githubusercontent.com/bgeVam/Kosovo-Coronatracker-Data/master/data.json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2249467504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Lithuania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https://osp.maps.arcgis.com/apps/MapSeries/index.html?appid=c6bc9659a00449239eb3bde062d23caa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4081994137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Luxembourg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https://data.public.lu/fr/datasets/covid-19-rapports-journaliers/#_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2337496936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Netherlands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https://experience.arcgis.com/experience/ea064047519040469acb8da05c0f100d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3807166026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Serbia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https://covid19.rs/homepage-english/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2234266408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Slovakia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https://korona.gov.sk/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3596781492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Spain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https://www.rtve.es/noticias/20200514/mapa-del-coronavirus-espana/2004681.shtml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194721808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Sweden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https://experience.arcgis.com/experience/09f821667ce64bf7be6f9f87457ed9aa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2172415333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Turkey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https://covid19.saglik.gov.tr/EN-69532/general-coronavirus-table.html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2974264216"/>
                  </a:ext>
                </a:extLst>
              </a:tr>
              <a:tr h="285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UK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https://coronavirus.data.gov.uk/#category=nations&amp;map=rate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6" marR="1136" marT="1136" marB="0"/>
                </a:tc>
                <a:extLst>
                  <a:ext uri="{0D108BD9-81ED-4DB2-BD59-A6C34878D82A}">
                    <a16:rowId xmlns:a16="http://schemas.microsoft.com/office/drawing/2014/main" val="212386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A423-97C5-463F-B926-FAC90BBD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European data sources: cases and deaths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8E960B-5AD7-4257-911F-AB2C12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98047"/>
              </p:ext>
            </p:extLst>
          </p:nvPr>
        </p:nvGraphicFramePr>
        <p:xfrm>
          <a:off x="0" y="1944586"/>
          <a:ext cx="12192000" cy="449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019">
                  <a:extLst>
                    <a:ext uri="{9D8B030D-6E8A-4147-A177-3AD203B41FA5}">
                      <a16:colId xmlns:a16="http://schemas.microsoft.com/office/drawing/2014/main" val="375350894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3487900024"/>
                    </a:ext>
                  </a:extLst>
                </a:gridCol>
                <a:gridCol w="3391270">
                  <a:extLst>
                    <a:ext uri="{9D8B030D-6E8A-4147-A177-3AD203B41FA5}">
                      <a16:colId xmlns:a16="http://schemas.microsoft.com/office/drawing/2014/main" val="1138447808"/>
                    </a:ext>
                  </a:extLst>
                </a:gridCol>
                <a:gridCol w="4308629">
                  <a:extLst>
                    <a:ext uri="{9D8B030D-6E8A-4147-A177-3AD203B41FA5}">
                      <a16:colId xmlns:a16="http://schemas.microsoft.com/office/drawing/2014/main" val="915716232"/>
                    </a:ext>
                  </a:extLst>
                </a:gridCol>
              </a:tblGrid>
              <a:tr h="274118">
                <a:tc>
                  <a:txBody>
                    <a:bodyPr/>
                    <a:lstStyle/>
                    <a:p>
                      <a:r>
                        <a:rPr lang="en-GB" sz="1600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Referenced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 available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 sources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64862"/>
                  </a:ext>
                </a:extLst>
              </a:tr>
              <a:tr h="672836">
                <a:tc>
                  <a:txBody>
                    <a:bodyPr/>
                    <a:lstStyle/>
                    <a:p>
                      <a:r>
                        <a:rPr lang="en-GB" sz="1600" b="1" dirty="0"/>
                        <a:t>European Commission Joint Research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2"/>
                        </a:rPr>
                        <a:t>https://github.com/ec-jrc/COVID-19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3"/>
                        </a:rPr>
                        <a:t>https://covid-statistics.jrc.ec.europa.eu/QlikDashboard?sheet=multidim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8797"/>
                  </a:ext>
                </a:extLst>
              </a:tr>
              <a:tr h="4734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World Health Organisation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4"/>
                        </a:rPr>
                        <a:t>https://covid19.who.int/info/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5"/>
                        </a:rPr>
                        <a:t>https://worldhealthorg.shinyapps.io/euro-covid19/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37621"/>
                  </a:ext>
                </a:extLst>
              </a:tr>
              <a:tr h="10732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Johns Hopkins University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JHU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6"/>
                        </a:rPr>
                        <a:t>https://github.com/CSSEGISandData/COVID-19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7"/>
                        </a:rPr>
                        <a:t>https://github.com/CSSEGISandData/COVID-19#covid-19-data-repository-by-the-center-for-systems-science-and-engineering-csse-at-johns-hopkins-university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9740"/>
                  </a:ext>
                </a:extLst>
              </a:tr>
              <a:tr h="10732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European Centre for Disease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ECDC –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8"/>
                        </a:rPr>
                        <a:t>https://www.ecdc.europa.eu/en/publications-data/data-daily-new-cases-covid-19-eueea-country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9"/>
                        </a:rPr>
                        <a:t>https://www.ecdc.europa.eu/en/publications-data/sources-eueea-regional-data-covid-19</a:t>
                      </a:r>
                      <a:endParaRPr lang="en-GB" sz="1600" dirty="0"/>
                    </a:p>
                    <a:p>
                      <a:r>
                        <a:rPr lang="en-GB" sz="1600" dirty="0">
                          <a:hlinkClick r:id="rId10"/>
                        </a:rPr>
                        <a:t>https://www.ecdc.europa.eu/en/covid-19/data-collection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0495"/>
                  </a:ext>
                </a:extLst>
              </a:tr>
              <a:tr h="61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Our World 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11"/>
                        </a:rPr>
                        <a:t>https://github.com/owid/covid-19-data/tree/master/public/data/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12"/>
                        </a:rPr>
                        <a:t>https://ourworldindata.org/coronavirus-source-data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778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A3416E-4141-4040-BC94-2BC9B32D70D6}"/>
              </a:ext>
            </a:extLst>
          </p:cNvPr>
          <p:cNvSpPr txBox="1">
            <a:spLocks/>
          </p:cNvSpPr>
          <p:nvPr/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6 sources compared for Covid-19 cases and deaths</a:t>
            </a:r>
          </a:p>
        </p:txBody>
      </p:sp>
    </p:spTree>
    <p:extLst>
      <p:ext uri="{BB962C8B-B14F-4D97-AF65-F5344CB8AC3E}">
        <p14:creationId xmlns:p14="http://schemas.microsoft.com/office/powerpoint/2010/main" val="95321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3CFB-5974-41DA-9B24-D07C034D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Cases and deaths: reporting process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180FD7B-E0DB-4F1B-B884-339D0C73D824}"/>
              </a:ext>
            </a:extLst>
          </p:cNvPr>
          <p:cNvGrpSpPr/>
          <p:nvPr/>
        </p:nvGrpSpPr>
        <p:grpSpPr>
          <a:xfrm>
            <a:off x="2390798" y="1362202"/>
            <a:ext cx="7903167" cy="5195969"/>
            <a:chOff x="3115911" y="1206022"/>
            <a:chExt cx="7903167" cy="519596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DA81DAC-6206-4B46-9BE3-9DD8C150FF6E}"/>
                </a:ext>
              </a:extLst>
            </p:cNvPr>
            <p:cNvGrpSpPr/>
            <p:nvPr/>
          </p:nvGrpSpPr>
          <p:grpSpPr>
            <a:xfrm>
              <a:off x="3115911" y="1206022"/>
              <a:ext cx="7903167" cy="5195969"/>
              <a:chOff x="1979735" y="1221682"/>
              <a:chExt cx="7903167" cy="519596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93A95F62-FF06-4CE4-A913-093F8E67CC47}"/>
                  </a:ext>
                </a:extLst>
              </p:cNvPr>
              <p:cNvGrpSpPr/>
              <p:nvPr/>
            </p:nvGrpSpPr>
            <p:grpSpPr>
              <a:xfrm>
                <a:off x="1979735" y="1221682"/>
                <a:ext cx="7903167" cy="5195969"/>
                <a:chOff x="2437131" y="2068127"/>
                <a:chExt cx="7903167" cy="5195969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EBA4A959-05E8-4B53-83D9-FB0D5E78A644}"/>
                    </a:ext>
                  </a:extLst>
                </p:cNvPr>
                <p:cNvSpPr/>
                <p:nvPr/>
              </p:nvSpPr>
              <p:spPr>
                <a:xfrm>
                  <a:off x="2437131" y="2068127"/>
                  <a:ext cx="7903167" cy="423322"/>
                </a:xfrm>
                <a:custGeom>
                  <a:avLst/>
                  <a:gdLst>
                    <a:gd name="connsiteX0" fmla="*/ 0 w 1521116"/>
                    <a:gd name="connsiteY0" fmla="*/ 0 h 760558"/>
                    <a:gd name="connsiteX1" fmla="*/ 1521116 w 1521116"/>
                    <a:gd name="connsiteY1" fmla="*/ 0 h 760558"/>
                    <a:gd name="connsiteX2" fmla="*/ 1521116 w 1521116"/>
                    <a:gd name="connsiteY2" fmla="*/ 760558 h 760558"/>
                    <a:gd name="connsiteX3" fmla="*/ 0 w 1521116"/>
                    <a:gd name="connsiteY3" fmla="*/ 760558 h 760558"/>
                    <a:gd name="connsiteX4" fmla="*/ 0 w 1521116"/>
                    <a:gd name="connsiteY4" fmla="*/ 0 h 76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1116" h="760558">
                      <a:moveTo>
                        <a:pt x="0" y="0"/>
                      </a:moveTo>
                      <a:lnTo>
                        <a:pt x="1521116" y="0"/>
                      </a:lnTo>
                      <a:lnTo>
                        <a:pt x="1521116" y="760558"/>
                      </a:lnTo>
                      <a:lnTo>
                        <a:pt x="0" y="7605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600" dirty="0"/>
                    <a:t>Public official statistics</a:t>
                  </a: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0079AC9-305D-4EE7-AEC5-D22932B2F7CF}"/>
                    </a:ext>
                  </a:extLst>
                </p:cNvPr>
                <p:cNvSpPr/>
                <p:nvPr/>
              </p:nvSpPr>
              <p:spPr>
                <a:xfrm>
                  <a:off x="3171469" y="2821577"/>
                  <a:ext cx="1755887" cy="760558"/>
                </a:xfrm>
                <a:custGeom>
                  <a:avLst/>
                  <a:gdLst>
                    <a:gd name="connsiteX0" fmla="*/ 0 w 1521116"/>
                    <a:gd name="connsiteY0" fmla="*/ 0 h 760558"/>
                    <a:gd name="connsiteX1" fmla="*/ 1521116 w 1521116"/>
                    <a:gd name="connsiteY1" fmla="*/ 0 h 760558"/>
                    <a:gd name="connsiteX2" fmla="*/ 1521116 w 1521116"/>
                    <a:gd name="connsiteY2" fmla="*/ 760558 h 760558"/>
                    <a:gd name="connsiteX3" fmla="*/ 0 w 1521116"/>
                    <a:gd name="connsiteY3" fmla="*/ 760558 h 760558"/>
                    <a:gd name="connsiteX4" fmla="*/ 0 w 1521116"/>
                    <a:gd name="connsiteY4" fmla="*/ 0 h 76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1116" h="760558">
                      <a:moveTo>
                        <a:pt x="0" y="0"/>
                      </a:moveTo>
                      <a:lnTo>
                        <a:pt x="1521116" y="0"/>
                      </a:lnTo>
                      <a:lnTo>
                        <a:pt x="1521116" y="760558"/>
                      </a:lnTo>
                      <a:lnTo>
                        <a:pt x="0" y="7605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b="1" kern="1200" dirty="0"/>
                    <a:t>JRC</a:t>
                  </a: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4897AC34-1B90-4B98-BAF6-55C2533E7B49}"/>
                    </a:ext>
                  </a:extLst>
                </p:cNvPr>
                <p:cNvSpPr/>
                <p:nvPr/>
              </p:nvSpPr>
              <p:spPr>
                <a:xfrm>
                  <a:off x="2437131" y="6503538"/>
                  <a:ext cx="1755887" cy="760558"/>
                </a:xfrm>
                <a:custGeom>
                  <a:avLst/>
                  <a:gdLst>
                    <a:gd name="connsiteX0" fmla="*/ 0 w 1521116"/>
                    <a:gd name="connsiteY0" fmla="*/ 0 h 760558"/>
                    <a:gd name="connsiteX1" fmla="*/ 1521116 w 1521116"/>
                    <a:gd name="connsiteY1" fmla="*/ 0 h 760558"/>
                    <a:gd name="connsiteX2" fmla="*/ 1521116 w 1521116"/>
                    <a:gd name="connsiteY2" fmla="*/ 760558 h 760558"/>
                    <a:gd name="connsiteX3" fmla="*/ 0 w 1521116"/>
                    <a:gd name="connsiteY3" fmla="*/ 760558 h 760558"/>
                    <a:gd name="connsiteX4" fmla="*/ 0 w 1521116"/>
                    <a:gd name="connsiteY4" fmla="*/ 0 h 76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1116" h="760558">
                      <a:moveTo>
                        <a:pt x="0" y="0"/>
                      </a:moveTo>
                      <a:lnTo>
                        <a:pt x="1521116" y="0"/>
                      </a:lnTo>
                      <a:lnTo>
                        <a:pt x="1521116" y="760558"/>
                      </a:lnTo>
                      <a:lnTo>
                        <a:pt x="0" y="7605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b="1" kern="1200" dirty="0"/>
                    <a:t>JHU</a:t>
                  </a: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B3087A7E-C18F-4DBB-A047-3589E2C08E5F}"/>
                    </a:ext>
                  </a:extLst>
                </p:cNvPr>
                <p:cNvSpPr/>
                <p:nvPr/>
              </p:nvSpPr>
              <p:spPr>
                <a:xfrm>
                  <a:off x="8526265" y="4708744"/>
                  <a:ext cx="1755887" cy="760558"/>
                </a:xfrm>
                <a:custGeom>
                  <a:avLst/>
                  <a:gdLst>
                    <a:gd name="connsiteX0" fmla="*/ 0 w 1521116"/>
                    <a:gd name="connsiteY0" fmla="*/ 0 h 760558"/>
                    <a:gd name="connsiteX1" fmla="*/ 1521116 w 1521116"/>
                    <a:gd name="connsiteY1" fmla="*/ 0 h 760558"/>
                    <a:gd name="connsiteX2" fmla="*/ 1521116 w 1521116"/>
                    <a:gd name="connsiteY2" fmla="*/ 760558 h 760558"/>
                    <a:gd name="connsiteX3" fmla="*/ 0 w 1521116"/>
                    <a:gd name="connsiteY3" fmla="*/ 760558 h 760558"/>
                    <a:gd name="connsiteX4" fmla="*/ 0 w 1521116"/>
                    <a:gd name="connsiteY4" fmla="*/ 0 h 76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1116" h="760558">
                      <a:moveTo>
                        <a:pt x="0" y="0"/>
                      </a:moveTo>
                      <a:lnTo>
                        <a:pt x="1521116" y="0"/>
                      </a:lnTo>
                      <a:lnTo>
                        <a:pt x="1521116" y="760558"/>
                      </a:lnTo>
                      <a:lnTo>
                        <a:pt x="0" y="7605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kern="1200" dirty="0"/>
                    <a:t>The European Surveillance System (</a:t>
                  </a:r>
                  <a:r>
                    <a:rPr lang="en-GB" sz="1600" kern="1200" dirty="0" err="1"/>
                    <a:t>TESSy</a:t>
                  </a:r>
                  <a:r>
                    <a:rPr lang="en-GB" sz="1600" kern="1200" dirty="0"/>
                    <a:t>)</a:t>
                  </a:r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8003F79-5F58-47D1-8D6F-29EB067C7D3B}"/>
                    </a:ext>
                  </a:extLst>
                </p:cNvPr>
                <p:cNvSpPr/>
                <p:nvPr/>
              </p:nvSpPr>
              <p:spPr>
                <a:xfrm>
                  <a:off x="6459610" y="5074724"/>
                  <a:ext cx="1755887" cy="760558"/>
                </a:xfrm>
                <a:custGeom>
                  <a:avLst/>
                  <a:gdLst>
                    <a:gd name="connsiteX0" fmla="*/ 0 w 1521116"/>
                    <a:gd name="connsiteY0" fmla="*/ 0 h 760558"/>
                    <a:gd name="connsiteX1" fmla="*/ 1521116 w 1521116"/>
                    <a:gd name="connsiteY1" fmla="*/ 0 h 760558"/>
                    <a:gd name="connsiteX2" fmla="*/ 1521116 w 1521116"/>
                    <a:gd name="connsiteY2" fmla="*/ 760558 h 760558"/>
                    <a:gd name="connsiteX3" fmla="*/ 0 w 1521116"/>
                    <a:gd name="connsiteY3" fmla="*/ 760558 h 760558"/>
                    <a:gd name="connsiteX4" fmla="*/ 0 w 1521116"/>
                    <a:gd name="connsiteY4" fmla="*/ 0 h 76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1116" h="760558">
                      <a:moveTo>
                        <a:pt x="0" y="0"/>
                      </a:moveTo>
                      <a:lnTo>
                        <a:pt x="1521116" y="0"/>
                      </a:lnTo>
                      <a:lnTo>
                        <a:pt x="1521116" y="760558"/>
                      </a:lnTo>
                      <a:lnTo>
                        <a:pt x="0" y="7605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b="1" kern="1200" dirty="0"/>
                    <a:t>ECDC</a:t>
                  </a: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501B7E21-8901-46BF-AD1D-3EC69FFBD627}"/>
                    </a:ext>
                  </a:extLst>
                </p:cNvPr>
                <p:cNvSpPr/>
                <p:nvPr/>
              </p:nvSpPr>
              <p:spPr>
                <a:xfrm>
                  <a:off x="3980762" y="4005226"/>
                  <a:ext cx="1755887" cy="760559"/>
                </a:xfrm>
                <a:custGeom>
                  <a:avLst/>
                  <a:gdLst>
                    <a:gd name="connsiteX0" fmla="*/ 0 w 1521116"/>
                    <a:gd name="connsiteY0" fmla="*/ 0 h 760558"/>
                    <a:gd name="connsiteX1" fmla="*/ 1521116 w 1521116"/>
                    <a:gd name="connsiteY1" fmla="*/ 0 h 760558"/>
                    <a:gd name="connsiteX2" fmla="*/ 1521116 w 1521116"/>
                    <a:gd name="connsiteY2" fmla="*/ 760558 h 760558"/>
                    <a:gd name="connsiteX3" fmla="*/ 0 w 1521116"/>
                    <a:gd name="connsiteY3" fmla="*/ 760558 h 760558"/>
                    <a:gd name="connsiteX4" fmla="*/ 0 w 1521116"/>
                    <a:gd name="connsiteY4" fmla="*/ 0 h 76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1116" h="760558">
                      <a:moveTo>
                        <a:pt x="0" y="0"/>
                      </a:moveTo>
                      <a:lnTo>
                        <a:pt x="1521116" y="0"/>
                      </a:lnTo>
                      <a:lnTo>
                        <a:pt x="1521116" y="760558"/>
                      </a:lnTo>
                      <a:lnTo>
                        <a:pt x="0" y="7605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kern="1200" dirty="0"/>
                    <a:t>Self report under International Health Regulations</a:t>
                  </a: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FAA5845-532B-476F-938B-5818ECAA8873}"/>
                    </a:ext>
                  </a:extLst>
                </p:cNvPr>
                <p:cNvSpPr/>
                <p:nvPr/>
              </p:nvSpPr>
              <p:spPr>
                <a:xfrm>
                  <a:off x="3171469" y="5074724"/>
                  <a:ext cx="1755887" cy="760558"/>
                </a:xfrm>
                <a:custGeom>
                  <a:avLst/>
                  <a:gdLst>
                    <a:gd name="connsiteX0" fmla="*/ 0 w 1521116"/>
                    <a:gd name="connsiteY0" fmla="*/ 0 h 760558"/>
                    <a:gd name="connsiteX1" fmla="*/ 1521116 w 1521116"/>
                    <a:gd name="connsiteY1" fmla="*/ 0 h 760558"/>
                    <a:gd name="connsiteX2" fmla="*/ 1521116 w 1521116"/>
                    <a:gd name="connsiteY2" fmla="*/ 760558 h 760558"/>
                    <a:gd name="connsiteX3" fmla="*/ 0 w 1521116"/>
                    <a:gd name="connsiteY3" fmla="*/ 760558 h 760558"/>
                    <a:gd name="connsiteX4" fmla="*/ 0 w 1521116"/>
                    <a:gd name="connsiteY4" fmla="*/ 0 h 76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1116" h="760558">
                      <a:moveTo>
                        <a:pt x="0" y="0"/>
                      </a:moveTo>
                      <a:lnTo>
                        <a:pt x="1521116" y="0"/>
                      </a:lnTo>
                      <a:lnTo>
                        <a:pt x="1521116" y="760558"/>
                      </a:lnTo>
                      <a:lnTo>
                        <a:pt x="0" y="7605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b="1" kern="1200" dirty="0"/>
                    <a:t>WHO</a:t>
                  </a: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D26FCA50-9278-4856-AD8D-437403CC59C5}"/>
                    </a:ext>
                  </a:extLst>
                </p:cNvPr>
                <p:cNvSpPr/>
                <p:nvPr/>
              </p:nvSpPr>
              <p:spPr>
                <a:xfrm>
                  <a:off x="8529664" y="5455003"/>
                  <a:ext cx="1755887" cy="760558"/>
                </a:xfrm>
                <a:custGeom>
                  <a:avLst/>
                  <a:gdLst>
                    <a:gd name="connsiteX0" fmla="*/ 0 w 1521116"/>
                    <a:gd name="connsiteY0" fmla="*/ 0 h 760558"/>
                    <a:gd name="connsiteX1" fmla="*/ 1521116 w 1521116"/>
                    <a:gd name="connsiteY1" fmla="*/ 0 h 760558"/>
                    <a:gd name="connsiteX2" fmla="*/ 1521116 w 1521116"/>
                    <a:gd name="connsiteY2" fmla="*/ 760558 h 760558"/>
                    <a:gd name="connsiteX3" fmla="*/ 0 w 1521116"/>
                    <a:gd name="connsiteY3" fmla="*/ 760558 h 760558"/>
                    <a:gd name="connsiteX4" fmla="*/ 0 w 1521116"/>
                    <a:gd name="connsiteY4" fmla="*/ 0 h 76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1116" h="760558">
                      <a:moveTo>
                        <a:pt x="0" y="0"/>
                      </a:moveTo>
                      <a:lnTo>
                        <a:pt x="1521116" y="0"/>
                      </a:lnTo>
                      <a:lnTo>
                        <a:pt x="1521116" y="760558"/>
                      </a:lnTo>
                      <a:lnTo>
                        <a:pt x="0" y="7605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kern="1200" dirty="0"/>
                    <a:t>Early Warning and Response System (EWRS)</a:t>
                  </a: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F981721-2E25-4F5E-973E-380E80561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074" y="3582135"/>
                  <a:ext cx="0" cy="14496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4BB9256-35E0-440D-BA8B-F5B8F9CDE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0115" y="5031824"/>
                  <a:ext cx="0" cy="403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AEC6ED5A-042A-485F-9F63-822ED4AC8036}"/>
                    </a:ext>
                  </a:extLst>
                </p:cNvPr>
                <p:cNvSpPr/>
                <p:nvPr/>
              </p:nvSpPr>
              <p:spPr>
                <a:xfrm>
                  <a:off x="4646267" y="6503538"/>
                  <a:ext cx="1755887" cy="760558"/>
                </a:xfrm>
                <a:custGeom>
                  <a:avLst/>
                  <a:gdLst>
                    <a:gd name="connsiteX0" fmla="*/ 0 w 1521116"/>
                    <a:gd name="connsiteY0" fmla="*/ 0 h 760558"/>
                    <a:gd name="connsiteX1" fmla="*/ 1521116 w 1521116"/>
                    <a:gd name="connsiteY1" fmla="*/ 0 h 760558"/>
                    <a:gd name="connsiteX2" fmla="*/ 1521116 w 1521116"/>
                    <a:gd name="connsiteY2" fmla="*/ 760558 h 760558"/>
                    <a:gd name="connsiteX3" fmla="*/ 0 w 1521116"/>
                    <a:gd name="connsiteY3" fmla="*/ 760558 h 760558"/>
                    <a:gd name="connsiteX4" fmla="*/ 0 w 1521116"/>
                    <a:gd name="connsiteY4" fmla="*/ 0 h 76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1116" h="760558">
                      <a:moveTo>
                        <a:pt x="0" y="0"/>
                      </a:moveTo>
                      <a:lnTo>
                        <a:pt x="1521116" y="0"/>
                      </a:lnTo>
                      <a:lnTo>
                        <a:pt x="1521116" y="760558"/>
                      </a:lnTo>
                      <a:lnTo>
                        <a:pt x="0" y="7605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b="1" kern="1200" dirty="0"/>
                    <a:t>Our World in Data</a:t>
                  </a:r>
                </a:p>
              </p:txBody>
            </p:sp>
          </p:grp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18B77970-62F9-4BB7-BA57-02A73ADC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5622" y="6037372"/>
                <a:ext cx="4761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7A87EE-5D68-40E4-B42F-B1C9F7881182}"/>
                </a:ext>
              </a:extLst>
            </p:cNvPr>
            <p:cNvCxnSpPr>
              <a:cxnSpLocks/>
            </p:cNvCxnSpPr>
            <p:nvPr/>
          </p:nvCxnSpPr>
          <p:spPr>
            <a:xfrm>
              <a:off x="4728193" y="1629344"/>
              <a:ext cx="0" cy="318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450A1E1-8E74-47CB-A849-F36C64BBF0E1}"/>
                </a:ext>
              </a:extLst>
            </p:cNvPr>
            <p:cNvCxnSpPr>
              <a:cxnSpLocks/>
            </p:cNvCxnSpPr>
            <p:nvPr/>
          </p:nvCxnSpPr>
          <p:spPr>
            <a:xfrm>
              <a:off x="7243438" y="1629344"/>
              <a:ext cx="0" cy="2561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56E11D-111E-4E80-9C74-D140DEF9F7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8895" y="3903680"/>
              <a:ext cx="0" cy="308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76F7DAD-0B3D-4680-B34A-A450BC32E16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115911" y="1595091"/>
              <a:ext cx="0" cy="4046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74934F7-CF71-48D5-B868-3D4D7213AA0B}"/>
              </a:ext>
            </a:extLst>
          </p:cNvPr>
          <p:cNvCxnSpPr>
            <a:cxnSpLocks/>
          </p:cNvCxnSpPr>
          <p:nvPr/>
        </p:nvCxnSpPr>
        <p:spPr>
          <a:xfrm>
            <a:off x="4894463" y="4685496"/>
            <a:ext cx="1461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A33535C-FF8B-45AC-8D9E-C782CAB119B6}"/>
              </a:ext>
            </a:extLst>
          </p:cNvPr>
          <p:cNvCxnSpPr>
            <a:cxnSpLocks/>
          </p:cNvCxnSpPr>
          <p:nvPr/>
        </p:nvCxnSpPr>
        <p:spPr>
          <a:xfrm flipH="1">
            <a:off x="8180739" y="4716901"/>
            <a:ext cx="249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A7649C-291B-4677-BC35-27692E0A91B4}"/>
              </a:ext>
            </a:extLst>
          </p:cNvPr>
          <p:cNvCxnSpPr>
            <a:cxnSpLocks/>
          </p:cNvCxnSpPr>
          <p:nvPr/>
        </p:nvCxnSpPr>
        <p:spPr>
          <a:xfrm flipH="1">
            <a:off x="8189008" y="4813283"/>
            <a:ext cx="249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158BED-C45F-4851-9FD4-F099BBCAEB5A}"/>
              </a:ext>
            </a:extLst>
          </p:cNvPr>
          <p:cNvCxnSpPr>
            <a:cxnSpLocks/>
          </p:cNvCxnSpPr>
          <p:nvPr/>
        </p:nvCxnSpPr>
        <p:spPr>
          <a:xfrm>
            <a:off x="3268910" y="5125804"/>
            <a:ext cx="0" cy="6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8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5532-4123-4469-AE7E-EA4187CD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JHU differs from WHO in some countries: cases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BD5D9B-AE61-4A35-BC2D-8FBC7FC973F4}"/>
              </a:ext>
            </a:extLst>
          </p:cNvPr>
          <p:cNvSpPr/>
          <p:nvPr/>
        </p:nvSpPr>
        <p:spPr>
          <a:xfrm>
            <a:off x="992529" y="1131293"/>
            <a:ext cx="10026570" cy="623236"/>
          </a:xfrm>
          <a:custGeom>
            <a:avLst/>
            <a:gdLst>
              <a:gd name="connsiteX0" fmla="*/ 0 w 1521116"/>
              <a:gd name="connsiteY0" fmla="*/ 0 h 760558"/>
              <a:gd name="connsiteX1" fmla="*/ 1521116 w 1521116"/>
              <a:gd name="connsiteY1" fmla="*/ 0 h 760558"/>
              <a:gd name="connsiteX2" fmla="*/ 1521116 w 1521116"/>
              <a:gd name="connsiteY2" fmla="*/ 760558 h 760558"/>
              <a:gd name="connsiteX3" fmla="*/ 0 w 1521116"/>
              <a:gd name="connsiteY3" fmla="*/ 760558 h 760558"/>
              <a:gd name="connsiteX4" fmla="*/ 0 w 1521116"/>
              <a:gd name="connsiteY4" fmla="*/ 0 h 76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116" h="760558">
                <a:moveTo>
                  <a:pt x="0" y="0"/>
                </a:moveTo>
                <a:lnTo>
                  <a:pt x="1521116" y="0"/>
                </a:lnTo>
                <a:lnTo>
                  <a:pt x="1521116" y="760558"/>
                </a:lnTo>
                <a:lnTo>
                  <a:pt x="0" y="7605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/>
              <a:t>Daily and weekly incidence cases</a:t>
            </a:r>
          </a:p>
          <a:p>
            <a:pPr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/>
              <a:t>Countries where JHU has named an alternative public country data source</a:t>
            </a:r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A9437B8C-6B57-4C7B-9E0D-ED8B6C9A3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3454"/>
            <a:ext cx="9144000" cy="4572000"/>
          </a:xfrm>
        </p:spPr>
      </p:pic>
    </p:spTree>
    <p:extLst>
      <p:ext uri="{BB962C8B-B14F-4D97-AF65-F5344CB8AC3E}">
        <p14:creationId xmlns:p14="http://schemas.microsoft.com/office/powerpoint/2010/main" val="194232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7F81-437B-4DBE-A712-9136C946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JHU differs from WHO in some countries: deaths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579C22-4965-4182-A035-AB50EB3D3D6C}"/>
              </a:ext>
            </a:extLst>
          </p:cNvPr>
          <p:cNvSpPr/>
          <p:nvPr/>
        </p:nvSpPr>
        <p:spPr>
          <a:xfrm>
            <a:off x="992529" y="1131293"/>
            <a:ext cx="10026570" cy="623236"/>
          </a:xfrm>
          <a:custGeom>
            <a:avLst/>
            <a:gdLst>
              <a:gd name="connsiteX0" fmla="*/ 0 w 1521116"/>
              <a:gd name="connsiteY0" fmla="*/ 0 h 760558"/>
              <a:gd name="connsiteX1" fmla="*/ 1521116 w 1521116"/>
              <a:gd name="connsiteY1" fmla="*/ 0 h 760558"/>
              <a:gd name="connsiteX2" fmla="*/ 1521116 w 1521116"/>
              <a:gd name="connsiteY2" fmla="*/ 760558 h 760558"/>
              <a:gd name="connsiteX3" fmla="*/ 0 w 1521116"/>
              <a:gd name="connsiteY3" fmla="*/ 760558 h 760558"/>
              <a:gd name="connsiteX4" fmla="*/ 0 w 1521116"/>
              <a:gd name="connsiteY4" fmla="*/ 0 h 76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116" h="760558">
                <a:moveTo>
                  <a:pt x="0" y="0"/>
                </a:moveTo>
                <a:lnTo>
                  <a:pt x="1521116" y="0"/>
                </a:lnTo>
                <a:lnTo>
                  <a:pt x="1521116" y="760558"/>
                </a:lnTo>
                <a:lnTo>
                  <a:pt x="0" y="7605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/>
              <a:t>Daily and weekly incidence deaths</a:t>
            </a:r>
          </a:p>
          <a:p>
            <a:pPr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/>
              <a:t>Countries where JHU has named an alternative public country data source</a:t>
            </a:r>
          </a:p>
        </p:txBody>
      </p:sp>
      <p:pic>
        <p:nvPicPr>
          <p:cNvPr id="27" name="Content Placeholder 26" descr="Chart&#10;&#10;Description automatically generated">
            <a:extLst>
              <a:ext uri="{FF2B5EF4-FFF2-40B4-BE49-F238E27FC236}">
                <a16:creationId xmlns:a16="http://schemas.microsoft.com/office/drawing/2014/main" id="{57071989-E5FB-4AC6-AFA1-2265A8DC8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3454"/>
            <a:ext cx="9144000" cy="4572000"/>
          </a:xfrm>
        </p:spPr>
      </p:pic>
    </p:spTree>
    <p:extLst>
      <p:ext uri="{BB962C8B-B14F-4D97-AF65-F5344CB8AC3E}">
        <p14:creationId xmlns:p14="http://schemas.microsoft.com/office/powerpoint/2010/main" val="9905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493D4F3-2093-4F39-9D7B-ABA97CBE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2" y="1743000"/>
            <a:ext cx="12089670" cy="4835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0D33F-62D1-478B-8C63-3249F8C6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Lithuania, incident deaths, Dec - 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27F57-AB02-4E16-B2D3-482AA728AE6D}"/>
              </a:ext>
            </a:extLst>
          </p:cNvPr>
          <p:cNvSpPr txBox="1"/>
          <p:nvPr/>
        </p:nvSpPr>
        <p:spPr>
          <a:xfrm>
            <a:off x="2144635" y="3013743"/>
            <a:ext cx="198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ECDC, WHO, JHU match;</a:t>
            </a:r>
          </a:p>
          <a:p>
            <a:r>
              <a:rPr lang="en-GB" sz="1400" i="1" dirty="0"/>
              <a:t>JRC leads by 1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1CE4B-6BCE-470A-B1FE-31DFBCFA5EE5}"/>
              </a:ext>
            </a:extLst>
          </p:cNvPr>
          <p:cNvSpPr txBox="1"/>
          <p:nvPr/>
        </p:nvSpPr>
        <p:spPr>
          <a:xfrm>
            <a:off x="9503317" y="3884051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JRC has zero &amp; NA dates;</a:t>
            </a:r>
          </a:p>
          <a:p>
            <a:r>
              <a:rPr lang="en-GB" sz="1400" i="1" dirty="0"/>
              <a:t>adds to next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54BF5-913F-4CC3-B47A-4CDF77DB9035}"/>
              </a:ext>
            </a:extLst>
          </p:cNvPr>
          <p:cNvSpPr txBox="1"/>
          <p:nvPr/>
        </p:nvSpPr>
        <p:spPr>
          <a:xfrm>
            <a:off x="7000610" y="3013743"/>
            <a:ext cx="183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ECDC spikes - perhaps using old data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B4C66-0EF5-4F8A-B6F6-5421AC2361F8}"/>
              </a:ext>
            </a:extLst>
          </p:cNvPr>
          <p:cNvSpPr txBox="1"/>
          <p:nvPr/>
        </p:nvSpPr>
        <p:spPr>
          <a:xfrm>
            <a:off x="9202994" y="5759504"/>
            <a:ext cx="353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ECDC start publishing public daily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EE005-154F-49DE-84E3-06EB3CE11FF1}"/>
              </a:ext>
            </a:extLst>
          </p:cNvPr>
          <p:cNvSpPr txBox="1"/>
          <p:nvPr/>
        </p:nvSpPr>
        <p:spPr>
          <a:xfrm>
            <a:off x="6100887" y="3557054"/>
            <a:ext cx="139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JHU switches to country source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1321D2-B476-4B9F-81E9-B17BEC0EE81D}"/>
              </a:ext>
            </a:extLst>
          </p:cNvPr>
          <p:cNvSpPr txBox="1"/>
          <p:nvPr/>
        </p:nvSpPr>
        <p:spPr>
          <a:xfrm>
            <a:off x="9861091" y="1555899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hlinkClick r:id="rId3" action="ppaction://hlinksldjump"/>
              </a:rPr>
              <a:t>See all data, 1-15-March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D6457-44C6-46AB-BF33-03E1D72943C5}"/>
              </a:ext>
            </a:extLst>
          </p:cNvPr>
          <p:cNvSpPr txBox="1"/>
          <p:nvPr/>
        </p:nvSpPr>
        <p:spPr>
          <a:xfrm>
            <a:off x="609600" y="2039313"/>
            <a:ext cx="116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Weekly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3083B-BD1A-48A7-887E-34B126397B71}"/>
              </a:ext>
            </a:extLst>
          </p:cNvPr>
          <p:cNvSpPr txBox="1"/>
          <p:nvPr/>
        </p:nvSpPr>
        <p:spPr>
          <a:xfrm>
            <a:off x="609600" y="5299534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B818D-2D57-4D08-B9C3-6F79212320B1}"/>
              </a:ext>
            </a:extLst>
          </p:cNvPr>
          <p:cNvSpPr txBox="1"/>
          <p:nvPr/>
        </p:nvSpPr>
        <p:spPr>
          <a:xfrm>
            <a:off x="609600" y="1153522"/>
            <a:ext cx="307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1 December 2020 – 15 March 2021</a:t>
            </a:r>
          </a:p>
        </p:txBody>
      </p:sp>
    </p:spTree>
    <p:extLst>
      <p:ext uri="{BB962C8B-B14F-4D97-AF65-F5344CB8AC3E}">
        <p14:creationId xmlns:p14="http://schemas.microsoft.com/office/powerpoint/2010/main" val="26671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129B4E-A84C-4915-9449-5AC0BC917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80917"/>
              </p:ext>
            </p:extLst>
          </p:nvPr>
        </p:nvGraphicFramePr>
        <p:xfrm>
          <a:off x="0" y="1070009"/>
          <a:ext cx="12192000" cy="49803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7181">
                  <a:extLst>
                    <a:ext uri="{9D8B030D-6E8A-4147-A177-3AD203B41FA5}">
                      <a16:colId xmlns:a16="http://schemas.microsoft.com/office/drawing/2014/main" val="3084867799"/>
                    </a:ext>
                  </a:extLst>
                </a:gridCol>
                <a:gridCol w="1914919">
                  <a:extLst>
                    <a:ext uri="{9D8B030D-6E8A-4147-A177-3AD203B41FA5}">
                      <a16:colId xmlns:a16="http://schemas.microsoft.com/office/drawing/2014/main" val="2265107644"/>
                    </a:ext>
                  </a:extLst>
                </a:gridCol>
                <a:gridCol w="2273299">
                  <a:extLst>
                    <a:ext uri="{9D8B030D-6E8A-4147-A177-3AD203B41FA5}">
                      <a16:colId xmlns:a16="http://schemas.microsoft.com/office/drawing/2014/main" val="45460723"/>
                    </a:ext>
                  </a:extLst>
                </a:gridCol>
                <a:gridCol w="2565559">
                  <a:extLst>
                    <a:ext uri="{9D8B030D-6E8A-4147-A177-3AD203B41FA5}">
                      <a16:colId xmlns:a16="http://schemas.microsoft.com/office/drawing/2014/main" val="2343963648"/>
                    </a:ext>
                  </a:extLst>
                </a:gridCol>
                <a:gridCol w="2260521">
                  <a:extLst>
                    <a:ext uri="{9D8B030D-6E8A-4147-A177-3AD203B41FA5}">
                      <a16:colId xmlns:a16="http://schemas.microsoft.com/office/drawing/2014/main" val="287804279"/>
                    </a:ext>
                  </a:extLst>
                </a:gridCol>
                <a:gridCol w="2260521">
                  <a:extLst>
                    <a:ext uri="{9D8B030D-6E8A-4147-A177-3AD203B41FA5}">
                      <a16:colId xmlns:a16="http://schemas.microsoft.com/office/drawing/2014/main" val="4182130763"/>
                    </a:ext>
                  </a:extLst>
                </a:gridCol>
              </a:tblGrid>
              <a:tr h="34893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Missingness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Negative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36334"/>
                  </a:ext>
                </a:extLst>
              </a:tr>
              <a:tr h="1364023">
                <a:tc>
                  <a:txBody>
                    <a:bodyPr/>
                    <a:lstStyle/>
                    <a:p>
                      <a:r>
                        <a:rPr lang="en-GB" sz="1600" b="1" dirty="0"/>
                        <a:t>JRC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Public country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Missing: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8% deaths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7% cases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Added next day: large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Claim to update with revisions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Data suggests this doesn’t always happen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Negative values: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0.4% deaths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0.3%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+ Timely (leads WHO by 1 day)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- Large anomalies, missing + negative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09374"/>
                  </a:ext>
                </a:extLst>
              </a:tr>
              <a:tr h="1356234">
                <a:tc>
                  <a:txBody>
                    <a:bodyPr/>
                    <a:lstStyle/>
                    <a:p>
                      <a:r>
                        <a:rPr lang="en-GB" sz="1600" b="1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JRC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ECDC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Country self-report (IHR)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Public country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No missing values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Missing set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Updates with 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Negative values: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0.03% deaths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0.03%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+ Smoother version of JRC data (more consistent revision)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+ Fewer negative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35208"/>
                  </a:ext>
                </a:extLst>
              </a:tr>
              <a:tr h="856480">
                <a:tc>
                  <a:txBody>
                    <a:bodyPr/>
                    <a:lstStyle/>
                    <a:p>
                      <a:r>
                        <a:rPr lang="en-GB" sz="1600" b="1" dirty="0"/>
                        <a:t>JHU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WHO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Public country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No missing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Missing set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Updates with revisions from source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Negative values: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0.4% deaths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0.2%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 Negative values</a:t>
                      </a:r>
                    </a:p>
                    <a:p>
                      <a:r>
                        <a:rPr lang="en-GB" sz="1600" dirty="0"/>
                        <a:t>+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4343"/>
                  </a:ext>
                </a:extLst>
              </a:tr>
              <a:tr h="856480">
                <a:tc>
                  <a:txBody>
                    <a:bodyPr/>
                    <a:lstStyle/>
                    <a:p>
                      <a:r>
                        <a:rPr lang="en-GB" sz="1600" b="1" dirty="0"/>
                        <a:t>ECDC –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No data for Switzerland,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Missing: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3% deaths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3%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Negative values: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0.1% deaths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0.1%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 Some missingness</a:t>
                      </a:r>
                    </a:p>
                    <a:p>
                      <a:r>
                        <a:rPr lang="en-GB" sz="1600" dirty="0"/>
                        <a:t>- Appears lagged on WHO/JHU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1802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BC9E689-1B15-42DD-82D1-3B6A990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9132"/>
            <a:ext cx="9483327" cy="623236"/>
          </a:xfrm>
        </p:spPr>
        <p:txBody>
          <a:bodyPr/>
          <a:lstStyle/>
          <a:p>
            <a:r>
              <a:rPr lang="en-GB" dirty="0"/>
              <a:t>Cases and deaths: summary</a:t>
            </a:r>
          </a:p>
        </p:txBody>
      </p:sp>
    </p:spTree>
    <p:extLst>
      <p:ext uri="{BB962C8B-B14F-4D97-AF65-F5344CB8AC3E}">
        <p14:creationId xmlns:p14="http://schemas.microsoft.com/office/powerpoint/2010/main" val="18605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740865-69FB-4FA1-AD8A-F8C81F6AFB97}"/>
              </a:ext>
            </a:extLst>
          </p:cNvPr>
          <p:cNvSpPr txBox="1"/>
          <p:nvPr/>
        </p:nvSpPr>
        <p:spPr>
          <a:xfrm>
            <a:off x="5056292" y="2967335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Country detail:</a:t>
            </a:r>
          </a:p>
          <a:p>
            <a:r>
              <a:rPr lang="en-GB" sz="2400" dirty="0"/>
              <a:t>Cases &amp; deaths</a:t>
            </a:r>
          </a:p>
        </p:txBody>
      </p:sp>
    </p:spTree>
    <p:extLst>
      <p:ext uri="{BB962C8B-B14F-4D97-AF65-F5344CB8AC3E}">
        <p14:creationId xmlns:p14="http://schemas.microsoft.com/office/powerpoint/2010/main" val="406696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3722-087E-43BD-B4C9-163A2729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Cases by source, 15 Feb – 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95594-A700-4FBB-9141-57AB532A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60FAA95E-B20F-4689-A648-1C2FCDB9A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6" y="1098242"/>
            <a:ext cx="10799545" cy="57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07407"/>
      </p:ext>
    </p:extLst>
  </p:cSld>
  <p:clrMapOvr>
    <a:masterClrMapping/>
  </p:clrMapOvr>
</p:sld>
</file>

<file path=ppt/theme/theme1.xml><?xml version="1.0" encoding="utf-8"?>
<a:theme xmlns:a="http://schemas.openxmlformats.org/drawingml/2006/main" name="LSHTM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" id="{184C81AD-10B2-48C5-A709-7FD210D5A570}" vid="{1430BEF9-E2E8-4A9C-9A8E-83AB3CF1B3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13449</TotalTime>
  <Words>848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Corbel</vt:lpstr>
      <vt:lpstr>merriweather</vt:lpstr>
      <vt:lpstr>open sans</vt:lpstr>
      <vt:lpstr>LSHTM</vt:lpstr>
      <vt:lpstr>PowerPoint Presentation</vt:lpstr>
      <vt:lpstr>European data sources: cases and deaths</vt:lpstr>
      <vt:lpstr>Cases and deaths: reporting process</vt:lpstr>
      <vt:lpstr>JHU differs from WHO in some countries: cases</vt:lpstr>
      <vt:lpstr>JHU differs from WHO in some countries: deaths</vt:lpstr>
      <vt:lpstr>Example: Lithuania, incident deaths, Dec - Mar</vt:lpstr>
      <vt:lpstr>Cases and deaths: summary</vt:lpstr>
      <vt:lpstr>PowerPoint Presentation</vt:lpstr>
      <vt:lpstr>Cases by source, 15 Feb – now</vt:lpstr>
      <vt:lpstr>Deaths by source, 15 Feb - now</vt:lpstr>
      <vt:lpstr>JHU: country public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Katharine Sherratt</dc:creator>
  <cp:lastModifiedBy>Katharine Sherratt</cp:lastModifiedBy>
  <cp:revision>130</cp:revision>
  <dcterms:created xsi:type="dcterms:W3CDTF">2021-03-26T13:25:43Z</dcterms:created>
  <dcterms:modified xsi:type="dcterms:W3CDTF">2021-04-13T13:00:22Z</dcterms:modified>
</cp:coreProperties>
</file>