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3" r:id="rId2"/>
    <p:sldId id="256" r:id="rId3"/>
    <p:sldId id="267" r:id="rId4"/>
    <p:sldId id="258" r:id="rId5"/>
    <p:sldId id="261" r:id="rId6"/>
    <p:sldId id="272" r:id="rId7"/>
    <p:sldId id="266" r:id="rId8"/>
    <p:sldId id="268" r:id="rId9"/>
    <p:sldId id="269" r:id="rId10"/>
    <p:sldId id="277" r:id="rId11"/>
    <p:sldId id="276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" id="{39569B74-5252-461D-8488-3127592AF088}">
          <p14:sldIdLst>
            <p14:sldId id="273"/>
            <p14:sldId id="256"/>
            <p14:sldId id="267"/>
            <p14:sldId id="258"/>
            <p14:sldId id="261"/>
          </p14:sldIdLst>
        </p14:section>
        <p14:section name="Hub" id="{5614043D-E71B-4B2F-84F5-3D14551FD2DE}">
          <p14:sldIdLst>
            <p14:sldId id="272"/>
            <p14:sldId id="266"/>
            <p14:sldId id="268"/>
            <p14:sldId id="269"/>
            <p14:sldId id="277"/>
            <p14:sldId id="276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50" autoAdjust="0"/>
  </p:normalViewPr>
  <p:slideViewPr>
    <p:cSldViewPr snapToGrid="0">
      <p:cViewPr varScale="1">
        <p:scale>
          <a:sx n="52" d="100"/>
          <a:sy n="52" d="100"/>
        </p:scale>
        <p:origin x="6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D97EF-7C92-4B22-A5BA-3EBC53A23F4B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4AD8D-2FCF-4A2C-AE88-AFEE4AC2B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05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38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1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5568-F4E8-4845-A5CE-28646924EE29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46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5568-F4E8-4845-A5CE-28646924EE2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9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5568-F4E8-4845-A5CE-28646924EE2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9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5568-F4E8-4845-A5CE-28646924E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7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D0A5-5FBA-4FCD-A0CE-867F46BC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386A-66A4-4F50-B900-A17EB2CE2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675DA-EC37-4654-931F-E038A20C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5AC0-9C87-429B-8675-B8859BD64F87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67D2-3E96-4AF5-A472-28FBEA0C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5EC0-7828-4FDA-9957-A0E05133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5568-F4E8-4845-A5CE-28646924E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6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51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D984-0553-40CC-9AC6-288823B2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European forecast hub: 22 June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982F-BCA0-4B14-8103-F4ACB654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Sweden data issue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No published data since 15 June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Reporting from 17 June: data published “in the next few days”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Forecasts removed from evaluation until data updated</a:t>
            </a:r>
          </a:p>
          <a:p>
            <a:pPr lvl="1" indent="0">
              <a:buNone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Forecast values now integers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Updating all previous forecasts to integers over the next week</a:t>
            </a:r>
          </a:p>
          <a:p>
            <a:pPr lvl="1" indent="0">
              <a:buNone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Healthcare: potential new forecast target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Looking for comprehensive source for healthcare data (32 countries)</a:t>
            </a:r>
          </a:p>
        </p:txBody>
      </p:sp>
    </p:spTree>
    <p:extLst>
      <p:ext uri="{BB962C8B-B14F-4D97-AF65-F5344CB8AC3E}">
        <p14:creationId xmlns:p14="http://schemas.microsoft.com/office/powerpoint/2010/main" val="197592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8D9A-D06E-4681-AD4E-E1EBCF9D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forecast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E7C6-95D8-44D0-9C99-F422F84A2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4766524"/>
            <a:ext cx="10972801" cy="1532675"/>
          </a:xfrm>
        </p:spPr>
        <p:txBody>
          <a:bodyPr/>
          <a:lstStyle/>
          <a:p>
            <a:r>
              <a:rPr lang="en-GB" b="1" dirty="0"/>
              <a:t>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Horizon: should 6 days after forecast date be 2 week ahead horizon?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Target end date validation: change to Sundays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F16D60-93D0-4804-BDF8-636A2198D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23893"/>
              </p:ext>
            </p:extLst>
          </p:nvPr>
        </p:nvGraphicFramePr>
        <p:xfrm>
          <a:off x="609599" y="1418665"/>
          <a:ext cx="10972801" cy="334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578">
                  <a:extLst>
                    <a:ext uri="{9D8B030D-6E8A-4147-A177-3AD203B41FA5}">
                      <a16:colId xmlns:a16="http://schemas.microsoft.com/office/drawing/2014/main" val="1258624260"/>
                    </a:ext>
                  </a:extLst>
                </a:gridCol>
                <a:gridCol w="3447886">
                  <a:extLst>
                    <a:ext uri="{9D8B030D-6E8A-4147-A177-3AD203B41FA5}">
                      <a16:colId xmlns:a16="http://schemas.microsoft.com/office/drawing/2014/main" val="3769045739"/>
                    </a:ext>
                  </a:extLst>
                </a:gridCol>
                <a:gridCol w="4860337">
                  <a:extLst>
                    <a:ext uri="{9D8B030D-6E8A-4147-A177-3AD203B41FA5}">
                      <a16:colId xmlns:a16="http://schemas.microsoft.com/office/drawing/2014/main" val="4102510103"/>
                    </a:ext>
                  </a:extLst>
                </a:gridCol>
              </a:tblGrid>
              <a:tr h="285122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Recommendation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01731"/>
                  </a:ext>
                </a:extLst>
              </a:tr>
              <a:tr h="741318">
                <a:tc>
                  <a:txBody>
                    <a:bodyPr/>
                    <a:lstStyle/>
                    <a:p>
                      <a:r>
                        <a:rPr lang="en-GB" sz="2400" dirty="0"/>
                        <a:t>Truth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Converts ECDC data to count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Includes UK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23514"/>
                  </a:ext>
                </a:extLst>
              </a:tr>
              <a:tr h="513220">
                <a:tc>
                  <a:txBody>
                    <a:bodyPr/>
                    <a:lstStyle/>
                    <a:p>
                      <a:r>
                        <a:rPr lang="en-GB" sz="2400" dirty="0"/>
                        <a:t>Target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General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Most reliable data 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958458"/>
                  </a:ext>
                </a:extLst>
              </a:tr>
              <a:tr h="872614">
                <a:tc>
                  <a:txBody>
                    <a:bodyPr/>
                    <a:lstStyle/>
                    <a:p>
                      <a:r>
                        <a:rPr lang="en-GB" sz="2400" dirty="0"/>
                        <a:t>Target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Admissions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Avoids lag between occupancy data sources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Matches other hub targets for incidence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2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14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9BCD6-4F04-4359-94BB-CD362016B9B5}"/>
              </a:ext>
            </a:extLst>
          </p:cNvPr>
          <p:cNvSpPr txBox="1">
            <a:spLocks/>
          </p:cNvSpPr>
          <p:nvPr/>
        </p:nvSpPr>
        <p:spPr>
          <a:xfrm>
            <a:off x="1524000" y="2501462"/>
            <a:ext cx="9144000" cy="1601322"/>
          </a:xfr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2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5400" dirty="0"/>
              <a:t>Extra detail:</a:t>
            </a:r>
          </a:p>
          <a:p>
            <a:r>
              <a:rPr lang="en-GB" sz="5400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93790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106B-1DB7-4352-A632-9212CCB8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ECDC / OWID data coverage across 32 hub locations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4711E-35CD-43A5-BE64-A54D1AD17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9" y="4214309"/>
            <a:ext cx="11424746" cy="208017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5023B3-22A5-44F6-9CB5-45FB77067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70963"/>
              </p:ext>
            </p:extLst>
          </p:nvPr>
        </p:nvGraphicFramePr>
        <p:xfrm>
          <a:off x="3139546" y="1465621"/>
          <a:ext cx="5912908" cy="21854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463998">
                  <a:extLst>
                    <a:ext uri="{9D8B030D-6E8A-4147-A177-3AD203B41FA5}">
                      <a16:colId xmlns:a16="http://schemas.microsoft.com/office/drawing/2014/main" val="33681749"/>
                    </a:ext>
                  </a:extLst>
                </a:gridCol>
                <a:gridCol w="2448910">
                  <a:extLst>
                    <a:ext uri="{9D8B030D-6E8A-4147-A177-3AD203B41FA5}">
                      <a16:colId xmlns:a16="http://schemas.microsoft.com/office/drawing/2014/main" val="807643674"/>
                    </a:ext>
                  </a:extLst>
                </a:gridCol>
              </a:tblGrid>
              <a:tr h="437087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Locations covered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0992974"/>
                  </a:ext>
                </a:extLst>
              </a:tr>
              <a:tr h="43708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Hospital occupancy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737455"/>
                  </a:ext>
                </a:extLst>
              </a:tr>
              <a:tr h="43708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ICU occupancy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9813641"/>
                  </a:ext>
                </a:extLst>
              </a:tr>
              <a:tr h="43708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Hospital admissions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2989897"/>
                  </a:ext>
                </a:extLst>
              </a:tr>
              <a:tr h="43708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ICU admissions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270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54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571F-57E9-4693-8912-F9FEA3E8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data lookup by location</a:t>
            </a:r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6A1A98EF-4256-4DEA-BA1B-194AEA0AD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9" y="1229942"/>
            <a:ext cx="5930570" cy="5083346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FBBD99B7-489D-4249-B2A1-D58C6F58C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29" y="1229941"/>
            <a:ext cx="5930571" cy="50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95A9-BC49-4395-A0FC-E3747BD24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European hospitalisation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578C9-0070-4C25-9D7E-ADAD2DBB9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07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CA7F-3C5A-4AA5-B28B-A3C06F08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healthcare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4985A-6AB1-4E19-A8ED-108CA8CCD563}"/>
              </a:ext>
            </a:extLst>
          </p:cNvPr>
          <p:cNvSpPr txBox="1"/>
          <p:nvPr/>
        </p:nvSpPr>
        <p:spPr>
          <a:xfrm>
            <a:off x="609599" y="1389755"/>
            <a:ext cx="6164062" cy="518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 dirty="0"/>
              <a:t>Public data sources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GB" sz="2400" b="1" dirty="0"/>
              <a:t>European Centre for Disease Control </a:t>
            </a:r>
            <a:r>
              <a:rPr lang="en-GB" sz="2400" dirty="0"/>
              <a:t>(ECDC)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Aggregates national datasets 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Adds </a:t>
            </a:r>
            <a:r>
              <a:rPr lang="en-GB" sz="2400" dirty="0" err="1"/>
              <a:t>TESSy</a:t>
            </a:r>
            <a:r>
              <a:rPr lang="en-GB" sz="2400" dirty="0"/>
              <a:t> – EU reporting system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Published weekly with lag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GB" sz="2400" b="1" dirty="0"/>
              <a:t>Our World in Data </a:t>
            </a:r>
            <a:r>
              <a:rPr lang="en-GB" sz="2400" dirty="0"/>
              <a:t>(OWID)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ECDC data + United Kingdom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GB" sz="2400" b="1" dirty="0"/>
              <a:t>Joint Research Centre </a:t>
            </a:r>
            <a:r>
              <a:rPr lang="en-GB" sz="2400" dirty="0"/>
              <a:t>(JRC), European Commission</a:t>
            </a:r>
            <a:r>
              <a:rPr lang="en-GB" sz="2400" b="1" dirty="0"/>
              <a:t> 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Aggregates national datasets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Published daily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0C10C0A-4D41-4959-A36B-A6E8A5F1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661" y="1477818"/>
            <a:ext cx="4808739" cy="5101050"/>
          </a:xfrm>
        </p:spPr>
        <p:txBody>
          <a:bodyPr/>
          <a:lstStyle/>
          <a:p>
            <a:r>
              <a:rPr lang="en-GB" b="1" dirty="0"/>
              <a:t>Healthcare data</a:t>
            </a: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Healthcare s</a:t>
            </a:r>
            <a:r>
              <a:rPr lang="en-GB" dirty="0">
                <a:solidFill>
                  <a:schemeClr val="tx1"/>
                </a:solidFill>
              </a:rPr>
              <a:t>ettings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General h</a:t>
            </a:r>
            <a:r>
              <a:rPr lang="en-GB" sz="2400" b="1" dirty="0">
                <a:solidFill>
                  <a:schemeClr val="tx1"/>
                </a:solidFill>
              </a:rPr>
              <a:t>ospital </a:t>
            </a:r>
            <a:r>
              <a:rPr lang="en-GB" sz="2400" dirty="0">
                <a:solidFill>
                  <a:schemeClr val="tx1"/>
                </a:solidFill>
              </a:rPr>
              <a:t>patients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I</a:t>
            </a:r>
            <a:r>
              <a:rPr lang="en-GB" sz="2400" b="1" dirty="0">
                <a:solidFill>
                  <a:schemeClr val="tx1"/>
                </a:solidFill>
              </a:rPr>
              <a:t>ntensive care unit </a:t>
            </a:r>
            <a:r>
              <a:rPr lang="en-GB" sz="2400" dirty="0">
                <a:solidFill>
                  <a:schemeClr val="tx1"/>
                </a:solidFill>
              </a:rPr>
              <a:t>(ICU) patients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Admissions</a:t>
            </a:r>
            <a:endParaRPr lang="en-GB" b="1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N</a:t>
            </a:r>
            <a:r>
              <a:rPr lang="en-GB" sz="2400" dirty="0">
                <a:solidFill>
                  <a:schemeClr val="tx1"/>
                </a:solidFill>
              </a:rPr>
              <a:t>ew patients admitted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Only published by ECDC</a:t>
            </a: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Occupancy</a:t>
            </a:r>
            <a:endParaRPr lang="en-GB" b="1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Total occupied beds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Published by ECDC and JRC</a:t>
            </a:r>
          </a:p>
        </p:txBody>
      </p:sp>
    </p:spTree>
    <p:extLst>
      <p:ext uri="{BB962C8B-B14F-4D97-AF65-F5344CB8AC3E}">
        <p14:creationId xmlns:p14="http://schemas.microsoft.com/office/powerpoint/2010/main" val="205527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11C1-447F-49A8-B3AB-82F730FC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availability over 2021</a:t>
            </a:r>
          </a:p>
        </p:txBody>
      </p:sp>
      <p:pic>
        <p:nvPicPr>
          <p:cNvPr id="40" name="Content Placeholder 39" descr="Chart, bar chart&#10;&#10;Description automatically generated">
            <a:extLst>
              <a:ext uri="{FF2B5EF4-FFF2-40B4-BE49-F238E27FC236}">
                <a16:creationId xmlns:a16="http://schemas.microsoft.com/office/drawing/2014/main" id="{5DD001CB-95C7-4E8D-B7A8-BFCD3D53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1" y="2795751"/>
            <a:ext cx="4899922" cy="4083269"/>
          </a:xfr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963101A-4CBC-471C-A1C7-10B807DBE98F}"/>
              </a:ext>
            </a:extLst>
          </p:cNvPr>
          <p:cNvSpPr txBox="1"/>
          <p:nvPr/>
        </p:nvSpPr>
        <p:spPr>
          <a:xfrm>
            <a:off x="609601" y="1360485"/>
            <a:ext cx="10583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All sources have some missing data by location and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One hub location not covered at all (Liechtenstein)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Several rarely covered (Iceland, Finland, Switzerland)</a:t>
            </a:r>
          </a:p>
        </p:txBody>
      </p:sp>
      <p:pic>
        <p:nvPicPr>
          <p:cNvPr id="55" name="Picture 54" descr="A picture containing map&#10;&#10;Description automatically generated">
            <a:extLst>
              <a:ext uri="{FF2B5EF4-FFF2-40B4-BE49-F238E27FC236}">
                <a16:creationId xmlns:a16="http://schemas.microsoft.com/office/drawing/2014/main" id="{7A58901D-733E-4C2A-921E-C4CEEE587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9" b="14176"/>
          <a:stretch/>
        </p:blipFill>
        <p:spPr>
          <a:xfrm>
            <a:off x="5396503" y="2563607"/>
            <a:ext cx="6795497" cy="42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7EE8-5538-491E-85C0-2D80AD71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JRC v ECDC data differences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CDF79-B6C7-405A-8B06-C96776E3883C}"/>
              </a:ext>
            </a:extLst>
          </p:cNvPr>
          <p:cNvSpPr txBox="1"/>
          <p:nvPr/>
        </p:nvSpPr>
        <p:spPr>
          <a:xfrm>
            <a:off x="609600" y="1360485"/>
            <a:ext cx="10842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Counts of occupancy data (hospital and ICU) can vary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JRC and ECDC reported different data for the same date in 12 locations in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JRC less likely to be updated after missing data or data reporting effects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1D942D-B96D-45A0-A833-78FFBBFD944C}"/>
              </a:ext>
            </a:extLst>
          </p:cNvPr>
          <p:cNvGrpSpPr/>
          <p:nvPr/>
        </p:nvGrpSpPr>
        <p:grpSpPr>
          <a:xfrm>
            <a:off x="1071238" y="2663300"/>
            <a:ext cx="10049523" cy="4194700"/>
            <a:chOff x="408373" y="2326848"/>
            <a:chExt cx="11123720" cy="4436634"/>
          </a:xfrm>
        </p:grpSpPr>
        <p:pic>
          <p:nvPicPr>
            <p:cNvPr id="69" name="Picture 68" descr="Diagram, map&#10;&#10;Description automatically generated">
              <a:extLst>
                <a:ext uri="{FF2B5EF4-FFF2-40B4-BE49-F238E27FC236}">
                  <a16:creationId xmlns:a16="http://schemas.microsoft.com/office/drawing/2014/main" id="{F5DED403-FF06-474A-8581-92E1BFE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73" y="2326848"/>
              <a:ext cx="7098614" cy="4436634"/>
            </a:xfrm>
            <a:prstGeom prst="rect">
              <a:avLst/>
            </a:prstGeom>
          </p:spPr>
        </p:pic>
        <p:pic>
          <p:nvPicPr>
            <p:cNvPr id="73" name="Picture 72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5073D38F-6AFE-4C96-9403-76950BADF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987" y="2553762"/>
              <a:ext cx="4025106" cy="4025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04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9BCD6-4F04-4359-94BB-CD362016B9B5}"/>
              </a:ext>
            </a:extLst>
          </p:cNvPr>
          <p:cNvSpPr txBox="1">
            <a:spLocks/>
          </p:cNvSpPr>
          <p:nvPr/>
        </p:nvSpPr>
        <p:spPr>
          <a:xfrm>
            <a:off x="1524000" y="2469931"/>
            <a:ext cx="9144000" cy="2627586"/>
          </a:xfr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2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5400" dirty="0"/>
              <a:t>Hub decisions:</a:t>
            </a:r>
          </a:p>
          <a:p>
            <a:r>
              <a:rPr lang="en-GB" sz="5400" dirty="0"/>
              <a:t>Adapting for healthcare targets</a:t>
            </a:r>
          </a:p>
        </p:txBody>
      </p:sp>
    </p:spTree>
    <p:extLst>
      <p:ext uri="{BB962C8B-B14F-4D97-AF65-F5344CB8AC3E}">
        <p14:creationId xmlns:p14="http://schemas.microsoft.com/office/powerpoint/2010/main" val="385146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5D02-1BB1-41C2-9265-ABBD29E8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161B11D9-0638-4DA2-9BCD-2056FF5F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1230254" cy="13541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 other hub targets are weekly sums of daily counts of incidence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Healthcare data do not fit this pattern:</a:t>
            </a:r>
            <a:endParaRPr lang="en-GB" b="1" dirty="0"/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5B30AF3C-83C3-45C6-856A-2A41072B966B}"/>
              </a:ext>
            </a:extLst>
          </p:cNvPr>
          <p:cNvSpPr txBox="1">
            <a:spLocks/>
          </p:cNvSpPr>
          <p:nvPr/>
        </p:nvSpPr>
        <p:spPr>
          <a:xfrm>
            <a:off x="6096000" y="2831978"/>
            <a:ext cx="5743853" cy="346722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Beds occupied</a:t>
            </a:r>
          </a:p>
          <a:p>
            <a:r>
              <a:rPr lang="en-GB" dirty="0"/>
              <a:t>Raw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Count of prevalence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Options: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dirty="0"/>
              <a:t>Forecast weekly mean occupancy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Forecast</a:t>
            </a:r>
            <a:r>
              <a:rPr lang="en-GB" sz="2400" dirty="0"/>
              <a:t> end of week occupancy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9788B0-562F-4DD9-B569-5FD7360BAD45}"/>
              </a:ext>
            </a:extLst>
          </p:cNvPr>
          <p:cNvSpPr txBox="1"/>
          <p:nvPr/>
        </p:nvSpPr>
        <p:spPr>
          <a:xfrm>
            <a:off x="609599" y="2831978"/>
            <a:ext cx="5486401" cy="356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 dirty="0">
                <a:latin typeface="Corbel" panose="020B0503020204020204" pitchFamily="34" charset="0"/>
              </a:rPr>
              <a:t>New admissions</a:t>
            </a:r>
          </a:p>
          <a:p>
            <a:pPr>
              <a:spcBef>
                <a:spcPct val="20000"/>
              </a:spcBef>
            </a:pPr>
            <a:r>
              <a:rPr lang="en-GB" sz="2400" dirty="0">
                <a:latin typeface="Corbel" panose="020B0503020204020204" pitchFamily="34" charset="0"/>
              </a:rPr>
              <a:t>Raw data (ECDC):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Incidence rate per 100,000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OWID convert to count</a:t>
            </a:r>
          </a:p>
          <a:p>
            <a:pPr>
              <a:spcBef>
                <a:spcPct val="20000"/>
              </a:spcBef>
            </a:pPr>
            <a:endParaRPr lang="en-GB" sz="2400" dirty="0">
              <a:latin typeface="Corbel" panose="020B0503020204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GB" sz="2400" dirty="0">
                <a:latin typeface="Corbel" panose="020B0503020204020204" pitchFamily="34" charset="0"/>
              </a:rPr>
              <a:t>Options: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Forecast the rate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Use OWID conversion</a:t>
            </a:r>
          </a:p>
        </p:txBody>
      </p:sp>
    </p:spTree>
    <p:extLst>
      <p:ext uri="{BB962C8B-B14F-4D97-AF65-F5344CB8AC3E}">
        <p14:creationId xmlns:p14="http://schemas.microsoft.com/office/powerpoint/2010/main" val="68280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EF0F-8F9B-42B1-9E55-ABA88B76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vs. data publication timeline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DE528C-C04D-4FA4-82E0-239D4678A85A}"/>
              </a:ext>
            </a:extLst>
          </p:cNvPr>
          <p:cNvGrpSpPr/>
          <p:nvPr/>
        </p:nvGrpSpPr>
        <p:grpSpPr>
          <a:xfrm>
            <a:off x="1996898" y="3520215"/>
            <a:ext cx="8585285" cy="1223945"/>
            <a:chOff x="1100831" y="4872024"/>
            <a:chExt cx="9506180" cy="131050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821D14A-1557-4FA5-B49C-66A1E8A78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831" y="4872024"/>
              <a:ext cx="9506180" cy="1310502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25B1467-B110-4635-BCA4-6A02D31EA1F1}"/>
                </a:ext>
              </a:extLst>
            </p:cNvPr>
            <p:cNvGrpSpPr/>
            <p:nvPr/>
          </p:nvGrpSpPr>
          <p:grpSpPr>
            <a:xfrm>
              <a:off x="6866548" y="5718401"/>
              <a:ext cx="1608247" cy="288261"/>
              <a:chOff x="8655728" y="1882067"/>
              <a:chExt cx="1437199" cy="25893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DC4DFA3-17B1-455F-9438-B083E990B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5728" y="1882067"/>
                <a:ext cx="1437199" cy="0"/>
              </a:xfrm>
              <a:prstGeom prst="straightConnector1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91519ED-A31E-427F-9B1F-350ACFA48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5728" y="2140998"/>
                <a:ext cx="1437199" cy="0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2C08F68-D88F-4E40-993A-0657E4D5A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00048"/>
            <a:ext cx="5486401" cy="2355737"/>
          </a:xfrm>
        </p:spPr>
        <p:txBody>
          <a:bodyPr/>
          <a:lstStyle/>
          <a:p>
            <a:r>
              <a:rPr lang="en-GB" sz="2400" b="1" dirty="0">
                <a:latin typeface="Corbel" panose="020B0503020204020204" pitchFamily="34" charset="0"/>
              </a:rPr>
              <a:t>ECDC/OWID</a:t>
            </a:r>
            <a:endParaRPr lang="en-GB" sz="2400" dirty="0"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Data: occupancy &amp; admissions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Collected: </a:t>
            </a:r>
            <a:r>
              <a:rPr lang="en-GB" b="1" dirty="0"/>
              <a:t>Monday – Sunday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Published: </a:t>
            </a:r>
            <a:r>
              <a:rPr lang="en-GB" b="1" dirty="0"/>
              <a:t>following Thursday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9819AD-4B2B-453E-A951-EBA3F2481613}"/>
              </a:ext>
            </a:extLst>
          </p:cNvPr>
          <p:cNvSpPr txBox="1"/>
          <p:nvPr/>
        </p:nvSpPr>
        <p:spPr>
          <a:xfrm>
            <a:off x="6096000" y="1400049"/>
            <a:ext cx="5486401" cy="1938992"/>
          </a:xfrm>
          <a:prstGeom prst="rect">
            <a:avLst/>
          </a:prstGeom>
        </p:spPr>
        <p:txBody>
          <a:bodyPr/>
          <a:lstStyle>
            <a:lvl1pPr indent="0">
              <a:spcBef>
                <a:spcPct val="20000"/>
              </a:spcBef>
              <a:buFont typeface="Arial"/>
              <a:buNone/>
              <a:defRPr sz="2400" b="1" i="0" baseline="0"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GB" dirty="0"/>
              <a:t>JRC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Data: occupancy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Collected: </a:t>
            </a:r>
            <a:r>
              <a:rPr lang="en-GB" dirty="0"/>
              <a:t>daily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Published: </a:t>
            </a:r>
            <a:r>
              <a:rPr lang="en-GB" dirty="0"/>
              <a:t>following day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3A28C-7B68-4ABD-A803-8A8A86485CB2}"/>
              </a:ext>
            </a:extLst>
          </p:cNvPr>
          <p:cNvSpPr txBox="1"/>
          <p:nvPr/>
        </p:nvSpPr>
        <p:spPr>
          <a:xfrm>
            <a:off x="609599" y="5009208"/>
            <a:ext cx="108425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Corbel" panose="020B0503020204020204" pitchFamily="34" charset="0"/>
              </a:rPr>
              <a:t>Implications for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Most recent 4-10 days: missing in ECDC/OWID data, present in JRC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ECDC/OWID data = forecasting from 2 weeks ahead from last data publication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Admissions: week definitions Monday-Sunday, with Sunday target end date </a:t>
            </a:r>
          </a:p>
        </p:txBody>
      </p:sp>
    </p:spTree>
    <p:extLst>
      <p:ext uri="{BB962C8B-B14F-4D97-AF65-F5344CB8AC3E}">
        <p14:creationId xmlns:p14="http://schemas.microsoft.com/office/powerpoint/2010/main" val="133698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9852-441A-4BD6-9C71-44CD6501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E1B8-64BC-4B8C-AF86-535BC986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84918"/>
            <a:ext cx="5486401" cy="3703632"/>
          </a:xfrm>
        </p:spPr>
        <p:txBody>
          <a:bodyPr/>
          <a:lstStyle/>
          <a:p>
            <a:r>
              <a:rPr lang="en-GB" b="1" dirty="0"/>
              <a:t>JRC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Need a weekly summary measure for occupancy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are daily, so weeks would match current hub definition (Sun-Sat)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Higher % missing across locations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admissions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BE8312-CD4A-4D51-806C-C2AA85701D1B}"/>
              </a:ext>
            </a:extLst>
          </p:cNvPr>
          <p:cNvSpPr txBox="1"/>
          <p:nvPr/>
        </p:nvSpPr>
        <p:spPr>
          <a:xfrm>
            <a:off x="6096000" y="1500880"/>
            <a:ext cx="5486400" cy="4081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 dirty="0">
                <a:latin typeface="Corbel" panose="020B0503020204020204" pitchFamily="34" charset="0"/>
              </a:rPr>
              <a:t>ECDC/OWID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More complete across locations/dates; OWID adds UK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Occupancy data continuously lags JRC data by 4-10 days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Forecasting 2 weeks ahead from data to match the hub 1 week ahead target end date</a:t>
            </a:r>
            <a:r>
              <a:rPr lang="en-GB" sz="2400" dirty="0">
                <a:latin typeface="Corbel" panose="020B0503020204020204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Weeks defined Mon-Sun; target end date (week end) = Sunday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9030E-E403-4A38-90A5-D9134B27EAE0}"/>
              </a:ext>
            </a:extLst>
          </p:cNvPr>
          <p:cNvGrpSpPr/>
          <p:nvPr/>
        </p:nvGrpSpPr>
        <p:grpSpPr>
          <a:xfrm>
            <a:off x="1181569" y="4370245"/>
            <a:ext cx="4169694" cy="2205674"/>
            <a:chOff x="3835637" y="3264071"/>
            <a:chExt cx="4273902" cy="200646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0D53B49-EB6C-4559-A4BF-A8D5D71F806F}"/>
                </a:ext>
              </a:extLst>
            </p:cNvPr>
            <p:cNvGrpSpPr/>
            <p:nvPr/>
          </p:nvGrpSpPr>
          <p:grpSpPr>
            <a:xfrm>
              <a:off x="3835637" y="3264071"/>
              <a:ext cx="4273902" cy="2006461"/>
              <a:chOff x="3306525" y="2608341"/>
              <a:chExt cx="4273902" cy="200646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4BDC93D-FEA1-424D-BA53-03417B662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4343" y="2879981"/>
                <a:ext cx="0" cy="1519706"/>
              </a:xfrm>
              <a:prstGeom prst="straightConnector1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CC2805A-0B9F-454F-A4EB-02DBC58893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4919" y="3639834"/>
                <a:ext cx="1669494" cy="0"/>
              </a:xfrm>
              <a:prstGeom prst="straightConnector1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2697E5-CEA0-4790-85FA-BCAE168ECD21}"/>
                  </a:ext>
                </a:extLst>
              </p:cNvPr>
              <p:cNvSpPr txBox="1"/>
              <p:nvPr/>
            </p:nvSpPr>
            <p:spPr>
              <a:xfrm>
                <a:off x="3306525" y="3461503"/>
                <a:ext cx="1220238" cy="25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Admissions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3F078B-D79F-4D28-88BB-F799593A7269}"/>
                  </a:ext>
                </a:extLst>
              </p:cNvPr>
              <p:cNvSpPr txBox="1"/>
              <p:nvPr/>
            </p:nvSpPr>
            <p:spPr>
              <a:xfrm>
                <a:off x="6411934" y="3481457"/>
                <a:ext cx="1168493" cy="25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Occupancy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405D24-52E8-44F6-93C1-7DADD743CAEF}"/>
                  </a:ext>
                </a:extLst>
              </p:cNvPr>
              <p:cNvSpPr txBox="1"/>
              <p:nvPr/>
            </p:nvSpPr>
            <p:spPr>
              <a:xfrm>
                <a:off x="5125536" y="2608341"/>
                <a:ext cx="639733" cy="25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Daily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3D3CA7-DDC5-4862-8C1F-9CDEDFB07B7D}"/>
                  </a:ext>
                </a:extLst>
              </p:cNvPr>
              <p:cNvSpPr txBox="1"/>
              <p:nvPr/>
            </p:nvSpPr>
            <p:spPr>
              <a:xfrm>
                <a:off x="5068836" y="4357959"/>
                <a:ext cx="844118" cy="25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Weekly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E63E9-A2E7-4290-805E-8B4E660DF735}"/>
                  </a:ext>
                </a:extLst>
              </p:cNvPr>
              <p:cNvSpPr txBox="1"/>
              <p:nvPr/>
            </p:nvSpPr>
            <p:spPr>
              <a:xfrm>
                <a:off x="5541927" y="3024010"/>
                <a:ext cx="2038498" cy="587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JRC</a:t>
                </a:r>
              </a:p>
              <a:p>
                <a:r>
                  <a:rPr lang="en-GB" dirty="0"/>
                  <a:t>ECDC/OWID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33C103-3C08-4834-92C2-9545ACD2CFBB}"/>
                  </a:ext>
                </a:extLst>
              </p:cNvPr>
              <p:cNvSpPr txBox="1"/>
              <p:nvPr/>
            </p:nvSpPr>
            <p:spPr>
              <a:xfrm>
                <a:off x="3860758" y="3796856"/>
                <a:ext cx="1421580" cy="33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ECDC/OWID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E596B9-B939-4C0E-BF43-1053BD44E6AB}"/>
                </a:ext>
              </a:extLst>
            </p:cNvPr>
            <p:cNvSpPr txBox="1"/>
            <p:nvPr/>
          </p:nvSpPr>
          <p:spPr>
            <a:xfrm>
              <a:off x="6066938" y="4431044"/>
              <a:ext cx="1240851" cy="449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i="1" dirty="0"/>
                <a:t>summary measure</a:t>
              </a:r>
              <a:endParaRPr lang="en-GB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27089168"/>
      </p:ext>
    </p:extLst>
  </p:cSld>
  <p:clrMapOvr>
    <a:masterClrMapping/>
  </p:clrMapOvr>
</p:sld>
</file>

<file path=ppt/theme/theme1.xml><?xml version="1.0" encoding="utf-8"?>
<a:theme xmlns:a="http://schemas.openxmlformats.org/drawingml/2006/main" name="LSHTM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" id="{184C81AD-10B2-48C5-A709-7FD210D5A570}" vid="{1430BEF9-E2E8-4A9C-9A8E-83AB3CF1B3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LSHTM</Template>
  <TotalTime>8252</TotalTime>
  <Words>572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Constantia</vt:lpstr>
      <vt:lpstr>Corbel</vt:lpstr>
      <vt:lpstr>merriweather</vt:lpstr>
      <vt:lpstr>open sans</vt:lpstr>
      <vt:lpstr>LSHTM</vt:lpstr>
      <vt:lpstr>European forecast hub: 22 June 2021</vt:lpstr>
      <vt:lpstr>European hospitalisation data</vt:lpstr>
      <vt:lpstr>Forecasting healthcare data</vt:lpstr>
      <vt:lpstr>Data availability over 2021</vt:lpstr>
      <vt:lpstr>JRC v ECDC data differences</vt:lpstr>
      <vt:lpstr>PowerPoint Presentation</vt:lpstr>
      <vt:lpstr>Data types</vt:lpstr>
      <vt:lpstr>Forecasting vs. data publication timeline</vt:lpstr>
      <vt:lpstr>Summary</vt:lpstr>
      <vt:lpstr>New forecast target</vt:lpstr>
      <vt:lpstr>PowerPoint Presentation</vt:lpstr>
      <vt:lpstr>ECDC / OWID data coverage across 32 hub locations</vt:lpstr>
      <vt:lpstr>Missing data lookup by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Katharine Sherratt</dc:creator>
  <cp:lastModifiedBy>Katharine Sherratt</cp:lastModifiedBy>
  <cp:revision>170</cp:revision>
  <dcterms:created xsi:type="dcterms:W3CDTF">2021-06-15T09:37:27Z</dcterms:created>
  <dcterms:modified xsi:type="dcterms:W3CDTF">2021-06-22T08:21:32Z</dcterms:modified>
</cp:coreProperties>
</file>