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1" r:id="rId3"/>
    <p:sldId id="282" r:id="rId4"/>
    <p:sldId id="267" r:id="rId5"/>
    <p:sldId id="271" r:id="rId6"/>
    <p:sldId id="274" r:id="rId7"/>
    <p:sldId id="279" r:id="rId8"/>
    <p:sldId id="278" r:id="rId9"/>
    <p:sldId id="280" r:id="rId10"/>
    <p:sldId id="287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54AC99B-FF0B-4AD4-8C3D-8E122D9E909D}">
          <p14:sldIdLst>
            <p14:sldId id="288"/>
            <p14:sldId id="281"/>
            <p14:sldId id="282"/>
          </p14:sldIdLst>
        </p14:section>
        <p14:section name="Cases &amp; deaths" id="{4C4E233C-7A81-4C5B-A8E8-40D2483FC147}">
          <p14:sldIdLst>
            <p14:sldId id="267"/>
            <p14:sldId id="271"/>
            <p14:sldId id="274"/>
          </p14:sldIdLst>
        </p14:section>
        <p14:section name="Healthcare" id="{65A04519-E798-4A57-A35C-E1B23BAA3CC0}">
          <p14:sldIdLst>
            <p14:sldId id="279"/>
            <p14:sldId id="278"/>
          </p14:sldIdLst>
        </p14:section>
        <p14:section name="Summary" id="{DAEC62F4-95FC-4CEA-B02C-462FC6582351}">
          <p14:sldIdLst>
            <p14:sldId id="280"/>
          </p14:sldIdLst>
        </p14:section>
        <p14:section name="Country detail" id="{C02776B3-7FE6-489B-99B4-27C01C09B305}">
          <p14:sldIdLst>
            <p14:sldId id="287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8" autoAdjust="0"/>
    <p:restoredTop sz="94660"/>
  </p:normalViewPr>
  <p:slideViewPr>
    <p:cSldViewPr snapToGrid="0">
      <p:cViewPr>
        <p:scale>
          <a:sx n="72" d="100"/>
          <a:sy n="72" d="100"/>
        </p:scale>
        <p:origin x="3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D71-778F-45A2-9C97-687A7C3ED5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85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D71-778F-45A2-9C97-687A7C3ED5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07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D71-778F-45A2-9C97-687A7C3ED5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3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CD71-778F-45A2-9C97-687A7C3ED5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2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1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dc.europa.eu/en/publications-data/download-data-hospital-and-icu-admission-rates-and-current-occupancy-covid-19" TargetMode="External"/><Relationship Id="rId3" Type="http://schemas.openxmlformats.org/officeDocument/2006/relationships/hyperlink" Target="https://covid-statistics.jrc.ec.europa.eu/QlikDashboard?sheet=multidim" TargetMode="External"/><Relationship Id="rId7" Type="http://schemas.openxmlformats.org/officeDocument/2006/relationships/hyperlink" Target="https://github.com/CSSEGISandData/COVID-19#covid-19-data-repository-by-the-center-for-systems-science-and-engineering-csse-at-johns-hopkins-university" TargetMode="External"/><Relationship Id="rId12" Type="http://schemas.openxmlformats.org/officeDocument/2006/relationships/hyperlink" Target="https://ourworldindata.org/coronavirus-source-data" TargetMode="External"/><Relationship Id="rId2" Type="http://schemas.openxmlformats.org/officeDocument/2006/relationships/hyperlink" Target="https://github.com/ec-jrc/COVID-1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SSEGISandData/COVID-19" TargetMode="External"/><Relationship Id="rId11" Type="http://schemas.openxmlformats.org/officeDocument/2006/relationships/hyperlink" Target="https://github.com/owid/covid-19-data/tree/master/public/data/" TargetMode="External"/><Relationship Id="rId5" Type="http://schemas.openxmlformats.org/officeDocument/2006/relationships/hyperlink" Target="https://worldhealthorg.shinyapps.io/euro-covid19/" TargetMode="External"/><Relationship Id="rId10" Type="http://schemas.openxmlformats.org/officeDocument/2006/relationships/hyperlink" Target="https://www.ecdc.europa.eu/en/covid-19/data-collection" TargetMode="External"/><Relationship Id="rId4" Type="http://schemas.openxmlformats.org/officeDocument/2006/relationships/hyperlink" Target="https://covid19.who.int/info/" TargetMode="External"/><Relationship Id="rId9" Type="http://schemas.openxmlformats.org/officeDocument/2006/relationships/hyperlink" Target="https://www.ecdc.europa.eu/en/publications-data/sources-eueea-regional-data-covid-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-statistics.jrc.ec.europa.eu/QlikDashboard?sheet=multidim" TargetMode="External"/><Relationship Id="rId7" Type="http://schemas.openxmlformats.org/officeDocument/2006/relationships/hyperlink" Target="https://ourworldindata.org/coronavirus-source-data" TargetMode="External"/><Relationship Id="rId2" Type="http://schemas.openxmlformats.org/officeDocument/2006/relationships/hyperlink" Target="https://github.com/ec-jrc/COVID-1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wid/covid-19-data/tree/master/public/data/" TargetMode="External"/><Relationship Id="rId5" Type="http://schemas.openxmlformats.org/officeDocument/2006/relationships/hyperlink" Target="https://www.ecdc.europa.eu/sites/default/files/documents/2021-01-13_Variable_Dictionary_and_Disclaimer_hosp_icu_all_data.pdf" TargetMode="External"/><Relationship Id="rId4" Type="http://schemas.openxmlformats.org/officeDocument/2006/relationships/hyperlink" Target="https://www.ecdc.europa.eu/en/publications-data/download-data-hospital-and-icu-admission-rates-and-current-occupancy-covid-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slide" Target="slide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740865-69FB-4FA1-AD8A-F8C81F6AFB97}"/>
              </a:ext>
            </a:extLst>
          </p:cNvPr>
          <p:cNvSpPr txBox="1"/>
          <p:nvPr/>
        </p:nvSpPr>
        <p:spPr>
          <a:xfrm>
            <a:off x="3157491" y="2828835"/>
            <a:ext cx="5877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Comparing European data sources:</a:t>
            </a:r>
          </a:p>
          <a:p>
            <a:pPr algn="ctr"/>
            <a:r>
              <a:rPr lang="en-GB" sz="2400" b="1" dirty="0"/>
              <a:t>Cases &amp; deaths;</a:t>
            </a:r>
          </a:p>
          <a:p>
            <a:pPr algn="ctr"/>
            <a:r>
              <a:rPr lang="en-GB" sz="2400" b="1" dirty="0"/>
              <a:t>Hospitalisations &amp; ICU</a:t>
            </a:r>
          </a:p>
        </p:txBody>
      </p:sp>
    </p:spTree>
    <p:extLst>
      <p:ext uri="{BB962C8B-B14F-4D97-AF65-F5344CB8AC3E}">
        <p14:creationId xmlns:p14="http://schemas.microsoft.com/office/powerpoint/2010/main" val="320375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740865-69FB-4FA1-AD8A-F8C81F6AFB97}"/>
              </a:ext>
            </a:extLst>
          </p:cNvPr>
          <p:cNvSpPr txBox="1"/>
          <p:nvPr/>
        </p:nvSpPr>
        <p:spPr>
          <a:xfrm>
            <a:off x="5056292" y="2967335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Country detail</a:t>
            </a:r>
          </a:p>
        </p:txBody>
      </p:sp>
    </p:spTree>
    <p:extLst>
      <p:ext uri="{BB962C8B-B14F-4D97-AF65-F5344CB8AC3E}">
        <p14:creationId xmlns:p14="http://schemas.microsoft.com/office/powerpoint/2010/main" val="406696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BDC-50FD-4784-A937-992DDB9F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Cases, all sources, 1-15 March</a:t>
            </a:r>
          </a:p>
        </p:txBody>
      </p:sp>
      <p:pic>
        <p:nvPicPr>
          <p:cNvPr id="13" name="Content Placeholder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42450DAC-EC81-4404-88D2-FBBCC91A4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1134533"/>
            <a:ext cx="10731500" cy="5723467"/>
          </a:xfrm>
        </p:spPr>
      </p:pic>
    </p:spTree>
    <p:extLst>
      <p:ext uri="{BB962C8B-B14F-4D97-AF65-F5344CB8AC3E}">
        <p14:creationId xmlns:p14="http://schemas.microsoft.com/office/powerpoint/2010/main" val="406862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ADF9-43DE-4272-B563-0E182B6A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Deaths, all sources, 1-15 March</a:t>
            </a:r>
          </a:p>
        </p:txBody>
      </p:sp>
      <p:pic>
        <p:nvPicPr>
          <p:cNvPr id="17" name="Content Placeholder 16" descr="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20B02D72-5FEE-4DE5-A972-6093E57B2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100666"/>
            <a:ext cx="10795000" cy="5757334"/>
          </a:xfrm>
        </p:spPr>
      </p:pic>
    </p:spTree>
    <p:extLst>
      <p:ext uri="{BB962C8B-B14F-4D97-AF65-F5344CB8AC3E}">
        <p14:creationId xmlns:p14="http://schemas.microsoft.com/office/powerpoint/2010/main" val="135710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67B2-E529-4221-BDC4-C479A52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Hospital occupancy, all sources, 1-15 March</a:t>
            </a:r>
          </a:p>
        </p:txBody>
      </p:sp>
      <p:pic>
        <p:nvPicPr>
          <p:cNvPr id="5" name="Content Placeholder 4" descr="Diagram, map&#10;&#10;Description automatically generated with medium confidence">
            <a:extLst>
              <a:ext uri="{FF2B5EF4-FFF2-40B4-BE49-F238E27FC236}">
                <a16:creationId xmlns:a16="http://schemas.microsoft.com/office/drawing/2014/main" id="{AF5010CA-923D-4313-9EE1-C695A25FE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14739"/>
            <a:ext cx="10768614" cy="5743261"/>
          </a:xfrm>
        </p:spPr>
      </p:pic>
    </p:spTree>
    <p:extLst>
      <p:ext uri="{BB962C8B-B14F-4D97-AF65-F5344CB8AC3E}">
        <p14:creationId xmlns:p14="http://schemas.microsoft.com/office/powerpoint/2010/main" val="282822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1EF2-8187-4D43-A163-DED2064D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ICU occupancy, all sources, 1-15 March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0EC0999-32FC-4551-B394-674C39E36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6223"/>
            <a:ext cx="10803331" cy="5761777"/>
          </a:xfrm>
        </p:spPr>
      </p:pic>
    </p:spTree>
    <p:extLst>
      <p:ext uri="{BB962C8B-B14F-4D97-AF65-F5344CB8AC3E}">
        <p14:creationId xmlns:p14="http://schemas.microsoft.com/office/powerpoint/2010/main" val="27002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A423-97C5-463F-B926-FAC90BBD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European data sources: cases and deaths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8E960B-5AD7-4257-911F-AB2C12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9714"/>
              </p:ext>
            </p:extLst>
          </p:nvPr>
        </p:nvGraphicFramePr>
        <p:xfrm>
          <a:off x="0" y="1944586"/>
          <a:ext cx="12192000" cy="483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019">
                  <a:extLst>
                    <a:ext uri="{9D8B030D-6E8A-4147-A177-3AD203B41FA5}">
                      <a16:colId xmlns:a16="http://schemas.microsoft.com/office/drawing/2014/main" val="375350894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3487900024"/>
                    </a:ext>
                  </a:extLst>
                </a:gridCol>
                <a:gridCol w="3391270">
                  <a:extLst>
                    <a:ext uri="{9D8B030D-6E8A-4147-A177-3AD203B41FA5}">
                      <a16:colId xmlns:a16="http://schemas.microsoft.com/office/drawing/2014/main" val="1138447808"/>
                    </a:ext>
                  </a:extLst>
                </a:gridCol>
                <a:gridCol w="4308629">
                  <a:extLst>
                    <a:ext uri="{9D8B030D-6E8A-4147-A177-3AD203B41FA5}">
                      <a16:colId xmlns:a16="http://schemas.microsoft.com/office/drawing/2014/main" val="915716232"/>
                    </a:ext>
                  </a:extLst>
                </a:gridCol>
              </a:tblGrid>
              <a:tr h="274118">
                <a:tc>
                  <a:txBody>
                    <a:bodyPr/>
                    <a:lstStyle/>
                    <a:p>
                      <a:r>
                        <a:rPr lang="en-GB" sz="1600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Referenced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 available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 sources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64862"/>
                  </a:ext>
                </a:extLst>
              </a:tr>
              <a:tr h="672836">
                <a:tc>
                  <a:txBody>
                    <a:bodyPr/>
                    <a:lstStyle/>
                    <a:p>
                      <a:r>
                        <a:rPr lang="en-GB" sz="1600" b="1" dirty="0"/>
                        <a:t>European Commission Joint Research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2"/>
                        </a:rPr>
                        <a:t>https://github.com/ec-jrc/COVID-19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3"/>
                        </a:rPr>
                        <a:t>https://covid-statistics.jrc.ec.europa.eu/QlikDashboard?sheet=multidim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8797"/>
                  </a:ext>
                </a:extLst>
              </a:tr>
              <a:tr h="4734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World Health Organisation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4"/>
                        </a:rPr>
                        <a:t>https://covid19.who.int/info/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5"/>
                        </a:rPr>
                        <a:t>https://worldhealthorg.shinyapps.io/euro-covid19/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37621"/>
                  </a:ext>
                </a:extLst>
              </a:tr>
              <a:tr h="10732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Johns Hopkins University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JHU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6"/>
                        </a:rPr>
                        <a:t>https://github.com/CSSEGISandData/COVID-19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7"/>
                        </a:rPr>
                        <a:t>https://github.com/CSSEGISandData/COVID-19#covid-19-data-repository-by-the-center-for-systems-science-and-engineering-csse-at-johns-hopkins-university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9740"/>
                  </a:ext>
                </a:extLst>
              </a:tr>
              <a:tr h="10732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European Centre for Disease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ECDC –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8"/>
                        </a:rPr>
                        <a:t>https://www.ecdc.europa.eu/en/publications-data/data-daily-new-cases-covid-19-eueea-country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9"/>
                        </a:rPr>
                        <a:t>https://www.ecdc.europa.eu/en/publications-data/sources-eueea-regional-data-covid-19</a:t>
                      </a:r>
                      <a:endParaRPr lang="en-GB" sz="1600" dirty="0"/>
                    </a:p>
                    <a:p>
                      <a:r>
                        <a:rPr lang="en-GB" sz="1600" dirty="0">
                          <a:hlinkClick r:id="rId10"/>
                        </a:rPr>
                        <a:t>https://www.ecdc.europa.eu/en/covid-19/data-collection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0495"/>
                  </a:ext>
                </a:extLst>
              </a:tr>
              <a:tr h="3209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ECDC – data shared privately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ECDC –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65277"/>
                  </a:ext>
                </a:extLst>
              </a:tr>
              <a:tr h="614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Our World 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11"/>
                        </a:rPr>
                        <a:t>https://github.com/owid/covid-19-data/tree/master/public/data/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12"/>
                        </a:rPr>
                        <a:t>https://ourworldindata.org/coronavirus-source-data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778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A3416E-4141-4040-BC94-2BC9B32D70D6}"/>
              </a:ext>
            </a:extLst>
          </p:cNvPr>
          <p:cNvSpPr txBox="1">
            <a:spLocks/>
          </p:cNvSpPr>
          <p:nvPr/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6 sources compared for Covid-19 cases and deaths</a:t>
            </a:r>
          </a:p>
        </p:txBody>
      </p:sp>
    </p:spTree>
    <p:extLst>
      <p:ext uri="{BB962C8B-B14F-4D97-AF65-F5344CB8AC3E}">
        <p14:creationId xmlns:p14="http://schemas.microsoft.com/office/powerpoint/2010/main" val="95321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A423-97C5-463F-B926-FAC90BBD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European data sources: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EC8B-23E3-4857-8F11-CBF5D0C3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4 sources compared for Covid-19 hospitalisations and ICU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8E960B-5AD7-4257-911F-AB2C12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53209"/>
              </p:ext>
            </p:extLst>
          </p:nvPr>
        </p:nvGraphicFramePr>
        <p:xfrm>
          <a:off x="-1" y="2336018"/>
          <a:ext cx="12191999" cy="364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898">
                  <a:extLst>
                    <a:ext uri="{9D8B030D-6E8A-4147-A177-3AD203B41FA5}">
                      <a16:colId xmlns:a16="http://schemas.microsoft.com/office/drawing/2014/main" val="3753508940"/>
                    </a:ext>
                  </a:extLst>
                </a:gridCol>
                <a:gridCol w="1411550">
                  <a:extLst>
                    <a:ext uri="{9D8B030D-6E8A-4147-A177-3AD203B41FA5}">
                      <a16:colId xmlns:a16="http://schemas.microsoft.com/office/drawing/2014/main" val="3487900024"/>
                    </a:ext>
                  </a:extLst>
                </a:gridCol>
                <a:gridCol w="3542190">
                  <a:extLst>
                    <a:ext uri="{9D8B030D-6E8A-4147-A177-3AD203B41FA5}">
                      <a16:colId xmlns:a16="http://schemas.microsoft.com/office/drawing/2014/main" val="1138447808"/>
                    </a:ext>
                  </a:extLst>
                </a:gridCol>
                <a:gridCol w="4255361">
                  <a:extLst>
                    <a:ext uri="{9D8B030D-6E8A-4147-A177-3AD203B41FA5}">
                      <a16:colId xmlns:a16="http://schemas.microsoft.com/office/drawing/2014/main" val="915716232"/>
                    </a:ext>
                  </a:extLst>
                </a:gridCol>
              </a:tblGrid>
              <a:tr h="257727">
                <a:tc>
                  <a:txBody>
                    <a:bodyPr/>
                    <a:lstStyle/>
                    <a:p>
                      <a:r>
                        <a:rPr lang="en-GB" sz="1600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Referenced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 available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Data sources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64862"/>
                  </a:ext>
                </a:extLst>
              </a:tr>
              <a:tr h="568795">
                <a:tc>
                  <a:txBody>
                    <a:bodyPr/>
                    <a:lstStyle/>
                    <a:p>
                      <a:r>
                        <a:rPr lang="en-GB" sz="1600" b="1" dirty="0"/>
                        <a:t>European Commission Joint Research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2"/>
                        </a:rPr>
                        <a:t>https://github.com/ec-jrc/COVID-19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3"/>
                        </a:rPr>
                        <a:t>https://covid-statistics.jrc.ec.europa.eu/QlikDashboard?sheet=multidim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8797"/>
                  </a:ext>
                </a:extLst>
              </a:tr>
              <a:tr h="5527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European Centre for Disease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ECDC –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4"/>
                        </a:rPr>
                        <a:t>https://www.ecdc.europa.eu/en/publications-data/download-data-hospital-and-icu-admission-rates-and-current-occupancy-covid-19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5"/>
                        </a:rPr>
                        <a:t>https://www.ecdc.europa.eu/sites/default/files/documents/2021-01-13_Variable_Dictionary_and_Disclaimer_hosp_icu_all_data.pdf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0495"/>
                  </a:ext>
                </a:extLst>
              </a:tr>
              <a:tr h="4375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ECDC – data shared privately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ECDC –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65277"/>
                  </a:ext>
                </a:extLst>
              </a:tr>
              <a:tr h="837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Our World 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6"/>
                        </a:rPr>
                        <a:t>https://github.com/owid/covid-19-data/tree/master/public/data/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7"/>
                        </a:rPr>
                        <a:t>https://ourworldindata.org/coronavirus-source-data</a:t>
                      </a:r>
                      <a:r>
                        <a:rPr lang="en-GB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7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34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3CFB-5974-41DA-9B24-D07C034D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Cases and deaths: reporting process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DA81DAC-6206-4B46-9BE3-9DD8C150FF6E}"/>
              </a:ext>
            </a:extLst>
          </p:cNvPr>
          <p:cNvGrpSpPr/>
          <p:nvPr/>
        </p:nvGrpSpPr>
        <p:grpSpPr>
          <a:xfrm>
            <a:off x="1811040" y="1323694"/>
            <a:ext cx="8569920" cy="5125834"/>
            <a:chOff x="755887" y="1376960"/>
            <a:chExt cx="8569920" cy="5125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3A95F62-FF06-4CE4-A913-093F8E67CC47}"/>
                </a:ext>
              </a:extLst>
            </p:cNvPr>
            <p:cNvGrpSpPr/>
            <p:nvPr/>
          </p:nvGrpSpPr>
          <p:grpSpPr>
            <a:xfrm>
              <a:off x="755887" y="1376960"/>
              <a:ext cx="8569920" cy="5125834"/>
              <a:chOff x="1213283" y="2223405"/>
              <a:chExt cx="8569920" cy="512583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BA4A959-05E8-4B53-83D9-FB0D5E78A644}"/>
                  </a:ext>
                </a:extLst>
              </p:cNvPr>
              <p:cNvSpPr/>
              <p:nvPr/>
            </p:nvSpPr>
            <p:spPr>
              <a:xfrm>
                <a:off x="3996435" y="2223405"/>
                <a:ext cx="1755887" cy="760558"/>
              </a:xfrm>
              <a:custGeom>
                <a:avLst/>
                <a:gdLst>
                  <a:gd name="connsiteX0" fmla="*/ 0 w 1521116"/>
                  <a:gd name="connsiteY0" fmla="*/ 0 h 760558"/>
                  <a:gd name="connsiteX1" fmla="*/ 1521116 w 1521116"/>
                  <a:gd name="connsiteY1" fmla="*/ 0 h 760558"/>
                  <a:gd name="connsiteX2" fmla="*/ 1521116 w 1521116"/>
                  <a:gd name="connsiteY2" fmla="*/ 760558 h 760558"/>
                  <a:gd name="connsiteX3" fmla="*/ 0 w 1521116"/>
                  <a:gd name="connsiteY3" fmla="*/ 760558 h 760558"/>
                  <a:gd name="connsiteX4" fmla="*/ 0 w 1521116"/>
                  <a:gd name="connsiteY4" fmla="*/ 0 h 76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1116" h="760558">
                    <a:moveTo>
                      <a:pt x="0" y="0"/>
                    </a:moveTo>
                    <a:lnTo>
                      <a:pt x="1521116" y="0"/>
                    </a:lnTo>
                    <a:lnTo>
                      <a:pt x="1521116" y="760558"/>
                    </a:lnTo>
                    <a:lnTo>
                      <a:pt x="0" y="7605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/>
                  <a:t>Public official statistics</a:t>
                </a: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0079AC9-305D-4EE7-AEC5-D22932B2F7CF}"/>
                  </a:ext>
                </a:extLst>
              </p:cNvPr>
              <p:cNvSpPr/>
              <p:nvPr/>
            </p:nvSpPr>
            <p:spPr>
              <a:xfrm>
                <a:off x="3996435" y="3191565"/>
                <a:ext cx="1755887" cy="760558"/>
              </a:xfrm>
              <a:custGeom>
                <a:avLst/>
                <a:gdLst>
                  <a:gd name="connsiteX0" fmla="*/ 0 w 1521116"/>
                  <a:gd name="connsiteY0" fmla="*/ 0 h 760558"/>
                  <a:gd name="connsiteX1" fmla="*/ 1521116 w 1521116"/>
                  <a:gd name="connsiteY1" fmla="*/ 0 h 760558"/>
                  <a:gd name="connsiteX2" fmla="*/ 1521116 w 1521116"/>
                  <a:gd name="connsiteY2" fmla="*/ 760558 h 760558"/>
                  <a:gd name="connsiteX3" fmla="*/ 0 w 1521116"/>
                  <a:gd name="connsiteY3" fmla="*/ 760558 h 760558"/>
                  <a:gd name="connsiteX4" fmla="*/ 0 w 1521116"/>
                  <a:gd name="connsiteY4" fmla="*/ 0 h 76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1116" h="760558">
                    <a:moveTo>
                      <a:pt x="0" y="0"/>
                    </a:moveTo>
                    <a:lnTo>
                      <a:pt x="1521116" y="0"/>
                    </a:lnTo>
                    <a:lnTo>
                      <a:pt x="1521116" y="760558"/>
                    </a:lnTo>
                    <a:lnTo>
                      <a:pt x="0" y="760558"/>
                    </a:lnTo>
                    <a:lnTo>
                      <a:pt x="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600" b="1" kern="1200" dirty="0"/>
                  <a:t>JRC</a:t>
                </a: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897AC34-1B90-4B98-BAF6-55C2533E7B49}"/>
                  </a:ext>
                </a:extLst>
              </p:cNvPr>
              <p:cNvSpPr/>
              <p:nvPr/>
            </p:nvSpPr>
            <p:spPr>
              <a:xfrm>
                <a:off x="3571701" y="5435434"/>
                <a:ext cx="1755887" cy="760558"/>
              </a:xfrm>
              <a:custGeom>
                <a:avLst/>
                <a:gdLst>
                  <a:gd name="connsiteX0" fmla="*/ 0 w 1521116"/>
                  <a:gd name="connsiteY0" fmla="*/ 0 h 760558"/>
                  <a:gd name="connsiteX1" fmla="*/ 1521116 w 1521116"/>
                  <a:gd name="connsiteY1" fmla="*/ 0 h 760558"/>
                  <a:gd name="connsiteX2" fmla="*/ 1521116 w 1521116"/>
                  <a:gd name="connsiteY2" fmla="*/ 760558 h 760558"/>
                  <a:gd name="connsiteX3" fmla="*/ 0 w 1521116"/>
                  <a:gd name="connsiteY3" fmla="*/ 760558 h 760558"/>
                  <a:gd name="connsiteX4" fmla="*/ 0 w 1521116"/>
                  <a:gd name="connsiteY4" fmla="*/ 0 h 76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1116" h="760558">
                    <a:moveTo>
                      <a:pt x="0" y="0"/>
                    </a:moveTo>
                    <a:lnTo>
                      <a:pt x="1521116" y="0"/>
                    </a:lnTo>
                    <a:lnTo>
                      <a:pt x="1521116" y="760558"/>
                    </a:lnTo>
                    <a:lnTo>
                      <a:pt x="0" y="760558"/>
                    </a:lnTo>
                    <a:lnTo>
                      <a:pt x="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600" b="1" kern="1200" dirty="0"/>
                  <a:t>JHU</a:t>
                </a: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3087A7E-C18F-4DBB-A047-3589E2C08E5F}"/>
                  </a:ext>
                </a:extLst>
              </p:cNvPr>
              <p:cNvSpPr/>
              <p:nvPr/>
            </p:nvSpPr>
            <p:spPr>
              <a:xfrm>
                <a:off x="6096000" y="2230123"/>
                <a:ext cx="1755887" cy="760558"/>
              </a:xfrm>
              <a:custGeom>
                <a:avLst/>
                <a:gdLst>
                  <a:gd name="connsiteX0" fmla="*/ 0 w 1521116"/>
                  <a:gd name="connsiteY0" fmla="*/ 0 h 760558"/>
                  <a:gd name="connsiteX1" fmla="*/ 1521116 w 1521116"/>
                  <a:gd name="connsiteY1" fmla="*/ 0 h 760558"/>
                  <a:gd name="connsiteX2" fmla="*/ 1521116 w 1521116"/>
                  <a:gd name="connsiteY2" fmla="*/ 760558 h 760558"/>
                  <a:gd name="connsiteX3" fmla="*/ 0 w 1521116"/>
                  <a:gd name="connsiteY3" fmla="*/ 760558 h 760558"/>
                  <a:gd name="connsiteX4" fmla="*/ 0 w 1521116"/>
                  <a:gd name="connsiteY4" fmla="*/ 0 h 76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1116" h="760558">
                    <a:moveTo>
                      <a:pt x="0" y="0"/>
                    </a:moveTo>
                    <a:lnTo>
                      <a:pt x="1521116" y="0"/>
                    </a:lnTo>
                    <a:lnTo>
                      <a:pt x="1521116" y="760558"/>
                    </a:lnTo>
                    <a:lnTo>
                      <a:pt x="0" y="7605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600" kern="1200" dirty="0"/>
                  <a:t>The European Surveillance System (</a:t>
                </a:r>
                <a:r>
                  <a:rPr lang="en-GB" sz="1600" kern="1200" dirty="0" err="1"/>
                  <a:t>TESSy</a:t>
                </a:r>
                <a:r>
                  <a:rPr lang="en-GB" sz="1600" kern="1200" dirty="0"/>
                  <a:t>)</a:t>
                </a: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8003F79-5F58-47D1-8D6F-29EB067C7D3B}"/>
                  </a:ext>
                </a:extLst>
              </p:cNvPr>
              <p:cNvSpPr/>
              <p:nvPr/>
            </p:nvSpPr>
            <p:spPr>
              <a:xfrm>
                <a:off x="7064862" y="3262536"/>
                <a:ext cx="1755887" cy="760558"/>
              </a:xfrm>
              <a:custGeom>
                <a:avLst/>
                <a:gdLst>
                  <a:gd name="connsiteX0" fmla="*/ 0 w 1521116"/>
                  <a:gd name="connsiteY0" fmla="*/ 0 h 760558"/>
                  <a:gd name="connsiteX1" fmla="*/ 1521116 w 1521116"/>
                  <a:gd name="connsiteY1" fmla="*/ 0 h 760558"/>
                  <a:gd name="connsiteX2" fmla="*/ 1521116 w 1521116"/>
                  <a:gd name="connsiteY2" fmla="*/ 760558 h 760558"/>
                  <a:gd name="connsiteX3" fmla="*/ 0 w 1521116"/>
                  <a:gd name="connsiteY3" fmla="*/ 760558 h 760558"/>
                  <a:gd name="connsiteX4" fmla="*/ 0 w 1521116"/>
                  <a:gd name="connsiteY4" fmla="*/ 0 h 76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1116" h="760558">
                    <a:moveTo>
                      <a:pt x="0" y="0"/>
                    </a:moveTo>
                    <a:lnTo>
                      <a:pt x="1521116" y="0"/>
                    </a:lnTo>
                    <a:lnTo>
                      <a:pt x="1521116" y="760558"/>
                    </a:lnTo>
                    <a:lnTo>
                      <a:pt x="0" y="760558"/>
                    </a:lnTo>
                    <a:lnTo>
                      <a:pt x="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600" b="1" kern="1200" dirty="0"/>
                  <a:t>ECDC</a:t>
                </a:r>
              </a:p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600" dirty="0"/>
                  <a:t>Public/private</a:t>
                </a:r>
                <a:endParaRPr lang="en-GB" sz="1600" kern="1200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01B7E21-8901-46BF-AD1D-3EC69FFBD627}"/>
                  </a:ext>
                </a:extLst>
              </p:cNvPr>
              <p:cNvSpPr/>
              <p:nvPr/>
            </p:nvSpPr>
            <p:spPr>
              <a:xfrm>
                <a:off x="1213283" y="3319825"/>
                <a:ext cx="1755887" cy="760558"/>
              </a:xfrm>
              <a:custGeom>
                <a:avLst/>
                <a:gdLst>
                  <a:gd name="connsiteX0" fmla="*/ 0 w 1521116"/>
                  <a:gd name="connsiteY0" fmla="*/ 0 h 760558"/>
                  <a:gd name="connsiteX1" fmla="*/ 1521116 w 1521116"/>
                  <a:gd name="connsiteY1" fmla="*/ 0 h 760558"/>
                  <a:gd name="connsiteX2" fmla="*/ 1521116 w 1521116"/>
                  <a:gd name="connsiteY2" fmla="*/ 760558 h 760558"/>
                  <a:gd name="connsiteX3" fmla="*/ 0 w 1521116"/>
                  <a:gd name="connsiteY3" fmla="*/ 760558 h 760558"/>
                  <a:gd name="connsiteX4" fmla="*/ 0 w 1521116"/>
                  <a:gd name="connsiteY4" fmla="*/ 0 h 76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1116" h="760558">
                    <a:moveTo>
                      <a:pt x="0" y="0"/>
                    </a:moveTo>
                    <a:lnTo>
                      <a:pt x="1521116" y="0"/>
                    </a:lnTo>
                    <a:lnTo>
                      <a:pt x="1521116" y="760558"/>
                    </a:lnTo>
                    <a:lnTo>
                      <a:pt x="0" y="7605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600" kern="1200" dirty="0"/>
                  <a:t>Self report under International Health Regulations</a:t>
                </a: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FAA5845-532B-476F-938B-5818ECAA8873}"/>
                  </a:ext>
                </a:extLst>
              </p:cNvPr>
              <p:cNvSpPr/>
              <p:nvPr/>
            </p:nvSpPr>
            <p:spPr>
              <a:xfrm>
                <a:off x="3571701" y="4271266"/>
                <a:ext cx="1755887" cy="760558"/>
              </a:xfrm>
              <a:custGeom>
                <a:avLst/>
                <a:gdLst>
                  <a:gd name="connsiteX0" fmla="*/ 0 w 1521116"/>
                  <a:gd name="connsiteY0" fmla="*/ 0 h 760558"/>
                  <a:gd name="connsiteX1" fmla="*/ 1521116 w 1521116"/>
                  <a:gd name="connsiteY1" fmla="*/ 0 h 760558"/>
                  <a:gd name="connsiteX2" fmla="*/ 1521116 w 1521116"/>
                  <a:gd name="connsiteY2" fmla="*/ 760558 h 760558"/>
                  <a:gd name="connsiteX3" fmla="*/ 0 w 1521116"/>
                  <a:gd name="connsiteY3" fmla="*/ 760558 h 760558"/>
                  <a:gd name="connsiteX4" fmla="*/ 0 w 1521116"/>
                  <a:gd name="connsiteY4" fmla="*/ 0 h 76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1116" h="760558">
                    <a:moveTo>
                      <a:pt x="0" y="0"/>
                    </a:moveTo>
                    <a:lnTo>
                      <a:pt x="1521116" y="0"/>
                    </a:lnTo>
                    <a:lnTo>
                      <a:pt x="1521116" y="760558"/>
                    </a:lnTo>
                    <a:lnTo>
                      <a:pt x="0" y="760558"/>
                    </a:lnTo>
                    <a:lnTo>
                      <a:pt x="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600" b="1" kern="1200" dirty="0"/>
                  <a:t>WHO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26FCA50-9278-4856-AD8D-437403CC59C5}"/>
                  </a:ext>
                </a:extLst>
              </p:cNvPr>
              <p:cNvSpPr/>
              <p:nvPr/>
            </p:nvSpPr>
            <p:spPr>
              <a:xfrm>
                <a:off x="8027316" y="2252164"/>
                <a:ext cx="1755887" cy="760558"/>
              </a:xfrm>
              <a:custGeom>
                <a:avLst/>
                <a:gdLst>
                  <a:gd name="connsiteX0" fmla="*/ 0 w 1521116"/>
                  <a:gd name="connsiteY0" fmla="*/ 0 h 760558"/>
                  <a:gd name="connsiteX1" fmla="*/ 1521116 w 1521116"/>
                  <a:gd name="connsiteY1" fmla="*/ 0 h 760558"/>
                  <a:gd name="connsiteX2" fmla="*/ 1521116 w 1521116"/>
                  <a:gd name="connsiteY2" fmla="*/ 760558 h 760558"/>
                  <a:gd name="connsiteX3" fmla="*/ 0 w 1521116"/>
                  <a:gd name="connsiteY3" fmla="*/ 760558 h 760558"/>
                  <a:gd name="connsiteX4" fmla="*/ 0 w 1521116"/>
                  <a:gd name="connsiteY4" fmla="*/ 0 h 76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1116" h="760558">
                    <a:moveTo>
                      <a:pt x="0" y="0"/>
                    </a:moveTo>
                    <a:lnTo>
                      <a:pt x="1521116" y="0"/>
                    </a:lnTo>
                    <a:lnTo>
                      <a:pt x="1521116" y="760558"/>
                    </a:lnTo>
                    <a:lnTo>
                      <a:pt x="0" y="7605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600" kern="1200" dirty="0"/>
                  <a:t>Early Warning and Response System (EWRS)</a:t>
                </a:r>
              </a:p>
            </p:txBody>
          </p: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FA5A3809-57E3-4FCC-BA09-41E2170E871D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 rot="5400000">
                <a:off x="5074520" y="3243749"/>
                <a:ext cx="1280586" cy="77444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E2CE20-82F8-4FBA-984A-A730B51B2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316" y="3001701"/>
                <a:ext cx="0" cy="2498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E8F8B95-DC73-4460-930E-ACF017A1B1FF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7851887" y="2990681"/>
                <a:ext cx="0" cy="260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EFBB523-7F91-47CC-9BAB-08D4FEE5B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4495" y="2983963"/>
                <a:ext cx="0" cy="207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F981721-2E25-4F5E-973E-380E80561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1602" y="3952123"/>
                <a:ext cx="0" cy="3191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4BB9256-35E0-440D-BA8B-F5B8F9CDE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0115" y="5031824"/>
                <a:ext cx="0" cy="403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2CFB5991-65AC-4C6A-B1E0-D02A9F94CCFD}"/>
                  </a:ext>
                </a:extLst>
              </p:cNvPr>
              <p:cNvCxnSpPr>
                <a:cxnSpLocks/>
                <a:stCxn id="28" idx="3"/>
                <a:endCxn id="25" idx="2"/>
              </p:cNvCxnSpPr>
              <p:nvPr/>
            </p:nvCxnSpPr>
            <p:spPr>
              <a:xfrm flipH="1">
                <a:off x="5327588" y="4023094"/>
                <a:ext cx="1737274" cy="1008730"/>
              </a:xfrm>
              <a:prstGeom prst="bentConnector3">
                <a:avLst>
                  <a:gd name="adj1" fmla="val -189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EC6ED5A-042A-485F-9F63-822ED4AC8036}"/>
                  </a:ext>
                </a:extLst>
              </p:cNvPr>
              <p:cNvSpPr/>
              <p:nvPr/>
            </p:nvSpPr>
            <p:spPr>
              <a:xfrm>
                <a:off x="5218056" y="6588681"/>
                <a:ext cx="1755887" cy="760558"/>
              </a:xfrm>
              <a:custGeom>
                <a:avLst/>
                <a:gdLst>
                  <a:gd name="connsiteX0" fmla="*/ 0 w 1521116"/>
                  <a:gd name="connsiteY0" fmla="*/ 0 h 760558"/>
                  <a:gd name="connsiteX1" fmla="*/ 1521116 w 1521116"/>
                  <a:gd name="connsiteY1" fmla="*/ 0 h 760558"/>
                  <a:gd name="connsiteX2" fmla="*/ 1521116 w 1521116"/>
                  <a:gd name="connsiteY2" fmla="*/ 760558 h 760558"/>
                  <a:gd name="connsiteX3" fmla="*/ 0 w 1521116"/>
                  <a:gd name="connsiteY3" fmla="*/ 760558 h 760558"/>
                  <a:gd name="connsiteX4" fmla="*/ 0 w 1521116"/>
                  <a:gd name="connsiteY4" fmla="*/ 0 h 76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1116" h="760558">
                    <a:moveTo>
                      <a:pt x="0" y="0"/>
                    </a:moveTo>
                    <a:lnTo>
                      <a:pt x="1521116" y="0"/>
                    </a:lnTo>
                    <a:lnTo>
                      <a:pt x="1521116" y="760558"/>
                    </a:lnTo>
                    <a:lnTo>
                      <a:pt x="0" y="760558"/>
                    </a:lnTo>
                    <a:lnTo>
                      <a:pt x="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600" b="1" kern="1200" dirty="0"/>
                  <a:t>Our World in Data</a:t>
                </a:r>
              </a:p>
            </p:txBody>
          </p: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D97B9047-BE13-44D4-93A0-2C6363F22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166" y="4080383"/>
                <a:ext cx="1443535" cy="19088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63BD1293-DA3B-4CC9-A715-BD51AFEDC198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rot="5400000">
              <a:off x="5664723" y="4006429"/>
              <a:ext cx="2587631" cy="883982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8B77970-62F9-4BB7-BA57-02A73ADCB5B6}"/>
                </a:ext>
              </a:extLst>
            </p:cNvPr>
            <p:cNvCxnSpPr>
              <a:cxnSpLocks/>
            </p:cNvCxnSpPr>
            <p:nvPr/>
          </p:nvCxnSpPr>
          <p:spPr>
            <a:xfrm>
              <a:off x="4870192" y="5349547"/>
              <a:ext cx="0" cy="403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158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D33F-62D1-478B-8C63-3249F8C6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Lithuania, incident deaths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9A804-21A3-45C0-A533-687EE671F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" t="998" r="-1" b="3147"/>
          <a:stretch/>
        </p:blipFill>
        <p:spPr>
          <a:xfrm>
            <a:off x="110836" y="2032959"/>
            <a:ext cx="12081164" cy="4738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27F57-AB02-4E16-B2D3-482AA728AE6D}"/>
              </a:ext>
            </a:extLst>
          </p:cNvPr>
          <p:cNvSpPr txBox="1"/>
          <p:nvPr/>
        </p:nvSpPr>
        <p:spPr>
          <a:xfrm>
            <a:off x="1105544" y="3506002"/>
            <a:ext cx="19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ECDC, WHO, JHU match;</a:t>
            </a:r>
          </a:p>
          <a:p>
            <a:r>
              <a:rPr lang="en-GB" sz="1400" dirty="0"/>
              <a:t>JRC leads by 1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1CE4B-6BCE-470A-B1FE-31DFBCFA5EE5}"/>
              </a:ext>
            </a:extLst>
          </p:cNvPr>
          <p:cNvSpPr txBox="1"/>
          <p:nvPr/>
        </p:nvSpPr>
        <p:spPr>
          <a:xfrm>
            <a:off x="4244304" y="2032959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JRC has zero &amp; NA dates;</a:t>
            </a:r>
          </a:p>
          <a:p>
            <a:r>
              <a:rPr lang="en-GB" sz="1400" dirty="0"/>
              <a:t>Adds to next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54BF5-913F-4CC3-B47A-4CDF77DB9035}"/>
              </a:ext>
            </a:extLst>
          </p:cNvPr>
          <p:cNvSpPr txBox="1"/>
          <p:nvPr/>
        </p:nvSpPr>
        <p:spPr>
          <a:xfrm>
            <a:off x="4954773" y="3068598"/>
            <a:ext cx="183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ECDC spikes - perhaps using old data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B4C66-0EF5-4F8A-B6F6-5421AC2361F8}"/>
              </a:ext>
            </a:extLst>
          </p:cNvPr>
          <p:cNvSpPr txBox="1"/>
          <p:nvPr/>
        </p:nvSpPr>
        <p:spPr>
          <a:xfrm>
            <a:off x="8630962" y="5541813"/>
            <a:ext cx="353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ECDC start publishing public daily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EE005-154F-49DE-84E3-06EB3CE11FF1}"/>
              </a:ext>
            </a:extLst>
          </p:cNvPr>
          <p:cNvSpPr txBox="1"/>
          <p:nvPr/>
        </p:nvSpPr>
        <p:spPr>
          <a:xfrm>
            <a:off x="6096000" y="5414842"/>
            <a:ext cx="2544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JHU switches to official source; diverges from WHO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1321D2-B476-4B9F-81E9-B17BEC0EE81D}"/>
              </a:ext>
            </a:extLst>
          </p:cNvPr>
          <p:cNvSpPr txBox="1"/>
          <p:nvPr/>
        </p:nvSpPr>
        <p:spPr>
          <a:xfrm>
            <a:off x="9753539" y="1131104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hlinkClick r:id="rId3" action="ppaction://hlinksldjump"/>
              </a:rPr>
              <a:t>See all data, 1-15-March</a:t>
            </a:r>
            <a:endParaRPr lang="en-GB" sz="16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1D048258-D5B5-4A8F-B63E-29D6A14327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0707960"/>
                  </p:ext>
                </p:extLst>
              </p:nvPr>
            </p:nvGraphicFramePr>
            <p:xfrm>
              <a:off x="9606536" y="1459104"/>
              <a:ext cx="2512885" cy="1413498"/>
            </p:xfrm>
            <a:graphic>
              <a:graphicData uri="http://schemas.microsoft.com/office/powerpoint/2016/slidezoom">
                <pslz:sldZm>
                  <pslz:sldZmObj sldId="283" cId="4068629121">
                    <pslz:zmPr id="{E4426D1D-F7B3-4DFF-92B7-462202A50E45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2885" cy="14134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Slide Zoom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D048258-D5B5-4A8F-B63E-29D6A14327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6536" y="1459104"/>
                <a:ext cx="2512885" cy="14134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D3A213B8-D7BC-476C-88C4-99964B07E7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1636060"/>
                  </p:ext>
                </p:extLst>
              </p:nvPr>
            </p:nvGraphicFramePr>
            <p:xfrm>
              <a:off x="9606536" y="2988588"/>
              <a:ext cx="2512885" cy="1413498"/>
            </p:xfrm>
            <a:graphic>
              <a:graphicData uri="http://schemas.microsoft.com/office/powerpoint/2016/slidezoom">
                <pslz:sldZm>
                  <pslz:sldZmObj sldId="284" cId="1357100028">
                    <pslz:zmPr id="{0D09C970-DA10-453D-85B4-8566A8E95A32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2885" cy="14134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Slide Zoom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3A213B8-D7BC-476C-88C4-99964B07E7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06536" y="2988588"/>
                <a:ext cx="2512885" cy="14134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16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129B4E-A84C-4915-9449-5AC0BC917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05722"/>
              </p:ext>
            </p:extLst>
          </p:nvPr>
        </p:nvGraphicFramePr>
        <p:xfrm>
          <a:off x="0" y="944880"/>
          <a:ext cx="12192000" cy="5913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7181">
                  <a:extLst>
                    <a:ext uri="{9D8B030D-6E8A-4147-A177-3AD203B41FA5}">
                      <a16:colId xmlns:a16="http://schemas.microsoft.com/office/drawing/2014/main" val="3084867799"/>
                    </a:ext>
                  </a:extLst>
                </a:gridCol>
                <a:gridCol w="1914919">
                  <a:extLst>
                    <a:ext uri="{9D8B030D-6E8A-4147-A177-3AD203B41FA5}">
                      <a16:colId xmlns:a16="http://schemas.microsoft.com/office/drawing/2014/main" val="2265107644"/>
                    </a:ext>
                  </a:extLst>
                </a:gridCol>
                <a:gridCol w="2273299">
                  <a:extLst>
                    <a:ext uri="{9D8B030D-6E8A-4147-A177-3AD203B41FA5}">
                      <a16:colId xmlns:a16="http://schemas.microsoft.com/office/drawing/2014/main" val="45460723"/>
                    </a:ext>
                  </a:extLst>
                </a:gridCol>
                <a:gridCol w="2565559">
                  <a:extLst>
                    <a:ext uri="{9D8B030D-6E8A-4147-A177-3AD203B41FA5}">
                      <a16:colId xmlns:a16="http://schemas.microsoft.com/office/drawing/2014/main" val="2343963648"/>
                    </a:ext>
                  </a:extLst>
                </a:gridCol>
                <a:gridCol w="2260521">
                  <a:extLst>
                    <a:ext uri="{9D8B030D-6E8A-4147-A177-3AD203B41FA5}">
                      <a16:colId xmlns:a16="http://schemas.microsoft.com/office/drawing/2014/main" val="287804279"/>
                    </a:ext>
                  </a:extLst>
                </a:gridCol>
                <a:gridCol w="2260521">
                  <a:extLst>
                    <a:ext uri="{9D8B030D-6E8A-4147-A177-3AD203B41FA5}">
                      <a16:colId xmlns:a16="http://schemas.microsoft.com/office/drawing/2014/main" val="4182130763"/>
                    </a:ext>
                  </a:extLst>
                </a:gridCol>
              </a:tblGrid>
              <a:tr h="273702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Missingness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Negative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36334"/>
                  </a:ext>
                </a:extLst>
              </a:tr>
              <a:tr h="1268980">
                <a:tc>
                  <a:txBody>
                    <a:bodyPr/>
                    <a:lstStyle/>
                    <a:p>
                      <a:r>
                        <a:rPr lang="en-GB" sz="1600" b="1" dirty="0"/>
                        <a:t>JRC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Public country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Missing: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2% deaths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0.3% cases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Added next day: large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Claim to update with revisions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Data suggests this doesn’t always happen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Negative values: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0.4% deaths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0.3%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+ Timely (leads WHO by 1 day)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- Large anomalies, missing + negative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09374"/>
                  </a:ext>
                </a:extLst>
              </a:tr>
              <a:tr h="1268980">
                <a:tc>
                  <a:txBody>
                    <a:bodyPr/>
                    <a:lstStyle/>
                    <a:p>
                      <a:r>
                        <a:rPr lang="en-GB" sz="1600" b="1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JRC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ECDC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Country self-report (IHR)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Public country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No missing values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Missing set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Updates with 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Negative values: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0.03% deaths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0.03%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+ Smoother version of JRC data (more consistent revision)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+ Fewer negative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35208"/>
                  </a:ext>
                </a:extLst>
              </a:tr>
              <a:tr h="671813">
                <a:tc>
                  <a:txBody>
                    <a:bodyPr/>
                    <a:lstStyle/>
                    <a:p>
                      <a:r>
                        <a:rPr lang="en-GB" sz="1600" b="1" dirty="0"/>
                        <a:t>JHU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WHO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Public country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No missing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Missing set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Updates with revisions from source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Negative values: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0.4% deaths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0.2%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 Negative values</a:t>
                      </a:r>
                    </a:p>
                    <a:p>
                      <a:r>
                        <a:rPr lang="en-GB" sz="1600" dirty="0"/>
                        <a:t>+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4343"/>
                  </a:ext>
                </a:extLst>
              </a:tr>
              <a:tr h="671813">
                <a:tc>
                  <a:txBody>
                    <a:bodyPr/>
                    <a:lstStyle/>
                    <a:p>
                      <a:r>
                        <a:rPr lang="en-GB" sz="1600" b="1" dirty="0"/>
                        <a:t>ECDC – private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 err="1"/>
                        <a:t>TESSy</a:t>
                      </a:r>
                      <a:endParaRPr lang="en-GB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Public country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JRC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Missing: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10% deaths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9%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Negative values: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0.01% deaths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0.01%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+ Better data quality (few negatives)</a:t>
                      </a:r>
                    </a:p>
                    <a:p>
                      <a:r>
                        <a:rPr lang="en-GB" sz="1600" dirty="0"/>
                        <a:t>- Extensive missingness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3966"/>
                  </a:ext>
                </a:extLst>
              </a:tr>
              <a:tr h="820571">
                <a:tc>
                  <a:txBody>
                    <a:bodyPr/>
                    <a:lstStyle/>
                    <a:p>
                      <a:r>
                        <a:rPr lang="en-GB" sz="1600" b="1" dirty="0"/>
                        <a:t>ECDC –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No data for Switzerland,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Missing: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3% deaths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3%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/>
                        <a:t>Negative values: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0.1% deaths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0.1%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 Some missingness</a:t>
                      </a:r>
                    </a:p>
                    <a:p>
                      <a:r>
                        <a:rPr lang="en-GB" sz="1600" dirty="0"/>
                        <a:t>- Appears lagged on WHO/JHU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1802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BC9E689-1B15-42DD-82D1-3B6A990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9132"/>
            <a:ext cx="9483327" cy="623236"/>
          </a:xfrm>
        </p:spPr>
        <p:txBody>
          <a:bodyPr/>
          <a:lstStyle/>
          <a:p>
            <a:r>
              <a:rPr lang="en-GB" dirty="0"/>
              <a:t>Cases and deaths: summary</a:t>
            </a:r>
          </a:p>
        </p:txBody>
      </p:sp>
    </p:spTree>
    <p:extLst>
      <p:ext uri="{BB962C8B-B14F-4D97-AF65-F5344CB8AC3E}">
        <p14:creationId xmlns:p14="http://schemas.microsoft.com/office/powerpoint/2010/main" val="186055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3CFB-5974-41DA-9B24-D07C034D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Hospitalisation &amp; ICU: reporting process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79E5504-493D-4855-93C2-B18202D0328C}"/>
              </a:ext>
            </a:extLst>
          </p:cNvPr>
          <p:cNvGrpSpPr/>
          <p:nvPr/>
        </p:nvGrpSpPr>
        <p:grpSpPr>
          <a:xfrm>
            <a:off x="2363219" y="1478457"/>
            <a:ext cx="6509686" cy="4863424"/>
            <a:chOff x="1613919" y="1224457"/>
            <a:chExt cx="6509686" cy="486342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079AC9-305D-4EE7-AEC5-D22932B2F7CF}"/>
                </a:ext>
              </a:extLst>
            </p:cNvPr>
            <p:cNvSpPr/>
            <p:nvPr/>
          </p:nvSpPr>
          <p:spPr>
            <a:xfrm>
              <a:off x="2466043" y="2472091"/>
              <a:ext cx="1744157" cy="805933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JRC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087A7E-C18F-4DBB-A047-3589E2C08E5F}"/>
                </a:ext>
              </a:extLst>
            </p:cNvPr>
            <p:cNvSpPr/>
            <p:nvPr/>
          </p:nvSpPr>
          <p:spPr>
            <a:xfrm>
              <a:off x="6235527" y="1224457"/>
              <a:ext cx="1744157" cy="805933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The European Surveillance System (</a:t>
              </a:r>
              <a:r>
                <a:rPr lang="en-GB" sz="1600" kern="1200" dirty="0" err="1"/>
                <a:t>TESSy</a:t>
              </a:r>
              <a:r>
                <a:rPr lang="en-GB" sz="1600" kern="1200" dirty="0"/>
                <a:t>)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8003F79-5F58-47D1-8D6F-29EB067C7D3B}"/>
                </a:ext>
              </a:extLst>
            </p:cNvPr>
            <p:cNvSpPr/>
            <p:nvPr/>
          </p:nvSpPr>
          <p:spPr>
            <a:xfrm>
              <a:off x="5008475" y="2852370"/>
              <a:ext cx="1744157" cy="805933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dk1"/>
                  </a:solidFill>
                </a:rPr>
                <a:t>ECDC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EFBB523-7F91-47CC-9BAB-08D4FEE5B881}"/>
                </a:ext>
              </a:extLst>
            </p:cNvPr>
            <p:cNvCxnSpPr>
              <a:cxnSpLocks/>
            </p:cNvCxnSpPr>
            <p:nvPr/>
          </p:nvCxnSpPr>
          <p:spPr>
            <a:xfrm>
              <a:off x="4446626" y="1234704"/>
              <a:ext cx="0" cy="219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EC6ED5A-042A-485F-9F63-822ED4AC8036}"/>
                </a:ext>
              </a:extLst>
            </p:cNvPr>
            <p:cNvSpPr/>
            <p:nvPr/>
          </p:nvSpPr>
          <p:spPr>
            <a:xfrm>
              <a:off x="3589670" y="5281948"/>
              <a:ext cx="1744157" cy="805933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Our World in Data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F46B5F-350D-4F4B-8F2B-17FF33223A85}"/>
                </a:ext>
              </a:extLst>
            </p:cNvPr>
            <p:cNvSpPr/>
            <p:nvPr/>
          </p:nvSpPr>
          <p:spPr>
            <a:xfrm>
              <a:off x="4197673" y="1224457"/>
              <a:ext cx="1744157" cy="805933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/>
                <a:t>Public o</a:t>
              </a:r>
              <a:r>
                <a:rPr lang="en-GB" sz="1600" kern="1200" dirty="0"/>
                <a:t>fficial statistics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99A0155-3DFC-4041-8077-79115347F677}"/>
                </a:ext>
              </a:extLst>
            </p:cNvPr>
            <p:cNvCxnSpPr>
              <a:cxnSpLocks/>
            </p:cNvCxnSpPr>
            <p:nvPr/>
          </p:nvCxnSpPr>
          <p:spPr>
            <a:xfrm>
              <a:off x="5928161" y="2027344"/>
              <a:ext cx="0" cy="825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205F04-483D-445D-8376-DA11F3AD0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7673" y="1526648"/>
              <a:ext cx="0" cy="97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A8A16F9-5478-42BB-9563-90590D6F8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1748" y="4805023"/>
              <a:ext cx="5865" cy="476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16DBF5-9AF1-48EB-9907-6DE85661ACF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6235527" y="2030390"/>
              <a:ext cx="0" cy="821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D4A24A0-5224-4F90-AEBE-6369C8BD1B67}"/>
                </a:ext>
              </a:extLst>
            </p:cNvPr>
            <p:cNvCxnSpPr>
              <a:cxnSpLocks/>
            </p:cNvCxnSpPr>
            <p:nvPr/>
          </p:nvCxnSpPr>
          <p:spPr>
            <a:xfrm>
              <a:off x="4221930" y="2852371"/>
              <a:ext cx="77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DBDD5F4-0962-4EAF-A272-55B4219FE1F4}"/>
                </a:ext>
              </a:extLst>
            </p:cNvPr>
            <p:cNvSpPr/>
            <p:nvPr/>
          </p:nvSpPr>
          <p:spPr>
            <a:xfrm>
              <a:off x="3589670" y="4029154"/>
              <a:ext cx="1744157" cy="805933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/>
                <a:t>ECDC - p</a:t>
              </a:r>
              <a:r>
                <a:rPr lang="en-GB" sz="1600" kern="1200" dirty="0"/>
                <a:t>ublic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9ED45FA-3759-4FDE-BB4E-A9DA9C4B7F46}"/>
                </a:ext>
              </a:extLst>
            </p:cNvPr>
            <p:cNvSpPr/>
            <p:nvPr/>
          </p:nvSpPr>
          <p:spPr>
            <a:xfrm>
              <a:off x="5886418" y="4029154"/>
              <a:ext cx="1744157" cy="805933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ECDC - private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428B4CF-214A-4BB0-8903-976CF18DC8CD}"/>
                </a:ext>
              </a:extLst>
            </p:cNvPr>
            <p:cNvCxnSpPr>
              <a:cxnSpLocks/>
            </p:cNvCxnSpPr>
            <p:nvPr/>
          </p:nvCxnSpPr>
          <p:spPr>
            <a:xfrm>
              <a:off x="4994550" y="3658303"/>
              <a:ext cx="0" cy="370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82966A1-64B9-4EA3-AFCB-2B1AB9797FC4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886418" y="3658303"/>
              <a:ext cx="0" cy="37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319FBE-8705-4435-881C-F1455201F712}"/>
                </a:ext>
              </a:extLst>
            </p:cNvPr>
            <p:cNvSpPr/>
            <p:nvPr/>
          </p:nvSpPr>
          <p:spPr>
            <a:xfrm>
              <a:off x="5080000" y="4591494"/>
              <a:ext cx="1016000" cy="487181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Prevalence</a:t>
              </a: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AE95BF-7048-4839-AF91-F8DF44FE6104}"/>
                </a:ext>
              </a:extLst>
            </p:cNvPr>
            <p:cNvSpPr/>
            <p:nvPr/>
          </p:nvSpPr>
          <p:spPr>
            <a:xfrm>
              <a:off x="7107605" y="4591494"/>
              <a:ext cx="1016000" cy="487181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Incidence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233D1D4-010E-4D47-9B9E-27E4EA5168EB}"/>
                </a:ext>
              </a:extLst>
            </p:cNvPr>
            <p:cNvSpPr/>
            <p:nvPr/>
          </p:nvSpPr>
          <p:spPr>
            <a:xfrm>
              <a:off x="1613919" y="3184565"/>
              <a:ext cx="1016000" cy="487181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Prevalence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8387ABA-3128-4C8D-9960-08262792BFE6}"/>
                </a:ext>
              </a:extLst>
            </p:cNvPr>
            <p:cNvSpPr/>
            <p:nvPr/>
          </p:nvSpPr>
          <p:spPr>
            <a:xfrm>
              <a:off x="2742394" y="3184565"/>
              <a:ext cx="1016000" cy="487181"/>
            </a:xfrm>
            <a:custGeom>
              <a:avLst/>
              <a:gdLst>
                <a:gd name="connsiteX0" fmla="*/ 0 w 1521116"/>
                <a:gd name="connsiteY0" fmla="*/ 0 h 760558"/>
                <a:gd name="connsiteX1" fmla="*/ 1521116 w 1521116"/>
                <a:gd name="connsiteY1" fmla="*/ 0 h 760558"/>
                <a:gd name="connsiteX2" fmla="*/ 1521116 w 1521116"/>
                <a:gd name="connsiteY2" fmla="*/ 760558 h 760558"/>
                <a:gd name="connsiteX3" fmla="*/ 0 w 1521116"/>
                <a:gd name="connsiteY3" fmla="*/ 760558 h 760558"/>
                <a:gd name="connsiteX4" fmla="*/ 0 w 1521116"/>
                <a:gd name="connsiteY4" fmla="*/ 0 h 76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116" h="760558">
                  <a:moveTo>
                    <a:pt x="0" y="0"/>
                  </a:moveTo>
                  <a:lnTo>
                    <a:pt x="1521116" y="0"/>
                  </a:lnTo>
                  <a:lnTo>
                    <a:pt x="1521116" y="760558"/>
                  </a:lnTo>
                  <a:lnTo>
                    <a:pt x="0" y="76055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Incidence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16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BCA9A4E-CE2F-4F53-A434-1871F246E774}"/>
              </a:ext>
            </a:extLst>
          </p:cNvPr>
          <p:cNvSpPr txBox="1"/>
          <p:nvPr/>
        </p:nvSpPr>
        <p:spPr>
          <a:xfrm>
            <a:off x="6096000" y="1524000"/>
            <a:ext cx="54863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ECDC – private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Incidence and prevalence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Covers all locations but not on all dates</a:t>
            </a:r>
          </a:p>
          <a:p>
            <a:pPr marL="742950" lvl="1"/>
            <a:endParaRPr lang="en-GB" sz="1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ECDC – public</a:t>
            </a:r>
          </a:p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Prevalence only</a:t>
            </a:r>
          </a:p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Hospital prevalence identical to private ECDC data</a:t>
            </a:r>
          </a:p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solidFill>
                  <a:srgbClr val="000000"/>
                </a:solidFill>
                <a:latin typeface="Corbel" panose="020B0503020204020204"/>
              </a:rPr>
              <a:t>Covers nearly all locations but not on all dates</a:t>
            </a:r>
          </a:p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solidFill>
                  <a:srgbClr val="000000"/>
                </a:solidFill>
                <a:latin typeface="Corbel" panose="020B0503020204020204"/>
              </a:rPr>
              <a:t>Five locations missing altogether:</a:t>
            </a:r>
          </a:p>
          <a:p>
            <a:pPr marL="1485900" lvl="2" indent="-342900" defTabSz="9144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000000"/>
                </a:solidFill>
                <a:latin typeface="Corbel" panose="020B0503020204020204"/>
              </a:rPr>
              <a:t>Greece, Malta, United Kingdom, Liechtenstein, Switzerland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B3CFB-5974-41DA-9B24-D07C034D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Hospitalisation &amp; ICU: summary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95C4A50-0731-4149-8094-A4FB5D79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24000"/>
            <a:ext cx="5486399" cy="45892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JRC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Prevalence only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Covers nearly all locations but not on all dates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800" dirty="0"/>
              <a:t>Only covers around half of all date/location combinations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One location missing altogether: Czechia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Hospital &amp; ICU prevalence far higher than ECDC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070D66-EC42-49F5-BBF6-D506C6E3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3" y="4770651"/>
            <a:ext cx="490775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5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64D0-1ABC-4B2D-9663-02DAFCEF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– best picks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D303-C883-49F3-AF69-59405F0B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Cases and deaths</a:t>
            </a:r>
            <a:r>
              <a:rPr lang="en-GB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JHU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More stable than JRC; more consistent (not missing) than ECDC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Little difference compared to WHO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dirty="0"/>
              <a:t>Pro: JHU issues are public and maintainers are responsive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dirty="0"/>
              <a:t>Con: WHO may have better correction for negative data</a:t>
            </a:r>
          </a:p>
          <a:p>
            <a:r>
              <a:rPr lang="en-GB" b="1" dirty="0"/>
              <a:t>Hospitalisation and ICU</a:t>
            </a:r>
            <a:r>
              <a:rPr lang="en-GB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ECDC public data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Best coverage for hospital occupancy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Coverage more consistent across the timeseries than JRC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No good option for ICU or European healthcare data in general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5189579"/>
      </p:ext>
    </p:extLst>
  </p:cSld>
  <p:clrMapOvr>
    <a:masterClrMapping/>
  </p:clrMapOvr>
</p:sld>
</file>

<file path=ppt/theme/theme1.xml><?xml version="1.0" encoding="utf-8"?>
<a:theme xmlns:a="http://schemas.openxmlformats.org/drawingml/2006/main" name="LSHTM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" id="{184C81AD-10B2-48C5-A709-7FD210D5A570}" vid="{1430BEF9-E2E8-4A9C-9A8E-83AB3CF1B3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8891</TotalTime>
  <Words>918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Constantia</vt:lpstr>
      <vt:lpstr>Corbel</vt:lpstr>
      <vt:lpstr>merriweather</vt:lpstr>
      <vt:lpstr>open sans</vt:lpstr>
      <vt:lpstr>LSHTM</vt:lpstr>
      <vt:lpstr>PowerPoint Presentation</vt:lpstr>
      <vt:lpstr>European data sources: cases and deaths</vt:lpstr>
      <vt:lpstr>European data sources: healthcare</vt:lpstr>
      <vt:lpstr>Cases and deaths: reporting process</vt:lpstr>
      <vt:lpstr>Example: Lithuania, incident deaths</vt:lpstr>
      <vt:lpstr>Cases and deaths: summary</vt:lpstr>
      <vt:lpstr>Hospitalisation &amp; ICU: reporting process</vt:lpstr>
      <vt:lpstr>Hospitalisation &amp; ICU: summary</vt:lpstr>
      <vt:lpstr>Summary – best picks</vt:lpstr>
      <vt:lpstr>PowerPoint Presentation</vt:lpstr>
      <vt:lpstr>Cases, all sources, 1-15 March</vt:lpstr>
      <vt:lpstr>Deaths, all sources, 1-15 March</vt:lpstr>
      <vt:lpstr>Hospital occupancy, all sources, 1-15 March</vt:lpstr>
      <vt:lpstr>ICU occupancy, all sources, 1-15 March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Katharine Sherratt</dc:creator>
  <cp:lastModifiedBy>Katharine Sherratt</cp:lastModifiedBy>
  <cp:revision>73</cp:revision>
  <dcterms:created xsi:type="dcterms:W3CDTF">2021-03-26T13:25:43Z</dcterms:created>
  <dcterms:modified xsi:type="dcterms:W3CDTF">2021-04-06T18:39:30Z</dcterms:modified>
</cp:coreProperties>
</file>