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pectral ExtraLight"/>
      <p:regular r:id="rId18"/>
      <p:bold r:id="rId19"/>
      <p:italic r:id="rId20"/>
      <p:boldItalic r:id="rId21"/>
    </p:embeddedFont>
    <p:embeddedFont>
      <p:font typeface="Almendra"/>
      <p:regular r:id="rId22"/>
      <p:bold r:id="rId23"/>
      <p:italic r:id="rId24"/>
      <p:boldItalic r:id="rId25"/>
    </p:embeddedFont>
    <p:embeddedFont>
      <p:font typeface="Averia Libre"/>
      <p:regular r:id="rId26"/>
      <p:bold r:id="rId27"/>
      <p:italic r:id="rId28"/>
      <p:boldItalic r:id="rId29"/>
    </p:embeddedFont>
    <p:embeddedFont>
      <p:font typeface="Spectral"/>
      <p:regular r:id="rId30"/>
      <p:bold r:id="rId31"/>
      <p:italic r:id="rId32"/>
      <p:boldItalic r:id="rId33"/>
    </p:embeddedFont>
    <p:embeddedFont>
      <p:font typeface="Spectral SemiBold"/>
      <p:regular r:id="rId34"/>
      <p:bold r:id="rId35"/>
      <p:italic r:id="rId36"/>
      <p:boldItalic r:id="rId37"/>
    </p:embeddedFont>
    <p:embeddedFont>
      <p:font typeface="Spectral ExtraBold"/>
      <p:bold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ExtraLight-italic.fntdata"/><Relationship Id="rId22" Type="http://schemas.openxmlformats.org/officeDocument/2006/relationships/font" Target="fonts/Almendra-regular.fntdata"/><Relationship Id="rId21" Type="http://schemas.openxmlformats.org/officeDocument/2006/relationships/font" Target="fonts/SpectralExtraLight-boldItalic.fntdata"/><Relationship Id="rId24" Type="http://schemas.openxmlformats.org/officeDocument/2006/relationships/font" Target="fonts/Almendra-italic.fntdata"/><Relationship Id="rId23" Type="http://schemas.openxmlformats.org/officeDocument/2006/relationships/font" Target="fonts/Almend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iaLibre-regular.fntdata"/><Relationship Id="rId25" Type="http://schemas.openxmlformats.org/officeDocument/2006/relationships/font" Target="fonts/Almendra-boldItalic.fntdata"/><Relationship Id="rId28" Type="http://schemas.openxmlformats.org/officeDocument/2006/relationships/font" Target="fonts/AveriaLibre-italic.fntdata"/><Relationship Id="rId27" Type="http://schemas.openxmlformats.org/officeDocument/2006/relationships/font" Target="fonts/AveriaLibr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iaLibr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ectral-bold.fntdata"/><Relationship Id="rId30" Type="http://schemas.openxmlformats.org/officeDocument/2006/relationships/font" Target="fonts/Spectral-regular.fntdata"/><Relationship Id="rId11" Type="http://schemas.openxmlformats.org/officeDocument/2006/relationships/slide" Target="slides/slide6.xml"/><Relationship Id="rId33" Type="http://schemas.openxmlformats.org/officeDocument/2006/relationships/font" Target="fonts/Spectral-boldItalic.fntdata"/><Relationship Id="rId10" Type="http://schemas.openxmlformats.org/officeDocument/2006/relationships/slide" Target="slides/slide5.xml"/><Relationship Id="rId32" Type="http://schemas.openxmlformats.org/officeDocument/2006/relationships/font" Target="fonts/Spectral-italic.fntdata"/><Relationship Id="rId13" Type="http://schemas.openxmlformats.org/officeDocument/2006/relationships/slide" Target="slides/slide8.xml"/><Relationship Id="rId35" Type="http://schemas.openxmlformats.org/officeDocument/2006/relationships/font" Target="fonts/SpectralSemiBold-bold.fntdata"/><Relationship Id="rId12" Type="http://schemas.openxmlformats.org/officeDocument/2006/relationships/slide" Target="slides/slide7.xml"/><Relationship Id="rId34" Type="http://schemas.openxmlformats.org/officeDocument/2006/relationships/font" Target="fonts/SpectralSemiBold-regular.fntdata"/><Relationship Id="rId15" Type="http://schemas.openxmlformats.org/officeDocument/2006/relationships/slide" Target="slides/slide10.xml"/><Relationship Id="rId37" Type="http://schemas.openxmlformats.org/officeDocument/2006/relationships/font" Target="fonts/Spectral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SpectralSemiBold-italic.fntdata"/><Relationship Id="rId17" Type="http://schemas.openxmlformats.org/officeDocument/2006/relationships/slide" Target="slides/slide12.xml"/><Relationship Id="rId39" Type="http://schemas.openxmlformats.org/officeDocument/2006/relationships/font" Target="fonts/SpectralExtra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SpectralExtraBold-bold.fntdata"/><Relationship Id="rId19" Type="http://schemas.openxmlformats.org/officeDocument/2006/relationships/font" Target="fonts/SpectralExtraLight-bold.fntdata"/><Relationship Id="rId18" Type="http://schemas.openxmlformats.org/officeDocument/2006/relationships/font" Target="fonts/SpectralExtr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36cb901d3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36cb901d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36cb901d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36cb901d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36cb901d3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36cb901d3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36cb901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36cb901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36cb901d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36cb901d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36cb901d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36cb901d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36cb901d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36cb901d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36cb901d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36cb901d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36cb901d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36cb901d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36cb901d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36cb901d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36cb901d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36cb901d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639600" y="3493700"/>
            <a:ext cx="3984600" cy="1447800"/>
          </a:xfrm>
          <a:prstGeom prst="roundRect">
            <a:avLst>
              <a:gd fmla="val 16667" name="adj"/>
            </a:avLst>
          </a:prstGeom>
          <a:solidFill>
            <a:srgbClr val="FDFEFF">
              <a:alpha val="364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90675" y="1299103"/>
            <a:ext cx="8082450" cy="2070550"/>
          </a:xfrm>
          <a:prstGeom prst="flowChartOffpageConnector">
            <a:avLst/>
          </a:prstGeom>
          <a:solidFill>
            <a:srgbClr val="101010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71600" y="1155425"/>
            <a:ext cx="8520600" cy="191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0000"/>
              </a:srgbClr>
            </a:outerShdw>
            <a:reflection blurRad="0" dir="5400000" dist="28575" endA="0" endPos="30000" fadeDir="5400012" kx="0" rotWithShape="0" algn="bl" stPos="0" sy="-100000" ky="0"/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600">
                <a:latin typeface="Almendra"/>
                <a:ea typeface="Almendra"/>
                <a:cs typeface="Almendra"/>
                <a:sym typeface="Almendra"/>
              </a:rPr>
              <a:t>A Clash of Classes:</a:t>
            </a:r>
            <a:endParaRPr b="1" i="1" sz="5600">
              <a:latin typeface="Almendra"/>
              <a:ea typeface="Almendra"/>
              <a:cs typeface="Almendra"/>
              <a:sym typeface="Almend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600">
                <a:latin typeface="Almendra"/>
                <a:ea typeface="Almendra"/>
                <a:cs typeface="Almendra"/>
                <a:sym typeface="Almendra"/>
              </a:rPr>
              <a:t>Simulating War in Python!</a:t>
            </a:r>
            <a:r>
              <a:rPr b="1" i="1" lang="en" sz="5600">
                <a:latin typeface="Almendra"/>
                <a:ea typeface="Almendra"/>
                <a:cs typeface="Almendra"/>
                <a:sym typeface="Almendra"/>
              </a:rPr>
              <a:t> </a:t>
            </a:r>
            <a:endParaRPr b="1" i="1" sz="5600">
              <a:latin typeface="Almendra"/>
              <a:ea typeface="Almendra"/>
              <a:cs typeface="Almendra"/>
              <a:sym typeface="Almendr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783750" y="3493700"/>
            <a:ext cx="3696300" cy="14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Vikings-Mini-Project</a:t>
            </a:r>
            <a:endParaRPr>
              <a:solidFill>
                <a:schemeClr val="lt1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pectral ExtraLight"/>
                <a:ea typeface="Spectral ExtraLight"/>
                <a:cs typeface="Spectral ExtraLight"/>
                <a:sym typeface="Spectral ExtraLight"/>
              </a:rPr>
              <a:t>— — — — — — — —</a:t>
            </a:r>
            <a:endParaRPr>
              <a:solidFill>
                <a:schemeClr val="lt1"/>
              </a:solidFill>
              <a:latin typeface="Spectral ExtraLight"/>
              <a:ea typeface="Spectral ExtraLight"/>
              <a:cs typeface="Spectral ExtraLight"/>
              <a:sym typeface="Spectral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3">
                <a:solidFill>
                  <a:schemeClr val="lt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Jithin K</a:t>
            </a:r>
            <a:r>
              <a:rPr lang="en" sz="1583">
                <a:solidFill>
                  <a:schemeClr val="lt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umar</a:t>
            </a:r>
            <a:endParaRPr sz="1583">
              <a:solidFill>
                <a:schemeClr val="lt1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3">
                <a:solidFill>
                  <a:schemeClr val="lt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Katherine Torian</a:t>
            </a:r>
            <a:endParaRPr sz="1583">
              <a:solidFill>
                <a:schemeClr val="lt1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83">
                <a:solidFill>
                  <a:schemeClr val="lt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Anirudh Unni</a:t>
            </a:r>
            <a:endParaRPr sz="1583">
              <a:solidFill>
                <a:schemeClr val="lt1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136000" y="90025"/>
            <a:ext cx="4645500" cy="4961400"/>
          </a:xfrm>
          <a:prstGeom prst="rect">
            <a:avLst/>
          </a:prstGeom>
          <a:solidFill>
            <a:srgbClr val="303030">
              <a:alpha val="40250"/>
            </a:srgbClr>
          </a:solidFill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31946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pectral"/>
              <a:buChar char="○"/>
            </a:pPr>
            <a:r>
              <a:rPr b="1" lang="en" sz="2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What it CAN DO (Methods/Actions):</a:t>
            </a:r>
            <a:endParaRPr b="1" sz="2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1946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" sz="2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addViking() / addSaxon(): Recruit fighters to armies.</a:t>
            </a:r>
            <a:endParaRPr b="1" sz="2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1946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" sz="2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vikingAttack(): A random Viking attacks a random Saxon.</a:t>
            </a:r>
            <a:endParaRPr b="1" sz="2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1946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" sz="2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saxonAttack(): A random Saxon attacks a random Viking.</a:t>
            </a:r>
            <a:endParaRPr b="1" sz="2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1946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" sz="2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showStatus(): Tells us if the battle is ongoing, or who won!</a:t>
            </a:r>
            <a:endParaRPr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425" y="176250"/>
            <a:ext cx="2442425" cy="9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5425" y="1146125"/>
            <a:ext cx="2862678" cy="1262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7700" y="2452725"/>
            <a:ext cx="2898118" cy="12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7699" y="3807200"/>
            <a:ext cx="3901901" cy="12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47950" y="1793050"/>
            <a:ext cx="8369700" cy="3208800"/>
          </a:xfrm>
          <a:prstGeom prst="rect">
            <a:avLst/>
          </a:prstGeom>
          <a:solidFill>
            <a:srgbClr val="303030">
              <a:alpha val="49060"/>
            </a:srgbClr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1947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25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Organization: Classes help us structure our code, keeping fighter data and actions separate but connected.						</a:t>
            </a:r>
            <a:endParaRPr b="1" sz="25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25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Reusability: We define Soldier once, and Viking and Saxon automatically get its features.					</a:t>
            </a:r>
            <a:endParaRPr b="1" sz="25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25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Flexibility: We can easily add new types of fighters (e.g., "Archer," "Knight") without rewriting everything.			</a:t>
            </a:r>
            <a:endParaRPr b="1" sz="25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25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Clearer Code: Easily understandable for English speakers</a:t>
            </a:r>
            <a:r>
              <a:rPr b="1" lang="en" sz="25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b="1" lang="en" sz="25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(viking.attack(), saxon.receiveDamage()).					</a:t>
            </a:r>
            <a:endParaRPr b="1" sz="25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255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Modeling Reality: Classes allow us to represent real-world concepts (like armies and soldiers) in our code.</a:t>
            </a:r>
            <a:endParaRPr b="1" sz="255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1105600" y="166650"/>
            <a:ext cx="6854400" cy="1475100"/>
          </a:xfrm>
          <a:prstGeom prst="plaque">
            <a:avLst>
              <a:gd fmla="val 16667" name="adj"/>
            </a:avLst>
          </a:prstGeom>
          <a:solidFill>
            <a:srgbClr val="FDFEFF">
              <a:alpha val="58490"/>
            </a:srgbClr>
          </a:solidFill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1105800" y="120325"/>
            <a:ext cx="6932400" cy="1301100"/>
          </a:xfrm>
          <a:prstGeom prst="rect">
            <a:avLst/>
          </a:prstGeom>
          <a:effectLst>
            <a:outerShdw blurRad="28575" rotWithShape="0" algn="bl" dir="8460000" dist="476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100">
                <a:solidFill>
                  <a:srgbClr val="B45F06"/>
                </a:solidFill>
                <a:latin typeface="Almendra"/>
                <a:ea typeface="Almendra"/>
                <a:cs typeface="Almendra"/>
                <a:sym typeface="Almendra"/>
              </a:rPr>
              <a:t>Key Takeaways from Our Battle</a:t>
            </a:r>
            <a:endParaRPr b="1" sz="4100">
              <a:solidFill>
                <a:srgbClr val="B45F06"/>
              </a:solidFill>
              <a:latin typeface="Almendra"/>
              <a:ea typeface="Almendra"/>
              <a:cs typeface="Almendra"/>
              <a:sym typeface="Almend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846750" y="1862000"/>
            <a:ext cx="7450500" cy="2308500"/>
          </a:xfrm>
          <a:prstGeom prst="plaque">
            <a:avLst>
              <a:gd fmla="val 16667" name="adj"/>
            </a:avLst>
          </a:prstGeom>
          <a:solidFill>
            <a:srgbClr val="FDFEFF">
              <a:alpha val="58490"/>
            </a:srgbClr>
          </a:solidFill>
          <a:ln cap="flat" cmpd="sng" w="381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1090350" y="2551700"/>
            <a:ext cx="6963300" cy="929100"/>
          </a:xfrm>
          <a:prstGeom prst="rect">
            <a:avLst/>
          </a:prstGeom>
          <a:effectLst>
            <a:outerShdw blurRad="28575" rotWithShape="0" algn="bl" dir="8460000" dist="476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700">
                <a:solidFill>
                  <a:srgbClr val="BF9000"/>
                </a:solidFill>
                <a:latin typeface="Almendra"/>
                <a:ea typeface="Almendra"/>
                <a:cs typeface="Almendra"/>
                <a:sym typeface="Almendra"/>
              </a:rPr>
              <a:t>Any Questions, warriors?</a:t>
            </a:r>
            <a:endParaRPr b="1" sz="4700">
              <a:solidFill>
                <a:srgbClr val="BF9000"/>
              </a:solidFill>
              <a:latin typeface="Almendra"/>
              <a:ea typeface="Almendra"/>
              <a:cs typeface="Almendra"/>
              <a:sym typeface="Almend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879250" y="166650"/>
            <a:ext cx="5880900" cy="967500"/>
          </a:xfrm>
          <a:prstGeom prst="plaque">
            <a:avLst>
              <a:gd fmla="val 16667" name="adj"/>
            </a:avLst>
          </a:prstGeom>
          <a:solidFill>
            <a:srgbClr val="FDFEFF">
              <a:alpha val="58490"/>
            </a:srgbClr>
          </a:solidFill>
          <a:ln cap="flat" cmpd="sng" w="38100">
            <a:solidFill>
              <a:srgbClr val="765A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2209550" y="227100"/>
            <a:ext cx="5220300" cy="846600"/>
          </a:xfrm>
          <a:prstGeom prst="rect">
            <a:avLst/>
          </a:prstGeom>
          <a:effectLst>
            <a:outerShdw blurRad="28575" rotWithShape="0" algn="bl" dir="8460000" dist="476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100">
                <a:solidFill>
                  <a:srgbClr val="BC8B73"/>
                </a:solidFill>
                <a:latin typeface="Almendra"/>
                <a:ea typeface="Almendra"/>
                <a:cs typeface="Almendra"/>
                <a:sym typeface="Almendra"/>
              </a:rPr>
              <a:t> </a:t>
            </a:r>
            <a:r>
              <a:rPr b="1" lang="en" sz="4400">
                <a:solidFill>
                  <a:srgbClr val="BC8B73"/>
                </a:solidFill>
                <a:latin typeface="Almendra"/>
                <a:ea typeface="Almendra"/>
                <a:cs typeface="Almendra"/>
                <a:sym typeface="Almendra"/>
              </a:rPr>
              <a:t>Simulating a Battle</a:t>
            </a:r>
            <a:endParaRPr b="1" sz="6100">
              <a:solidFill>
                <a:srgbClr val="BC8B73"/>
              </a:solidFill>
              <a:latin typeface="Almendra"/>
              <a:ea typeface="Almendra"/>
              <a:cs typeface="Almendra"/>
              <a:sym typeface="Almendra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53225" y="1383100"/>
            <a:ext cx="7767900" cy="3495900"/>
          </a:xfrm>
          <a:prstGeom prst="rect">
            <a:avLst/>
          </a:prstGeom>
          <a:solidFill>
            <a:srgbClr val="101010">
              <a:alpha val="52940"/>
            </a:srgbClr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3924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pectral"/>
              <a:buChar char="○"/>
            </a:pPr>
            <a:r>
              <a:rPr b="1" lang="en" sz="234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Imagine a </a:t>
            </a:r>
            <a:r>
              <a:rPr b="1" lang="en" sz="234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video game</a:t>
            </a:r>
            <a:r>
              <a:rPr b="1" lang="en" sz="234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where characters fight.</a:t>
            </a:r>
            <a:endParaRPr b="1" sz="234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4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3924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pectral"/>
              <a:buChar char="○"/>
            </a:pPr>
            <a:r>
              <a:rPr b="1" lang="en" sz="234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Each character has health (how much damage they can take) and strength (how much damage they can deal).</a:t>
            </a:r>
            <a:endParaRPr b="1" sz="234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4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3924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pectral"/>
              <a:buChar char="○"/>
            </a:pPr>
            <a:r>
              <a:rPr b="1" lang="en" sz="234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need a way to represent different types of characters (like Vikings and Saxons).</a:t>
            </a:r>
            <a:endParaRPr b="1" sz="234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43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3924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pectral"/>
              <a:buChar char="○"/>
            </a:pPr>
            <a:r>
              <a:rPr b="1" lang="en" sz="2343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Python's classes are perfect for this!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91050" y="1338125"/>
            <a:ext cx="8643300" cy="2278200"/>
          </a:xfrm>
          <a:prstGeom prst="rect">
            <a:avLst/>
          </a:prstGeom>
          <a:solidFill>
            <a:srgbClr val="303030">
              <a:alpha val="490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Class: A blueprint or a template. It defines the common traits and actions for a category of things.</a:t>
            </a:r>
            <a:endParaRPr b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■"/>
            </a:pPr>
            <a:r>
              <a:rPr b="1" i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Analogy: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The architectural plan for a house.</a:t>
            </a:r>
            <a:endParaRPr b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Object: An actual, individual item built from that blueprint.</a:t>
            </a:r>
            <a:endParaRPr b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■"/>
            </a:pPr>
            <a:r>
              <a:rPr b="1" i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Analogy: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Your specific house, built from the house’s plan. </a:t>
            </a:r>
            <a:endParaRPr b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Why use them? They help us organize our code and represent real-world (or fantasy-world!) concepts.</a:t>
            </a:r>
            <a:endParaRPr b="1"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90350" y="3678250"/>
            <a:ext cx="8246100" cy="1393200"/>
          </a:xfrm>
          <a:prstGeom prst="rect">
            <a:avLst/>
          </a:prstGeom>
          <a:solidFill>
            <a:srgbClr val="FDFEFF">
              <a:alpha val="70440"/>
            </a:srgbClr>
          </a:solidFill>
          <a:ln cap="flat" cmpd="sng" w="38100">
            <a:solidFill>
              <a:srgbClr val="765A4C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65A4C"/>
                </a:solidFill>
                <a:latin typeface="Averia Libre"/>
                <a:ea typeface="Averia Libre"/>
                <a:cs typeface="Averia Libre"/>
                <a:sym typeface="Averia Libre"/>
              </a:rPr>
              <a:t>In our project, the </a:t>
            </a:r>
            <a:r>
              <a:rPr b="1" lang="en" sz="2000">
                <a:solidFill>
                  <a:srgbClr val="765A4C"/>
                </a:solidFill>
                <a:latin typeface="Averia Libre"/>
                <a:ea typeface="Averia Libre"/>
                <a:cs typeface="Averia Libre"/>
                <a:sym typeface="Averia Libre"/>
              </a:rPr>
              <a:t>class (or blueprint!) would be Soldier, as all vikings and saxons have a Soldier’s characteristics. The objects would be the two different clans, vikings and saxons, having some different characteristics.</a:t>
            </a:r>
            <a:endParaRPr b="1" sz="2000">
              <a:solidFill>
                <a:srgbClr val="765A4C"/>
              </a:solidFill>
              <a:latin typeface="Averia Libre"/>
              <a:ea typeface="Averia Libre"/>
              <a:cs typeface="Averia Libre"/>
              <a:sym typeface="Averia Libre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105600" y="166650"/>
            <a:ext cx="6854400" cy="967500"/>
          </a:xfrm>
          <a:prstGeom prst="plaque">
            <a:avLst>
              <a:gd fmla="val 16667" name="adj"/>
            </a:avLst>
          </a:prstGeom>
          <a:solidFill>
            <a:srgbClr val="FDFEFF">
              <a:alpha val="58490"/>
            </a:srgbClr>
          </a:solidFill>
          <a:ln cap="flat" cmpd="sng" w="38100">
            <a:solidFill>
              <a:srgbClr val="765A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1347900" y="196950"/>
            <a:ext cx="6448200" cy="906900"/>
          </a:xfrm>
          <a:prstGeom prst="rect">
            <a:avLst/>
          </a:prstGeom>
          <a:effectLst>
            <a:outerShdw blurRad="28575" rotWithShape="0" algn="bl" dir="8460000" dist="476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700">
                <a:solidFill>
                  <a:srgbClr val="BC8B73"/>
                </a:solidFill>
                <a:latin typeface="Almendra"/>
                <a:ea typeface="Almendra"/>
                <a:cs typeface="Almendra"/>
                <a:sym typeface="Almendra"/>
              </a:rPr>
              <a:t>Classes - Blueprints for Things</a:t>
            </a:r>
            <a:endParaRPr b="1" sz="3700">
              <a:solidFill>
                <a:srgbClr val="BC8B73"/>
              </a:solidFill>
              <a:latin typeface="Almendra"/>
              <a:ea typeface="Almendra"/>
              <a:cs typeface="Almendra"/>
              <a:sym typeface="Almend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-421075" y="945625"/>
            <a:ext cx="5659800" cy="4095000"/>
          </a:xfrm>
          <a:prstGeom prst="rect">
            <a:avLst/>
          </a:prstGeom>
          <a:solidFill>
            <a:srgbClr val="303030">
              <a:alpha val="490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This is the most fundamental blueprint for </a:t>
            </a:r>
            <a:r>
              <a:rPr b="1" i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any</a:t>
            </a: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fighter in our game. This means this is our parent class.</a:t>
            </a:r>
            <a:endParaRPr b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b="1" lang="en" sz="1800" u="sng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What it HAS (Attributes/Data):</a:t>
            </a:r>
            <a:endParaRPr b="1" sz="1800" u="sng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health: How much life they have.</a:t>
            </a:r>
            <a:endParaRPr b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strength: How powerful their attacks are.</a:t>
            </a:r>
            <a:endParaRPr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b="1" lang="en" sz="1800" u="sng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What it CAN DO (Methods/Actions):</a:t>
            </a:r>
            <a:endParaRPr b="1" sz="1800" u="sng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attack(): Returns how much damage they deal, directly related to the ‘strength’ attribute.</a:t>
            </a:r>
            <a:endParaRPr b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receiveDamage(damage): Lowers their health when being hit, related to the ‘health’ attribute.</a:t>
            </a:r>
            <a:endParaRPr b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375" y="1953650"/>
            <a:ext cx="3641350" cy="9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025" y="3544075"/>
            <a:ext cx="3304875" cy="12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1105600" y="166650"/>
            <a:ext cx="6854400" cy="673500"/>
          </a:xfrm>
          <a:prstGeom prst="plaque">
            <a:avLst>
              <a:gd fmla="val 16667" name="adj"/>
            </a:avLst>
          </a:prstGeom>
          <a:solidFill>
            <a:srgbClr val="FDFEFF">
              <a:alpha val="58490"/>
            </a:srgbClr>
          </a:solidFill>
          <a:ln cap="flat" cmpd="sng" w="38100">
            <a:solidFill>
              <a:srgbClr val="765A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1347900" y="102750"/>
            <a:ext cx="6448200" cy="906900"/>
          </a:xfrm>
          <a:prstGeom prst="rect">
            <a:avLst/>
          </a:prstGeom>
          <a:effectLst>
            <a:outerShdw blurRad="28575" rotWithShape="0" algn="bl" dir="8460000" dist="476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BC8B73"/>
                </a:solidFill>
                <a:latin typeface="Almendra"/>
                <a:ea typeface="Almendra"/>
                <a:cs typeface="Almendra"/>
                <a:sym typeface="Almendra"/>
              </a:rPr>
              <a:t>Our Basic Fighter: The Soldier</a:t>
            </a:r>
            <a:endParaRPr b="1" sz="3700">
              <a:solidFill>
                <a:srgbClr val="BC8B73"/>
              </a:solidFill>
              <a:latin typeface="Almendra"/>
              <a:ea typeface="Almendra"/>
              <a:cs typeface="Almendra"/>
              <a:sym typeface="Almend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700">
              <a:solidFill>
                <a:srgbClr val="BC8B73"/>
              </a:solidFill>
              <a:latin typeface="Almendra"/>
              <a:ea typeface="Almendra"/>
              <a:cs typeface="Almendra"/>
              <a:sym typeface="Almend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55500" y="1705525"/>
            <a:ext cx="8032800" cy="3164100"/>
          </a:xfrm>
          <a:prstGeom prst="rect">
            <a:avLst/>
          </a:prstGeom>
          <a:solidFill>
            <a:srgbClr val="303030">
              <a:alpha val="4906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Main Points:</a:t>
            </a:r>
            <a:endParaRPr b="1" sz="2000" u="sng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Instead of starting from scratch, Viking and Saxon inherit from Soldier.</a:t>
            </a:r>
            <a:endParaRPr b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This means they automatically get health, strength, attack(), and receiveDamage() from Soldier.</a:t>
            </a:r>
            <a:endParaRPr b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They can then add their own unique features or change how existing features work.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105600" y="166650"/>
            <a:ext cx="6854400" cy="1468200"/>
          </a:xfrm>
          <a:prstGeom prst="plaque">
            <a:avLst>
              <a:gd fmla="val 16667" name="adj"/>
            </a:avLst>
          </a:prstGeom>
          <a:solidFill>
            <a:srgbClr val="FDFEFF">
              <a:alpha val="58490"/>
            </a:srgbClr>
          </a:solidFill>
          <a:ln cap="flat" cmpd="sng" w="38100">
            <a:solidFill>
              <a:srgbClr val="765A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1347900" y="196950"/>
            <a:ext cx="6448200" cy="906900"/>
          </a:xfrm>
          <a:prstGeom prst="rect">
            <a:avLst/>
          </a:prstGeom>
          <a:effectLst>
            <a:outerShdw blurRad="28575" rotWithShape="0" algn="bl" dir="8460000" dist="476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BC8B73"/>
                </a:solidFill>
                <a:latin typeface="Almendra"/>
                <a:ea typeface="Almendra"/>
                <a:cs typeface="Almendra"/>
                <a:sym typeface="Almendra"/>
              </a:rPr>
              <a:t>Specialized Fighters: Viking and Saxon (Inheritance!)</a:t>
            </a:r>
            <a:endParaRPr b="1" sz="3700">
              <a:solidFill>
                <a:srgbClr val="BC8B73"/>
              </a:solidFill>
              <a:latin typeface="Almendra"/>
              <a:ea typeface="Almendra"/>
              <a:cs typeface="Almendra"/>
              <a:sym typeface="Almend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700">
              <a:solidFill>
                <a:srgbClr val="BC8B73"/>
              </a:solidFill>
              <a:latin typeface="Almendra"/>
              <a:ea typeface="Almendra"/>
              <a:cs typeface="Almendra"/>
              <a:sym typeface="Almend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82975" y="1350700"/>
            <a:ext cx="4556100" cy="2414400"/>
          </a:xfrm>
          <a:prstGeom prst="rect">
            <a:avLst/>
          </a:prstGeom>
          <a:solidFill>
            <a:srgbClr val="303030">
              <a:alpha val="4906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Viking:</a:t>
            </a:r>
            <a:endParaRPr>
              <a:solidFill>
                <a:schemeClr val="dk1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  <a:p>
            <a: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Adds a name.</a:t>
            </a:r>
            <a:endParaRPr b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Adds a battleCry() method.</a:t>
            </a:r>
            <a:endParaRPr b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Custom message when receiveDamage() or dies.</a:t>
            </a:r>
            <a:endParaRPr b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1105600" y="166650"/>
            <a:ext cx="6854400" cy="967500"/>
          </a:xfrm>
          <a:prstGeom prst="plaque">
            <a:avLst>
              <a:gd fmla="val 16667" name="adj"/>
            </a:avLst>
          </a:prstGeom>
          <a:solidFill>
            <a:srgbClr val="FDFEFF">
              <a:alpha val="58490"/>
            </a:srgbClr>
          </a:solidFill>
          <a:ln cap="flat" cmpd="sng" w="38100">
            <a:solidFill>
              <a:srgbClr val="765A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1347900" y="196950"/>
            <a:ext cx="6448200" cy="906900"/>
          </a:xfrm>
          <a:prstGeom prst="rect">
            <a:avLst/>
          </a:prstGeom>
          <a:effectLst>
            <a:outerShdw blurRad="28575" rotWithShape="0" algn="bl" dir="8460000" dist="476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700">
                <a:solidFill>
                  <a:srgbClr val="BC8B73"/>
                </a:solidFill>
                <a:latin typeface="Almendra"/>
                <a:ea typeface="Almendra"/>
                <a:cs typeface="Almendra"/>
                <a:sym typeface="Almendra"/>
              </a:rPr>
              <a:t>Classes - Vikings</a:t>
            </a:r>
            <a:endParaRPr b="1" sz="3700">
              <a:solidFill>
                <a:srgbClr val="BC8B73"/>
              </a:solidFill>
              <a:latin typeface="Almendra"/>
              <a:ea typeface="Almendra"/>
              <a:cs typeface="Almendra"/>
              <a:sym typeface="Almendra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262" y="1350700"/>
            <a:ext cx="3993688" cy="9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975" y="2694400"/>
            <a:ext cx="35242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800" y="3586100"/>
            <a:ext cx="4090599" cy="12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292525" y="1372775"/>
            <a:ext cx="3876000" cy="2797500"/>
          </a:xfrm>
          <a:prstGeom prst="rect">
            <a:avLst/>
          </a:prstGeom>
          <a:solidFill>
            <a:srgbClr val="303030">
              <a:alpha val="4906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Saxon:</a:t>
            </a:r>
            <a:endParaRPr sz="1800">
              <a:solidFill>
                <a:schemeClr val="dk1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  <a:p>
            <a: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■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Doesn’t receive a name</a:t>
            </a:r>
            <a:endParaRPr b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b="1" lang="en" sz="17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Custom message when receiveDamage() or dies.</a:t>
            </a:r>
            <a:endParaRPr b="1" sz="17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1105600" y="166650"/>
            <a:ext cx="6854400" cy="967500"/>
          </a:xfrm>
          <a:prstGeom prst="plaque">
            <a:avLst>
              <a:gd fmla="val 16667" name="adj"/>
            </a:avLst>
          </a:prstGeom>
          <a:solidFill>
            <a:srgbClr val="FDFEFF">
              <a:alpha val="58490"/>
            </a:srgbClr>
          </a:solidFill>
          <a:ln cap="flat" cmpd="sng" w="38100">
            <a:solidFill>
              <a:srgbClr val="765A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1347900" y="196950"/>
            <a:ext cx="6448200" cy="906900"/>
          </a:xfrm>
          <a:prstGeom prst="rect">
            <a:avLst/>
          </a:prstGeom>
          <a:effectLst>
            <a:outerShdw blurRad="28575" rotWithShape="0" algn="bl" dir="8460000" dist="476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700">
                <a:solidFill>
                  <a:srgbClr val="BC8B73"/>
                </a:solidFill>
                <a:latin typeface="Almendra"/>
                <a:ea typeface="Almendra"/>
                <a:cs typeface="Almendra"/>
                <a:sym typeface="Almendra"/>
              </a:rPr>
              <a:t>Classes - Saxons</a:t>
            </a:r>
            <a:endParaRPr b="1" sz="3700">
              <a:solidFill>
                <a:srgbClr val="BC8B73"/>
              </a:solidFill>
              <a:latin typeface="Almendra"/>
              <a:ea typeface="Almendra"/>
              <a:cs typeface="Almendra"/>
              <a:sym typeface="Almendra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175" y="1479012"/>
            <a:ext cx="3776100" cy="8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725" y="2711225"/>
            <a:ext cx="4619000" cy="15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299650" y="2034400"/>
            <a:ext cx="4606200" cy="2911800"/>
          </a:xfrm>
          <a:prstGeom prst="rect">
            <a:avLst/>
          </a:prstGeom>
          <a:solidFill>
            <a:srgbClr val="303030">
              <a:alpha val="4906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Main Points:</a:t>
            </a:r>
            <a:endParaRPr b="1" u="sng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This class acts as our "game master."</a:t>
            </a:r>
            <a:endParaRPr b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○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What it HAS (Attributes):</a:t>
            </a:r>
            <a:endParaRPr b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vikingArmy: A list to hold all Viking objects.</a:t>
            </a:r>
            <a:endParaRPr b="1"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b="1"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saxonArmy: A list to hold all Saxon objects.</a:t>
            </a:r>
            <a:endParaRPr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105600" y="166650"/>
            <a:ext cx="6854400" cy="1551600"/>
          </a:xfrm>
          <a:prstGeom prst="plaque">
            <a:avLst>
              <a:gd fmla="val 16667" name="adj"/>
            </a:avLst>
          </a:prstGeom>
          <a:solidFill>
            <a:srgbClr val="FDFEFF">
              <a:alpha val="58490"/>
            </a:srgbClr>
          </a:solidFill>
          <a:ln cap="flat" cmpd="sng" w="38100">
            <a:solidFill>
              <a:srgbClr val="765A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1308700" y="166650"/>
            <a:ext cx="6448200" cy="1406400"/>
          </a:xfrm>
          <a:prstGeom prst="rect">
            <a:avLst/>
          </a:prstGeom>
          <a:effectLst>
            <a:outerShdw blurRad="28575" rotWithShape="0" algn="bl" dir="8460000" dist="476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400">
                <a:solidFill>
                  <a:srgbClr val="BC8B73"/>
                </a:solidFill>
                <a:latin typeface="Almendra"/>
                <a:ea typeface="Almendra"/>
                <a:cs typeface="Almendra"/>
                <a:sym typeface="Almendra"/>
              </a:rPr>
              <a:t>The Battle Commander          The War Class</a:t>
            </a:r>
            <a:endParaRPr b="1" sz="4400">
              <a:solidFill>
                <a:srgbClr val="BC8B73"/>
              </a:solidFill>
              <a:latin typeface="Almendra"/>
              <a:ea typeface="Almendra"/>
              <a:cs typeface="Almendra"/>
              <a:sym typeface="Almendra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525" y="2249913"/>
            <a:ext cx="3471325" cy="24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381600" y="291175"/>
            <a:ext cx="8380800" cy="1284600"/>
          </a:xfrm>
          <a:prstGeom prst="plaque">
            <a:avLst>
              <a:gd fmla="val 16667" name="adj"/>
            </a:avLst>
          </a:prstGeom>
          <a:solidFill>
            <a:srgbClr val="101010">
              <a:alpha val="52940"/>
            </a:srgbClr>
          </a:solidFill>
          <a:ln cap="flat" cmpd="sng" w="3810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607800" y="291175"/>
            <a:ext cx="8154600" cy="1284600"/>
          </a:xfrm>
          <a:prstGeom prst="rect">
            <a:avLst/>
          </a:prstGeom>
          <a:effectLst>
            <a:outerShdw blurRad="28575" rotWithShape="0" algn="bl" dir="8460000" dist="47625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rgbClr val="B45F06"/>
                </a:solidFill>
                <a:latin typeface="Almendra"/>
                <a:ea typeface="Almendra"/>
                <a:cs typeface="Almendra"/>
                <a:sym typeface="Almendra"/>
              </a:rPr>
              <a:t>Simulating the Battle!</a:t>
            </a:r>
            <a:endParaRPr b="1" sz="6200">
              <a:solidFill>
                <a:srgbClr val="B45F06"/>
              </a:solidFill>
              <a:latin typeface="Almendra"/>
              <a:ea typeface="Almendra"/>
              <a:cs typeface="Almendra"/>
              <a:sym typeface="Almend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700">
              <a:solidFill>
                <a:srgbClr val="BC8B73"/>
              </a:solidFill>
              <a:latin typeface="Almendra"/>
              <a:ea typeface="Almendra"/>
              <a:cs typeface="Almendra"/>
              <a:sym typeface="Almendra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2392950" y="2925200"/>
            <a:ext cx="43581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ectral ExtraBold"/>
                <a:ea typeface="Spectral ExtraBold"/>
                <a:cs typeface="Spectral ExtraBold"/>
                <a:sym typeface="Spectral ExtraBold"/>
              </a:rPr>
              <a:t>Time to place your bets…</a:t>
            </a:r>
            <a:endParaRPr sz="1800">
              <a:solidFill>
                <a:schemeClr val="dk1"/>
              </a:solidFill>
              <a:latin typeface="Spectral ExtraBold"/>
              <a:ea typeface="Spectral ExtraBold"/>
              <a:cs typeface="Spectral ExtraBold"/>
              <a:sym typeface="Spectral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