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AD4E6-4919-4287-9095-8786BD41BC3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646A9-5BA5-4DD3-845F-C643EED2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646A9-5BA5-4DD3-845F-C643EED21E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0376-D429-4871-9676-C8299ED9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3D65-3267-43D8-AE2D-E834C969E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B17D-2717-4FBF-98B6-A342074B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ACAA-5AE9-4FEE-9228-CA8E908E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A780-7C4A-4D95-8D57-10575346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3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45A0-F8BF-4ED8-A15F-106534FF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3E70A-55F2-4C88-9553-B1DE2B8E1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DBC0-86DC-4010-9E82-9E2204DC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24CB-75B9-4272-A6A3-E9C6A2BF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F695-FA5A-4193-B837-26FB743F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73517-7EE6-41F2-80AC-D14F6CB9A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1E28C-CB92-4005-8402-F8800A0FD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B5129-1AD2-435B-9ABE-C825D218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C191-56EE-4B35-8563-943D8153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8249-849D-458D-A199-59734645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2B22-BDC3-43D6-9C06-AA3B1302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5B43-2FE9-4FB8-8586-CB4736AC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1B5C-098D-4753-BF24-79D61668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06E6-6298-425D-953A-89F93A0C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2B02-B3DE-4F7E-94A4-921B096A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0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3529-0836-4062-A1E1-91D5181B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CA8D-4059-4883-A247-751B1AFD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45DB-3E89-47C0-888C-C6ED801E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549F6-684A-4378-BAE5-61217821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D928-E26B-414C-AD5E-E66A88B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4900-8C32-4391-BA6E-A00FC98B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4F8D-E096-4952-BDF3-C90CC42CA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B26A-DC39-4446-806B-9DB04C467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82ED-AC0D-4E3E-B4D6-77246CFA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57E1-CE97-45F6-85C3-467F23D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6CD1-7F1B-443B-8A3F-5111ECF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4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93E5-00EB-401D-BB43-89565B13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063BE-8873-48D1-8048-D0DA06BC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2A1A-2D7B-452D-A0C0-FEE6C2BB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013F6-C7BB-4ED9-BBA3-395443084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DDAD1-829D-41CE-A920-AB6998EED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292A3-7084-4030-ACA9-30193994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E8CAD-C456-487D-8A7F-E8A12995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7DBAF-3008-4F96-ABF3-077B5E6F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83C3-095A-4F7E-9B91-F6CAC7F6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044AD-F215-4A79-8762-AB5A4958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5D5E5-512F-4AEB-8CAB-0763484C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B9F37-6D0E-4F40-86DD-87F09D0E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9A50A-30A0-48BA-AE1C-E5ADE4C3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33DA8-F077-43DB-A7E6-412C1B7D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A5271-67CC-4D55-8261-1471AA00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B2FA-2CF3-488F-99F0-362F3965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7498-86F5-4F02-B03A-739B5185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AF20-697F-49AE-ACE1-9C0C93D05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397CA-D32C-4354-B890-4371894B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D1E26-A35B-4E11-A778-C3386D08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9FD8-9D69-496A-8001-405515E3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661B-E31F-411B-A9C9-99FA3C9E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BDC6E-F650-40D7-A18B-729918662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73F05-F952-4CDC-96F7-C81ED4E99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3721-701B-42F4-A459-AD19AF5F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A9740-BAD0-44F0-8638-0A7F5F06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6835-A5BA-4028-9E4E-7B598B4F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0A906-9DC3-42F4-A47E-01740AAB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2C2C-3CE8-4B47-B2F5-5D2F9067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A453-E4D0-4B0A-B844-E6EC1A3DB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6969-CD6B-4064-8196-AE2A09A24FD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2621-1D02-4C41-A67B-F9E06DB6A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5D7F-B204-456E-9E1D-B709B688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5515-577C-4D0C-810A-89364C9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fid.org/infectious-diseases/influenza-fl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influenza-laboratory-confirmed-cases-county-beginning-2009-10-seas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dc/state-specific-influenza-vaccination-coverage" TargetMode="External"/><Relationship Id="rId4" Type="http://schemas.openxmlformats.org/officeDocument/2006/relationships/hyperlink" Target="https://www.health.ny.gov/diseases/communicable/influenza/surveillanc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flu/weekly/index.htm#ILIActivityM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v94014@umbc.ed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fid.org/infectious-diseases/influenza-flu/" TargetMode="External"/><Relationship Id="rId4" Type="http://schemas.openxmlformats.org/officeDocument/2006/relationships/hyperlink" Target="https://github.com/kathuerta/DATA6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69C6-F0C0-45C3-97CA-7D033C8FF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9937"/>
            <a:ext cx="9144000" cy="3199329"/>
          </a:xfrm>
          <a:solidFill>
            <a:srgbClr val="FFFFFF">
              <a:alpha val="60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Exploring influenza cases in New York State with an interactive dashboard, trend comparison, and statistical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EEBB4-C179-44FD-8240-B6D8C1F1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9266"/>
            <a:ext cx="9143999" cy="1655762"/>
          </a:xfrm>
          <a:solidFill>
            <a:srgbClr val="FFFFFF">
              <a:alpha val="60000"/>
            </a:srgbClr>
          </a:solidFill>
        </p:spPr>
        <p:txBody>
          <a:bodyPr/>
          <a:lstStyle/>
          <a:p>
            <a:r>
              <a:rPr lang="en-US" b="1" dirty="0"/>
              <a:t>Katherine Huerta</a:t>
            </a:r>
          </a:p>
          <a:p>
            <a:r>
              <a:rPr lang="en-US" b="1" dirty="0"/>
              <a:t>Deliverable 1</a:t>
            </a:r>
          </a:p>
          <a:p>
            <a:r>
              <a:rPr lang="en-US" b="1" dirty="0"/>
              <a:t>Data 606 SP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A5C65-6F4F-44CC-A53D-9DF71C401247}"/>
              </a:ext>
            </a:extLst>
          </p:cNvPr>
          <p:cNvSpPr/>
          <p:nvPr/>
        </p:nvSpPr>
        <p:spPr>
          <a:xfrm>
            <a:off x="6795202" y="6488668"/>
            <a:ext cx="539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https://www.nfid.org/infectious-diseases/influenza-flu/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C174-94F7-4602-976D-A384D7B4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u="sng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7F88-2C19-4DF9-985F-8889C299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1632"/>
            <a:ext cx="9087439" cy="5809105"/>
          </a:xfrm>
        </p:spPr>
        <p:txBody>
          <a:bodyPr>
            <a:normAutofit/>
          </a:bodyPr>
          <a:lstStyle/>
          <a:p>
            <a:r>
              <a:rPr lang="en-US" sz="3200" dirty="0"/>
              <a:t>Explore seasonal influenza datasets to glean insights</a:t>
            </a:r>
          </a:p>
          <a:p>
            <a:pPr lvl="1"/>
            <a:r>
              <a:rPr lang="en-US" sz="2800" dirty="0"/>
              <a:t>Trends</a:t>
            </a:r>
          </a:p>
          <a:p>
            <a:pPr lvl="1"/>
            <a:r>
              <a:rPr lang="en-US" sz="2800" dirty="0"/>
              <a:t>Risk factors (location, population, vaccine coverage and effectiveness)</a:t>
            </a:r>
          </a:p>
          <a:p>
            <a:pPr lvl="1"/>
            <a:r>
              <a:rPr lang="en-US" sz="2800" dirty="0"/>
              <a:t>And more!</a:t>
            </a:r>
          </a:p>
          <a:p>
            <a:r>
              <a:rPr lang="en-US" sz="3200" dirty="0"/>
              <a:t>Determine the significance of trends/correlations</a:t>
            </a:r>
          </a:p>
          <a:p>
            <a:pPr lvl="1"/>
            <a:r>
              <a:rPr lang="en-US" sz="2800" dirty="0"/>
              <a:t>Using R and Python</a:t>
            </a:r>
          </a:p>
          <a:p>
            <a:r>
              <a:rPr lang="en-US" sz="3200" dirty="0"/>
              <a:t>Create an interactive dashboard </a:t>
            </a:r>
          </a:p>
          <a:p>
            <a:pPr lvl="1"/>
            <a:r>
              <a:rPr lang="en-US" sz="2800" dirty="0"/>
              <a:t>Enabling healthcare professionals and researchers to make inferences and/or decisions based on their expertise.</a:t>
            </a:r>
          </a:p>
          <a:p>
            <a:pPr lvl="2"/>
            <a:r>
              <a:rPr lang="en-US" sz="2400" dirty="0"/>
              <a:t>This may include preventative measures, preparedness, and outreach</a:t>
            </a:r>
          </a:p>
        </p:txBody>
      </p:sp>
    </p:spTree>
    <p:extLst>
      <p:ext uri="{BB962C8B-B14F-4D97-AF65-F5344CB8AC3E}">
        <p14:creationId xmlns:p14="http://schemas.microsoft.com/office/powerpoint/2010/main" val="16322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6ED-6A99-47C5-B7E4-CC54DE2D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u="sng" dirty="0"/>
              <a:t>Main Data Set and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55F2-D905-49C4-B15B-F0F232E5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7526"/>
            <a:ext cx="9332536" cy="588047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Influenza Laboratory-Confirmed Cases By County: </a:t>
            </a:r>
            <a:r>
              <a:rPr lang="en-US" dirty="0"/>
              <a:t>Beginning 2009-10 Season (HealthData.gov, 2020)</a:t>
            </a:r>
          </a:p>
          <a:p>
            <a:pPr lvl="1"/>
            <a:r>
              <a:rPr lang="en-US" dirty="0"/>
              <a:t>Originally from </a:t>
            </a:r>
            <a:r>
              <a:rPr lang="en-US" dirty="0">
                <a:hlinkClick r:id="rId4"/>
              </a:rPr>
              <a:t>New York State Department of Health</a:t>
            </a:r>
            <a:r>
              <a:rPr lang="en-US" dirty="0"/>
              <a:t> (health.data.ny.gov, 2020)</a:t>
            </a:r>
          </a:p>
          <a:p>
            <a:r>
              <a:rPr lang="en-US" dirty="0"/>
              <a:t>Weekly counts of laboratory-confirmed influenza cases and type from 2009-present in </a:t>
            </a:r>
            <a:r>
              <a:rPr lang="en-US" b="1" dirty="0"/>
              <a:t>New York (State).</a:t>
            </a:r>
          </a:p>
          <a:p>
            <a:pPr lvl="1"/>
            <a:r>
              <a:rPr lang="en-US" dirty="0"/>
              <a:t>Nine Columns (Season, Region, County, CDC Week, Week Ending Date, Disease, Count, County Centroid, and FIPS) </a:t>
            </a:r>
          </a:p>
          <a:p>
            <a:pPr lvl="1"/>
            <a:r>
              <a:rPr lang="en-US" dirty="0"/>
              <a:t>62,286 rows</a:t>
            </a:r>
          </a:p>
          <a:p>
            <a:r>
              <a:rPr lang="en-US" dirty="0"/>
              <a:t>Other datasets will be used to supplement my findings</a:t>
            </a:r>
          </a:p>
          <a:p>
            <a:pPr lvl="1"/>
            <a:r>
              <a:rPr lang="en-US" dirty="0">
                <a:hlinkClick r:id="rId5"/>
              </a:rPr>
              <a:t>State Specific Influenza Vaccination Coverage </a:t>
            </a:r>
            <a:r>
              <a:rPr lang="en-US" dirty="0"/>
              <a:t>(CDC, provided by Kaggle – 2019)</a:t>
            </a:r>
          </a:p>
          <a:p>
            <a:pPr lvl="1"/>
            <a:r>
              <a:rPr lang="en-US" dirty="0"/>
              <a:t>Population data, vaccine effectiveness (CDC), and more may be used.</a:t>
            </a:r>
          </a:p>
        </p:txBody>
      </p:sp>
    </p:spTree>
    <p:extLst>
      <p:ext uri="{BB962C8B-B14F-4D97-AF65-F5344CB8AC3E}">
        <p14:creationId xmlns:p14="http://schemas.microsoft.com/office/powerpoint/2010/main" val="9037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E8C8-D90C-4F5F-9B1D-D1728713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u="sng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B47D-FDAE-4D44-830D-96DC6628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957"/>
            <a:ext cx="10515600" cy="3101417"/>
          </a:xfrm>
        </p:spPr>
        <p:txBody>
          <a:bodyPr/>
          <a:lstStyle/>
          <a:p>
            <a:r>
              <a:rPr lang="en-US" sz="3200" dirty="0"/>
              <a:t>Why is this important?</a:t>
            </a:r>
          </a:p>
          <a:p>
            <a:pPr lvl="1"/>
            <a:r>
              <a:rPr lang="en-US" sz="2800" dirty="0"/>
              <a:t>Seasonal flu is deadly and widespread</a:t>
            </a:r>
          </a:p>
          <a:p>
            <a:pPr lvl="2"/>
            <a:r>
              <a:rPr lang="en-US" sz="2400" dirty="0"/>
              <a:t>So far in this 2019-2020 flu season, an estimated 10,000 people have died and 180,000 hospitalized in the United States (</a:t>
            </a:r>
            <a:r>
              <a:rPr lang="en-US" sz="2400" dirty="0">
                <a:hlinkClick r:id="rId2"/>
              </a:rPr>
              <a:t>Centers for Disease Control</a:t>
            </a:r>
            <a:r>
              <a:rPr lang="en-US" sz="2400" dirty="0"/>
              <a:t>, 2020) </a:t>
            </a:r>
          </a:p>
          <a:p>
            <a:pPr lvl="1"/>
            <a:r>
              <a:rPr lang="en-US" sz="2800" dirty="0"/>
              <a:t>Seasonal flu data can help us better understand and prepare for the pandemic flu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65926B-8E66-49D7-B56D-6E5496E6476A}"/>
              </a:ext>
            </a:extLst>
          </p:cNvPr>
          <p:cNvSpPr txBox="1">
            <a:spLocks/>
          </p:cNvSpPr>
          <p:nvPr/>
        </p:nvSpPr>
        <p:spPr>
          <a:xfrm>
            <a:off x="0" y="3788394"/>
            <a:ext cx="9630705" cy="207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Why New York State?</a:t>
            </a:r>
          </a:p>
          <a:p>
            <a:pPr lvl="1"/>
            <a:r>
              <a:rPr lang="en-US" sz="2800" dirty="0"/>
              <a:t>Has locations that range from highly populated to rural</a:t>
            </a:r>
          </a:p>
          <a:p>
            <a:pPr lvl="1"/>
            <a:r>
              <a:rPr lang="en-US" sz="2800" dirty="0"/>
              <a:t>High influenza-like illness activity (like most states currently)</a:t>
            </a:r>
          </a:p>
          <a:p>
            <a:pPr lvl="1"/>
            <a:r>
              <a:rPr lang="en-US" sz="2800" dirty="0"/>
              <a:t>Has up-to-date data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F1B1A1-F0D4-4ECA-BF83-A5B46B46E513}"/>
              </a:ext>
            </a:extLst>
          </p:cNvPr>
          <p:cNvGrpSpPr/>
          <p:nvPr/>
        </p:nvGrpSpPr>
        <p:grpSpPr>
          <a:xfrm>
            <a:off x="0" y="6417"/>
            <a:ext cx="11585641" cy="6595353"/>
            <a:chOff x="3690277" y="1060045"/>
            <a:chExt cx="7822186" cy="4992728"/>
          </a:xfrm>
        </p:grpSpPr>
        <p:pic>
          <p:nvPicPr>
            <p:cNvPr id="10" name="Content Placeholder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68B8352-5DC3-46E2-9216-D80DAC496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119"/>
            <a:stretch/>
          </p:blipFill>
          <p:spPr>
            <a:xfrm>
              <a:off x="3690277" y="1060045"/>
              <a:ext cx="7822186" cy="473791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F98570-E1E6-4327-9A3E-14454B566F78}"/>
                </a:ext>
              </a:extLst>
            </p:cNvPr>
            <p:cNvSpPr/>
            <p:nvPr/>
          </p:nvSpPr>
          <p:spPr>
            <a:xfrm>
              <a:off x="3690277" y="5683441"/>
              <a:ext cx="5731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2"/>
                </a:rPr>
                <a:t>https://www.cdc.gov/flu/weekly/index.htm#ILIActivityMap</a:t>
              </a:r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639F2496-5EFC-4004-A0E0-15B535A5AB96}"/>
              </a:ext>
            </a:extLst>
          </p:cNvPr>
          <p:cNvSpPr/>
          <p:nvPr/>
        </p:nvSpPr>
        <p:spPr>
          <a:xfrm>
            <a:off x="5428285" y="3135787"/>
            <a:ext cx="1014920" cy="7090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69C6-F0C0-45C3-97CA-7D033C8FF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9938"/>
            <a:ext cx="9144000" cy="1093960"/>
          </a:xfrm>
          <a:solidFill>
            <a:srgbClr val="FFFFFF">
              <a:alpha val="60000"/>
            </a:srgbClr>
          </a:solidFill>
        </p:spPr>
        <p:txBody>
          <a:bodyPr>
            <a:normAutofit/>
          </a:bodyPr>
          <a:lstStyle/>
          <a:p>
            <a:r>
              <a:rPr lang="en-US" b="1" dirty="0"/>
              <a:t>Questions and Feedback?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EEBB4-C179-44FD-8240-B6D8C1F1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073898"/>
            <a:ext cx="9143999" cy="1655762"/>
          </a:xfrm>
          <a:solidFill>
            <a:srgbClr val="FFFFFF">
              <a:alpha val="60000"/>
            </a:srgbClr>
          </a:solidFill>
        </p:spPr>
        <p:txBody>
          <a:bodyPr/>
          <a:lstStyle/>
          <a:p>
            <a:r>
              <a:rPr lang="en-US" b="1" dirty="0">
                <a:hlinkClick r:id="rId3"/>
              </a:rPr>
              <a:t>uv94014@umbc.edu</a:t>
            </a:r>
            <a:endParaRPr lang="en-US" b="1" dirty="0"/>
          </a:p>
          <a:p>
            <a:r>
              <a:rPr lang="en-US" dirty="0">
                <a:hlinkClick r:id="rId4"/>
              </a:rPr>
              <a:t>https://github.com/kathuerta/DATA606</a:t>
            </a:r>
            <a:endParaRPr lang="en-US" b="1" dirty="0"/>
          </a:p>
          <a:p>
            <a:r>
              <a:rPr lang="en-US" b="1" dirty="0"/>
              <a:t>Thank you!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A5C65-6F4F-44CC-A53D-9DF71C401247}"/>
              </a:ext>
            </a:extLst>
          </p:cNvPr>
          <p:cNvSpPr/>
          <p:nvPr/>
        </p:nvSpPr>
        <p:spPr>
          <a:xfrm>
            <a:off x="6795202" y="6488668"/>
            <a:ext cx="539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https://www.nfid.org/infectious-diseases/influenza-flu/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358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Exploring influenza cases in New York State with an interactive dashboard, trend comparison, and statistical analysis</vt:lpstr>
      <vt:lpstr>Project</vt:lpstr>
      <vt:lpstr>Main Data Set and Source</vt:lpstr>
      <vt:lpstr>Rationale</vt:lpstr>
      <vt:lpstr>Questions and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Huerta</dc:creator>
  <cp:lastModifiedBy>Katherine Huerta</cp:lastModifiedBy>
  <cp:revision>21</cp:revision>
  <dcterms:created xsi:type="dcterms:W3CDTF">2020-02-01T21:39:24Z</dcterms:created>
  <dcterms:modified xsi:type="dcterms:W3CDTF">2020-02-05T01:12:13Z</dcterms:modified>
</cp:coreProperties>
</file>