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5" r:id="rId4"/>
    <p:sldId id="267" r:id="rId5"/>
    <p:sldId id="268" r:id="rId6"/>
    <p:sldId id="270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FC9"/>
    <a:srgbClr val="220000"/>
    <a:srgbClr val="FF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82013" autoAdjust="0"/>
  </p:normalViewPr>
  <p:slideViewPr>
    <p:cSldViewPr snapToGrid="0">
      <p:cViewPr varScale="1">
        <p:scale>
          <a:sx n="70" d="100"/>
          <a:sy n="70" d="100"/>
        </p:scale>
        <p:origin x="112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44073-93F9-4827-8F36-B332949A582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6D505-160D-4E50-A6F2-0FA7A3EE7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6D505-160D-4E50-A6F2-0FA7A3EE7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4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6D505-160D-4E50-A6F2-0FA7A3EE77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6D505-160D-4E50-A6F2-0FA7A3EE77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6D505-160D-4E50-A6F2-0FA7A3EE77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6D505-160D-4E50-A6F2-0FA7A3EE77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6D505-160D-4E50-A6F2-0FA7A3EE77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6D505-160D-4E50-A6F2-0FA7A3EE77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F972-07CC-425C-BDDD-6450455AD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0B5A6-318F-462E-9EAA-1003FB7A0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14CE-7589-4ECB-AC59-3C8A8C3E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5BCF-4A13-4784-954C-3BC6E13F7F39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5586-2277-4B6A-8064-58D2A295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6045-161E-4152-90E1-385F38E5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2ED2-EEDB-4998-B7E2-0A7972BB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64331-3FB6-43F2-877D-50AB4BBE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7391-322B-44F7-8624-E354C2B9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1261-825F-45D8-B5E3-08761C781E84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5727-DD07-4049-8361-3A64EBE4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62D6-7161-484E-8C44-8EFDEEE7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FEADC-8C6A-4EBD-B5C5-13AE48F7E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44F72-32B1-4663-B030-0E5A21930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2C9D7-044A-40D5-A657-719FC92A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D92C-A561-4921-A4C5-5AEAEBDDCC97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B7A0C-C6FB-41FD-AD86-69BAD579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F935B-6D9A-49F8-9217-EF67896B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C831-527C-4EEE-875F-28245B82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14F7-EC85-472B-8F1B-4FEB3AD6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BBBA5-8FA9-4049-9853-DF03B5D6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D11E-FC92-4C99-B744-02050DF1E9DF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4726D-CC05-47EB-B098-3159D08A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C112-2C14-42D5-B2D5-E3459E84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3E08-E47A-47F8-BAA1-2A306D35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18F3-C9AD-45D8-B4AC-8538260A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4644-F619-4C89-90C4-37016BD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0C5-F30B-4D7B-B7C6-308D2BB2057D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FAD8-97B9-4801-9B17-4982B225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7B6F-642C-4760-A0C8-3194C7E2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6CC4-C96F-4BDB-8229-A0A2E87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34ED-513D-40C2-96FB-2BFC4936E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DF2CA-B00F-4FD1-B496-24E8571E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5B9C-5254-421A-8522-FCB35548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A4D3-85B7-4C8A-A30A-019C05D3CCE5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88383-4366-4437-8A13-0D9E7C65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250C9-5F76-4E34-B003-FF9AFA46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8318-4C7C-4C12-B17D-BFFE5312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9E31-FE1A-40B3-BB56-C69A2CCD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74471-F5BA-4827-9161-CE3BC393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7CCFD-458A-47D7-B257-DB81FB505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856EA-8994-4F77-8144-430F76D6D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FA42C-050D-4422-9AF6-2B45FF8B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3677-455A-48FA-A8F0-59C730C1594B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E1DF2-46C5-4D83-9F1B-FE8BF6C4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2496A-0A91-4233-AFEE-20B0003E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42E1-35A8-4112-AD06-518B1D53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103E0-67BE-42FE-86CA-0C8ADFB8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AD3B-4D19-4351-AB49-F41DC25135BC}" type="datetime1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5DECA-17A9-401D-B0E5-BEF8F63B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6F5FC-454B-4290-A12C-F6B515FC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24610-B8BF-4849-A938-679D3263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788E-4454-41EA-A89F-EA8B9C4622AB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FC771-ABCC-4AF8-89D5-549BC5FE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8AB79-5EB0-4C7B-A9F7-120BD349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20B3-4C83-4E70-8502-F6DEBAD0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BBE39-583E-4A85-8512-67ED13A6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E4F8D-3764-4B24-99B7-05E498952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43442-6E2F-42CC-BB22-ADFFCFEE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DE91-B7D8-405F-9DD4-7EAFAD2B106A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B9E2A-5DA1-4A53-ADE5-9D05A638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432F8-18F5-41E0-A27E-89E38204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4A1F-BC23-4588-B0E3-62F316C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CFF77-9589-4CDC-91AF-DCACE231B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BA5EF-BCC9-4132-B7BB-B27803B9B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63CA3-EED7-45CD-B21D-C4B37264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BDC1-7C73-40D7-AC65-33787F3E13C3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5C069-9991-4BFB-8034-9D9DE18B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F9F86-7FDF-45E9-80BD-E7B3F514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7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BF9D6-41F2-4358-96A0-A531CB91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9B789-F93B-4FD6-8E73-0B9F9D8D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94AA-8559-4CA8-A6BD-D77849802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7F0C-D045-4AAE-B746-3833E9753289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2C1-58FA-4897-9100-0F1269F08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865B-40F8-46AB-A264-C614B7A7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747A-6DAD-4613-894C-A52E5D01B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3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fid.org/infectious-diseases/influenza-fl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ir.org/2011/4/e85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3222192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cgis.com/apps/opsdashboard/index.html#/bda7594740fd40299423467b48e9ecf6" TargetMode="External"/><Relationship Id="rId3" Type="http://schemas.openxmlformats.org/officeDocument/2006/relationships/hyperlink" Target="https://gis.cdc.gov/grasp/fluview/main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henahealth.com/insight/flu-dashboard-2017-201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yshc.health.ny.gov/web/nyapd/new-york-state-flu-trac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yshc.health.ny.gov/web/nyapd/new-york-state-flu-track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uv94014@umbc.ed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fid.org/infectious-diseases/influenza-flu/" TargetMode="External"/><Relationship Id="rId4" Type="http://schemas.openxmlformats.org/officeDocument/2006/relationships/hyperlink" Target="https://github.com/kathuerta/DATA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521B-8764-4636-9144-46EE440ED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1055"/>
            <a:ext cx="9144000" cy="2117143"/>
          </a:xfrm>
          <a:solidFill>
            <a:srgbClr val="FFFFFF">
              <a:alpha val="50196"/>
            </a:srgbClr>
          </a:solidFill>
        </p:spPr>
        <p:txBody>
          <a:bodyPr>
            <a:normAutofit fontScale="90000"/>
          </a:bodyPr>
          <a:lstStyle/>
          <a:p>
            <a:r>
              <a:rPr lang="en-US" sz="5400" b="1" dirty="0"/>
              <a:t>Comparing Influenza Trends in New York State with an Interactive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09865-85D2-4F91-807E-6D50867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8198"/>
            <a:ext cx="9144000" cy="1655762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b="1" dirty="0"/>
              <a:t>Katherine Huerta</a:t>
            </a:r>
          </a:p>
          <a:p>
            <a:r>
              <a:rPr lang="en-US" b="1" dirty="0"/>
              <a:t>Deliverable 2</a:t>
            </a:r>
          </a:p>
          <a:p>
            <a:r>
              <a:rPr lang="en-US" b="1" dirty="0"/>
              <a:t>Data 606 SP 2020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FF732-42C7-4FDB-8F74-DD6D393ACFF9}"/>
              </a:ext>
            </a:extLst>
          </p:cNvPr>
          <p:cNvSpPr/>
          <p:nvPr/>
        </p:nvSpPr>
        <p:spPr>
          <a:xfrm>
            <a:off x="6795202" y="6488668"/>
            <a:ext cx="539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https://www.nfid.org/infectious-diseases/influenza-flu/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CF9F-F1E0-41C2-8B52-C1AC69E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31307"/>
            <a:ext cx="2743200" cy="365125"/>
          </a:xfrm>
        </p:spPr>
        <p:txBody>
          <a:bodyPr/>
          <a:lstStyle/>
          <a:p>
            <a:fld id="{F720747A-6DAD-4613-894C-A52E5D01BD43}" type="slidenum">
              <a:rPr lang="en-US" sz="2000" smtClean="0"/>
              <a:t>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63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E98E-E2AE-4D46-9247-B437C133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0933"/>
          </a:xfrm>
        </p:spPr>
        <p:txBody>
          <a:bodyPr/>
          <a:lstStyle/>
          <a:p>
            <a:r>
              <a:rPr lang="en-US" b="1" u="sng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BFB0-3390-45D3-9C7D-49E8D7C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037"/>
            <a:ext cx="11064240" cy="4055192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Related Literature</a:t>
            </a:r>
          </a:p>
          <a:p>
            <a:pPr marL="0" indent="0" algn="just">
              <a:buNone/>
            </a:pPr>
            <a:endParaRPr lang="en-US" sz="800" b="1" dirty="0"/>
          </a:p>
          <a:p>
            <a:pPr lvl="1" algn="just">
              <a:lnSpc>
                <a:spcPct val="100000"/>
              </a:lnSpc>
            </a:pPr>
            <a:r>
              <a:rPr lang="en-US" sz="2800" dirty="0"/>
              <a:t>C. Cheng et al., Journal of Medical Internet Research (2011)</a:t>
            </a:r>
          </a:p>
          <a:p>
            <a:pPr lvl="2" algn="just"/>
            <a:endParaRPr lang="en-US" sz="1200" dirty="0"/>
          </a:p>
          <a:p>
            <a:pPr lvl="2" algn="just"/>
            <a:r>
              <a:rPr lang="en-US" sz="2400" b="1" dirty="0"/>
              <a:t>Outcome: </a:t>
            </a:r>
            <a:r>
              <a:rPr lang="en-US" sz="2400" dirty="0"/>
              <a:t>Developed and employed an influenza surveillance dashboard (cases in Hong-Kong) that models </a:t>
            </a:r>
            <a:r>
              <a:rPr lang="en-US" sz="2400" b="1" dirty="0"/>
              <a:t>efficient dissemination of surveillance data</a:t>
            </a:r>
            <a:r>
              <a:rPr lang="en-US" sz="2400" dirty="0"/>
              <a:t>.</a:t>
            </a:r>
          </a:p>
          <a:p>
            <a:pPr lvl="2" algn="just"/>
            <a:endParaRPr lang="en-US" sz="2400" b="1" dirty="0"/>
          </a:p>
          <a:p>
            <a:pPr lvl="2" algn="just"/>
            <a:r>
              <a:rPr lang="en-US" sz="2400" b="1" dirty="0"/>
              <a:t>Key Takeaway: </a:t>
            </a:r>
            <a:r>
              <a:rPr lang="en-US" sz="2400" dirty="0"/>
              <a:t>Proper dissemination of surveillance data </a:t>
            </a:r>
            <a:r>
              <a:rPr lang="en-US" sz="2400" b="1" dirty="0"/>
              <a:t>increases the impact </a:t>
            </a:r>
            <a:r>
              <a:rPr lang="en-US" sz="2400" dirty="0"/>
              <a:t>the dashboard has on the user.</a:t>
            </a:r>
          </a:p>
          <a:p>
            <a:pPr marL="914400" lvl="2" indent="0" algn="just">
              <a:buNone/>
            </a:pPr>
            <a:endParaRPr lang="en-US" sz="1200" dirty="0"/>
          </a:p>
          <a:p>
            <a:pPr lvl="3" algn="just"/>
            <a:r>
              <a:rPr lang="en-US" sz="2400" dirty="0"/>
              <a:t>Health officials and policy makers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7317-73C1-4798-B240-DB9FF28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242903"/>
            <a:ext cx="2743200" cy="365125"/>
          </a:xfrm>
        </p:spPr>
        <p:txBody>
          <a:bodyPr/>
          <a:lstStyle/>
          <a:p>
            <a:fld id="{F720747A-6DAD-4613-894C-A52E5D01BD43}" type="slidenum">
              <a:rPr lang="en-US" sz="2000" smtClean="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E33DF-60DF-4B2E-BC23-4AB4852DEC3E}"/>
              </a:ext>
            </a:extLst>
          </p:cNvPr>
          <p:cNvSpPr txBox="1">
            <a:spLocks/>
          </p:cNvSpPr>
          <p:nvPr/>
        </p:nvSpPr>
        <p:spPr>
          <a:xfrm>
            <a:off x="-350520" y="5364504"/>
            <a:ext cx="8945878" cy="1234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1800" dirty="0"/>
              <a:t>C. Cheng, D. Ip, B. Cowling, L. Ho, and E. Lau, “Digital dashboard design using multiple data streams for surveillance with influenza surveillance as an example”, J Med Internet Res. 2011 Oct-Dec; 13(4): e85. Published online 2011 Oct 14, </a:t>
            </a:r>
            <a:r>
              <a:rPr lang="en-US" sz="1800" dirty="0" err="1"/>
              <a:t>doi</a:t>
            </a:r>
            <a:r>
              <a:rPr lang="en-US" sz="1800" dirty="0"/>
              <a:t>: </a:t>
            </a:r>
            <a:r>
              <a:rPr lang="en-US" sz="1800" u="sng" dirty="0">
                <a:hlinkClick r:id="rId3"/>
              </a:rPr>
              <a:t>10.2196/jmir.1658</a:t>
            </a:r>
            <a:r>
              <a:rPr lang="en-US" sz="1800" dirty="0"/>
              <a:t>. Available: </a:t>
            </a:r>
            <a:r>
              <a:rPr lang="en-US" sz="1800" u="sng" dirty="0">
                <a:hlinkClick r:id="rId4"/>
              </a:rPr>
              <a:t>https://www.ncbi.nlm.nih.gov/pmc/articles/PMC3222192/</a:t>
            </a:r>
            <a:r>
              <a:rPr lang="en-US" sz="1800" dirty="0"/>
              <a:t>. [Accessed Feb. 19, 2020].</a:t>
            </a:r>
          </a:p>
        </p:txBody>
      </p:sp>
    </p:spTree>
    <p:extLst>
      <p:ext uri="{BB962C8B-B14F-4D97-AF65-F5344CB8AC3E}">
        <p14:creationId xmlns:p14="http://schemas.microsoft.com/office/powerpoint/2010/main" val="14875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E98E-E2AE-4D46-9247-B437C133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0933"/>
          </a:xfrm>
        </p:spPr>
        <p:txBody>
          <a:bodyPr/>
          <a:lstStyle/>
          <a:p>
            <a:r>
              <a:rPr lang="en-US" b="1" u="sng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BFB0-3390-45D3-9C7D-49E8D7C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8073"/>
            <a:ext cx="10515600" cy="36676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Similar Projects (Dashboards)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New York State Flu Tracker (NYS Health Connector, 2020)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FluView Interactive (CDC, 2020)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AthenaInsight Flu Dashboard (L. VanWhy, and P. Galebach, 2019)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“Mapping 2019-nCoV” (L. Gardner, 2020)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7317-73C1-4798-B240-DB9FF28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242903"/>
            <a:ext cx="2743200" cy="365125"/>
          </a:xfrm>
        </p:spPr>
        <p:txBody>
          <a:bodyPr/>
          <a:lstStyle/>
          <a:p>
            <a:fld id="{F720747A-6DAD-4613-894C-A52E5D01BD43}" type="slidenum">
              <a:rPr lang="en-US" sz="2000" smtClean="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32111-7BAF-4FC2-ADF9-6EEB27E5070A}"/>
              </a:ext>
            </a:extLst>
          </p:cNvPr>
          <p:cNvGrpSpPr/>
          <p:nvPr/>
        </p:nvGrpSpPr>
        <p:grpSpPr>
          <a:xfrm>
            <a:off x="4692654" y="2027996"/>
            <a:ext cx="6733350" cy="4635519"/>
            <a:chOff x="1851512" y="396240"/>
            <a:chExt cx="5164434" cy="34654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0BCF75-F9C7-4041-915F-7BEE45FA372D}"/>
                </a:ext>
              </a:extLst>
            </p:cNvPr>
            <p:cNvSpPr/>
            <p:nvPr/>
          </p:nvSpPr>
          <p:spPr>
            <a:xfrm>
              <a:off x="1851512" y="3553905"/>
              <a:ext cx="34163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https://gis.cdc.gov/grasp/fluview/main.html</a:t>
              </a:r>
              <a:endParaRPr lang="en-US" sz="1400" dirty="0"/>
            </a:p>
          </p:txBody>
        </p:sp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8B63C82-8DCF-438F-850F-9C1C1BEC8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468"/>
            <a:stretch/>
          </p:blipFill>
          <p:spPr>
            <a:xfrm>
              <a:off x="1851512" y="396240"/>
              <a:ext cx="5164434" cy="315766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40506C-2FEA-4839-B712-F4A5C953BE06}"/>
              </a:ext>
            </a:extLst>
          </p:cNvPr>
          <p:cNvGrpSpPr/>
          <p:nvPr/>
        </p:nvGrpSpPr>
        <p:grpSpPr>
          <a:xfrm>
            <a:off x="519121" y="3129813"/>
            <a:ext cx="7181501" cy="3430626"/>
            <a:chOff x="1017336" y="391015"/>
            <a:chExt cx="6332122" cy="3038002"/>
          </a:xfrm>
        </p:grpSpPr>
        <p:pic>
          <p:nvPicPr>
            <p:cNvPr id="11" name="Picture 10" descr="A close up of a map&#10;&#10;Description automatically generated">
              <a:extLst>
                <a:ext uri="{FF2B5EF4-FFF2-40B4-BE49-F238E27FC236}">
                  <a16:creationId xmlns:a16="http://schemas.microsoft.com/office/drawing/2014/main" id="{B9804F94-881F-40DE-9797-4938C59D1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36" y="391015"/>
              <a:ext cx="6332122" cy="277639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A58BF1-C099-4A6C-A482-FDABC77CDBC7}"/>
                </a:ext>
              </a:extLst>
            </p:cNvPr>
            <p:cNvSpPr/>
            <p:nvPr/>
          </p:nvSpPr>
          <p:spPr>
            <a:xfrm>
              <a:off x="1017336" y="3167407"/>
              <a:ext cx="6096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100" dirty="0">
                  <a:hlinkClick r:id="rId6"/>
                </a:rPr>
                <a:t>https://www.athenahealth.com/insight/flu-dashboard-2017-2018</a:t>
              </a:r>
              <a:r>
                <a:rPr lang="en-US" sz="1100" dirty="0"/>
                <a:t> </a:t>
              </a:r>
            </a:p>
          </p:txBody>
        </p:sp>
      </p:grpSp>
      <p:pic>
        <p:nvPicPr>
          <p:cNvPr id="13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1F8B7C-9763-49AF-8D1C-3340C09ED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33" y="3806896"/>
            <a:ext cx="5576879" cy="270976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25D6D4-1238-40E7-8E7E-C914F351126D}"/>
              </a:ext>
            </a:extLst>
          </p:cNvPr>
          <p:cNvSpPr/>
          <p:nvPr/>
        </p:nvSpPr>
        <p:spPr>
          <a:xfrm>
            <a:off x="558033" y="6471507"/>
            <a:ext cx="52663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8"/>
              </a:rPr>
              <a:t>https://www.arcgis.com/apps/opsdashboard/index.html#/bda7594740fd40299423467b48e9ecf6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6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CF84-5B10-4408-9FD3-FED97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278" y="239591"/>
            <a:ext cx="2743200" cy="365125"/>
          </a:xfrm>
        </p:spPr>
        <p:txBody>
          <a:bodyPr/>
          <a:lstStyle/>
          <a:p>
            <a:fld id="{F720747A-6DAD-4613-894C-A52E5D01BD43}" type="slidenum">
              <a:rPr lang="en-US" sz="2000" smtClean="0">
                <a:solidFill>
                  <a:schemeClr val="tx1"/>
                </a:solidFill>
              </a:rPr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3B9D35-6DD3-403B-B0CD-B8E23743A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6525"/>
            <a:ext cx="10957560" cy="54663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6C47A3-CC64-4E23-B7DD-97D138DA0224}"/>
              </a:ext>
            </a:extLst>
          </p:cNvPr>
          <p:cNvSpPr/>
          <p:nvPr/>
        </p:nvSpPr>
        <p:spPr>
          <a:xfrm>
            <a:off x="152400" y="5670711"/>
            <a:ext cx="65689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https://nyshc.health.ny.gov/web/nyapd/new-york-state-flu-tracker</a:t>
            </a:r>
            <a:endParaRPr lang="en-US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AEC7E2-08C6-4F4F-9E68-68D04F22B371}"/>
              </a:ext>
            </a:extLst>
          </p:cNvPr>
          <p:cNvSpPr txBox="1">
            <a:spLocks/>
          </p:cNvSpPr>
          <p:nvPr/>
        </p:nvSpPr>
        <p:spPr>
          <a:xfrm>
            <a:off x="-300088" y="5932321"/>
            <a:ext cx="8671201" cy="591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1" dirty="0"/>
              <a:t>Figure 1. </a:t>
            </a:r>
            <a:r>
              <a:rPr lang="en-US" sz="1800" dirty="0"/>
              <a:t>Section of New York State Flu Tracker that displays the case rate per 100,000 population in the form of a density map. The panel to the right compares the case rate for each week between the four most recent flu seasons.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D7E57-5883-4098-B347-AFC4DE31E788}"/>
              </a:ext>
            </a:extLst>
          </p:cNvPr>
          <p:cNvSpPr/>
          <p:nvPr/>
        </p:nvSpPr>
        <p:spPr>
          <a:xfrm>
            <a:off x="152400" y="1240971"/>
            <a:ext cx="6433457" cy="44297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247CC-D15A-4615-B7C3-C2CB2158C5F7}"/>
              </a:ext>
            </a:extLst>
          </p:cNvPr>
          <p:cNvSpPr/>
          <p:nvPr/>
        </p:nvSpPr>
        <p:spPr>
          <a:xfrm>
            <a:off x="6585857" y="1240971"/>
            <a:ext cx="4659086" cy="44297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CF84-5B10-4408-9FD3-FED97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9720" y="258445"/>
            <a:ext cx="2743200" cy="365125"/>
          </a:xfrm>
        </p:spPr>
        <p:txBody>
          <a:bodyPr/>
          <a:lstStyle/>
          <a:p>
            <a:fld id="{F720747A-6DAD-4613-894C-A52E5D01BD43}" type="slidenum">
              <a:rPr lang="en-US" sz="2000" smtClean="0">
                <a:solidFill>
                  <a:schemeClr val="tx1"/>
                </a:solidFill>
              </a:rPr>
              <a:t>5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6C47A3-CC64-4E23-B7DD-97D138DA0224}"/>
              </a:ext>
            </a:extLst>
          </p:cNvPr>
          <p:cNvSpPr/>
          <p:nvPr/>
        </p:nvSpPr>
        <p:spPr>
          <a:xfrm>
            <a:off x="152400" y="4897713"/>
            <a:ext cx="65971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https://nyshc.health.ny.gov/web/nyapd/new-york-state-flu-tracker</a:t>
            </a:r>
            <a:endParaRPr lang="en-US" sz="1100" dirty="0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90E4088-A1EB-41DA-9A78-ADFA2AE53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6525"/>
            <a:ext cx="11116047" cy="44379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C7A22C-33CE-4D95-A43D-061D748DD569}"/>
              </a:ext>
            </a:extLst>
          </p:cNvPr>
          <p:cNvSpPr txBox="1">
            <a:spLocks/>
          </p:cNvSpPr>
          <p:nvPr/>
        </p:nvSpPr>
        <p:spPr>
          <a:xfrm>
            <a:off x="-318941" y="5300725"/>
            <a:ext cx="7577581" cy="807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1" dirty="0"/>
              <a:t>Figure 2. </a:t>
            </a:r>
            <a:r>
              <a:rPr lang="en-US" sz="1800" dirty="0"/>
              <a:t>Section of NYS Flu Tracker that displays the number of cases by county and season to date. The panel to the right displays a comparison of the number of cases for each week between the four most recent flu seasons.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520C5-0AF4-40BA-89A6-A3B874D2EA28}"/>
              </a:ext>
            </a:extLst>
          </p:cNvPr>
          <p:cNvSpPr/>
          <p:nvPr/>
        </p:nvSpPr>
        <p:spPr>
          <a:xfrm>
            <a:off x="7441660" y="476655"/>
            <a:ext cx="3745149" cy="365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E98E-E2AE-4D46-9247-B437C133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0933"/>
          </a:xfrm>
        </p:spPr>
        <p:txBody>
          <a:bodyPr/>
          <a:lstStyle/>
          <a:p>
            <a:r>
              <a:rPr lang="en-US" b="1" u="sng" dirty="0"/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BFB0-3390-45D3-9C7D-49E8D7C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037"/>
            <a:ext cx="10515600" cy="14556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Similar Projects (Dashboards)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New York State Flu Tracker (NYS Health Connector, 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7317-73C1-4798-B240-DB9FF28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242903"/>
            <a:ext cx="2743200" cy="365125"/>
          </a:xfrm>
        </p:spPr>
        <p:txBody>
          <a:bodyPr/>
          <a:lstStyle/>
          <a:p>
            <a:fld id="{F720747A-6DAD-4613-894C-A52E5D01BD43}" type="slidenum">
              <a:rPr lang="en-US" sz="2000" smtClean="0">
                <a:solidFill>
                  <a:schemeClr val="tx1"/>
                </a:solidFill>
              </a:rPr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0D482F-3F9A-4E47-A213-779010227C6E}"/>
              </a:ext>
            </a:extLst>
          </p:cNvPr>
          <p:cNvSpPr txBox="1">
            <a:spLocks/>
          </p:cNvSpPr>
          <p:nvPr/>
        </p:nvSpPr>
        <p:spPr>
          <a:xfrm>
            <a:off x="0" y="2110476"/>
            <a:ext cx="10515600" cy="419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Project Differences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Will visualize/compare </a:t>
            </a:r>
            <a:r>
              <a:rPr lang="en-US" b="1" dirty="0"/>
              <a:t>all recorded </a:t>
            </a:r>
            <a:r>
              <a:rPr lang="en-US" dirty="0"/>
              <a:t>seasons (not just from 2016 – 2020)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open source software and code (Python, Jupyter Notebook)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Providing the methodology for: </a:t>
            </a:r>
          </a:p>
          <a:p>
            <a:pPr lvl="3">
              <a:lnSpc>
                <a:spcPct val="150000"/>
              </a:lnSpc>
            </a:pPr>
            <a:r>
              <a:rPr lang="en-US" sz="2100" dirty="0"/>
              <a:t>Others to </a:t>
            </a:r>
            <a:r>
              <a:rPr lang="en-US" sz="2100" b="1" dirty="0"/>
              <a:t>replicate</a:t>
            </a:r>
            <a:r>
              <a:rPr lang="en-US" sz="2100" dirty="0"/>
              <a:t> – addresses validity</a:t>
            </a:r>
          </a:p>
          <a:p>
            <a:pPr lvl="3">
              <a:lnSpc>
                <a:spcPct val="150000"/>
              </a:lnSpc>
            </a:pPr>
            <a:r>
              <a:rPr lang="en-US" sz="2100" dirty="0"/>
              <a:t>Others to </a:t>
            </a:r>
            <a:r>
              <a:rPr lang="en-US" sz="2100" b="1" dirty="0"/>
              <a:t>improve</a:t>
            </a:r>
            <a:r>
              <a:rPr lang="en-US" sz="2100" dirty="0"/>
              <a:t> upon – addresses extensibility</a:t>
            </a:r>
          </a:p>
          <a:p>
            <a:pPr lvl="3">
              <a:lnSpc>
                <a:spcPct val="150000"/>
              </a:lnSpc>
            </a:pPr>
            <a:r>
              <a:rPr lang="en-US" sz="2100" b="1" dirty="0"/>
              <a:t>Transparency</a:t>
            </a:r>
            <a:r>
              <a:rPr lang="en-US" sz="2100" dirty="0"/>
              <a:t> for a deeper understanding by users</a:t>
            </a:r>
          </a:p>
        </p:txBody>
      </p:sp>
    </p:spTree>
    <p:extLst>
      <p:ext uri="{BB962C8B-B14F-4D97-AF65-F5344CB8AC3E}">
        <p14:creationId xmlns:p14="http://schemas.microsoft.com/office/powerpoint/2010/main" val="5240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E98E-E2AE-4D46-9247-B437C133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0933"/>
          </a:xfrm>
        </p:spPr>
        <p:txBody>
          <a:bodyPr/>
          <a:lstStyle/>
          <a:p>
            <a:r>
              <a:rPr lang="en-US" dirty="0"/>
              <a:t>Exploratory Data Analysis – 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BFB0-3390-45D3-9C7D-49E8D7C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6038"/>
            <a:ext cx="10515600" cy="1867162"/>
          </a:xfrm>
        </p:spPr>
        <p:txBody>
          <a:bodyPr>
            <a:normAutofit/>
          </a:bodyPr>
          <a:lstStyle/>
          <a:p>
            <a:r>
              <a:rPr lang="en-US" dirty="0"/>
              <a:t>Sum of confirmed flu cases appears to be highest in 2017-2018 season so far.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47317-73C1-4798-B240-DB9FF28C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242903"/>
            <a:ext cx="2743200" cy="365125"/>
          </a:xfrm>
        </p:spPr>
        <p:txBody>
          <a:bodyPr/>
          <a:lstStyle/>
          <a:p>
            <a:fld id="{F720747A-6DAD-4613-894C-A52E5D01BD43}" type="slidenum">
              <a:rPr lang="en-US" sz="2000" smtClean="0">
                <a:solidFill>
                  <a:schemeClr val="tx1"/>
                </a:solidFill>
              </a:rPr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F9C346-045D-4F71-8BEF-D6DE3FD596A5}"/>
              </a:ext>
            </a:extLst>
          </p:cNvPr>
          <p:cNvSpPr txBox="1">
            <a:spLocks/>
          </p:cNvSpPr>
          <p:nvPr/>
        </p:nvSpPr>
        <p:spPr>
          <a:xfrm>
            <a:off x="122548" y="4727542"/>
            <a:ext cx="10515600" cy="125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135E90-5106-4C98-A681-8C79892A8E7B}"/>
              </a:ext>
            </a:extLst>
          </p:cNvPr>
          <p:cNvSpPr txBox="1">
            <a:spLocks/>
          </p:cNvSpPr>
          <p:nvPr/>
        </p:nvSpPr>
        <p:spPr>
          <a:xfrm>
            <a:off x="7678131" y="1764352"/>
            <a:ext cx="4173102" cy="3090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b="1" dirty="0"/>
              <a:t>Figure 3. </a:t>
            </a:r>
            <a:r>
              <a:rPr lang="en-US" sz="1800" dirty="0"/>
              <a:t>Bar plot displaying the sum of confirmed flu cases (influenza A, B, and unspecified) for each flu season in New York State. The x-axis represents the sum (ranging from 0 – 140,000 cases, increments of 20,000 cases) the y axis represents the season (2009 </a:t>
            </a:r>
            <a:r>
              <a:rPr lang="en-US" sz="1800" dirty="0">
                <a:sym typeface="Wingdings" panose="05000000000000000000" pitchFamily="2" charset="2"/>
              </a:rPr>
              <a:t> present). The 2019 – 2020 flu season is not over until May, so the number of confirmed flu cases will change each week.</a:t>
            </a:r>
            <a:endParaRPr lang="en-US" sz="18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C38B90-6A51-4D54-87D3-5B4F555E6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67" y="1809619"/>
            <a:ext cx="7797876" cy="49321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58C12-7A1A-4AEB-A5C8-724E7EEA57F3}"/>
              </a:ext>
            </a:extLst>
          </p:cNvPr>
          <p:cNvCxnSpPr>
            <a:cxnSpLocks/>
          </p:cNvCxnSpPr>
          <p:nvPr/>
        </p:nvCxnSpPr>
        <p:spPr>
          <a:xfrm flipH="1">
            <a:off x="647308" y="2243579"/>
            <a:ext cx="535756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31C148-F763-412F-9838-570F2BBBFFCF}"/>
              </a:ext>
            </a:extLst>
          </p:cNvPr>
          <p:cNvSpPr txBox="1"/>
          <p:nvPr/>
        </p:nvSpPr>
        <p:spPr>
          <a:xfrm>
            <a:off x="647308" y="1874247"/>
            <a:ext cx="26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2017-2018: </a:t>
            </a:r>
            <a:r>
              <a:rPr lang="en-US" dirty="0"/>
              <a:t>128,247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DE9424-C94E-474D-A18F-728BE8DCCF64}"/>
              </a:ext>
            </a:extLst>
          </p:cNvPr>
          <p:cNvCxnSpPr>
            <a:cxnSpLocks/>
          </p:cNvCxnSpPr>
          <p:nvPr/>
        </p:nvCxnSpPr>
        <p:spPr>
          <a:xfrm flipH="1">
            <a:off x="656735" y="2923880"/>
            <a:ext cx="59718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04AD1F-A900-42E6-9E91-A1C5887DB265}"/>
              </a:ext>
            </a:extLst>
          </p:cNvPr>
          <p:cNvSpPr txBox="1"/>
          <p:nvPr/>
        </p:nvSpPr>
        <p:spPr>
          <a:xfrm>
            <a:off x="647307" y="2554548"/>
            <a:ext cx="262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2018-2019:</a:t>
            </a:r>
            <a:r>
              <a:rPr lang="en-US" dirty="0"/>
              <a:t> 107,805 cases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3C74C5-BFF8-4857-A6D4-FCA5151624E3}"/>
              </a:ext>
            </a:extLst>
          </p:cNvPr>
          <p:cNvCxnSpPr>
            <a:cxnSpLocks/>
          </p:cNvCxnSpPr>
          <p:nvPr/>
        </p:nvCxnSpPr>
        <p:spPr>
          <a:xfrm flipH="1">
            <a:off x="637880" y="4313404"/>
            <a:ext cx="47613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C65075-1146-4B9A-B6EC-AF6EB239FCE1}"/>
              </a:ext>
            </a:extLst>
          </p:cNvPr>
          <p:cNvSpPr txBox="1"/>
          <p:nvPr/>
        </p:nvSpPr>
        <p:spPr>
          <a:xfrm>
            <a:off x="656735" y="3944071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2016-2017: </a:t>
            </a:r>
            <a:r>
              <a:rPr lang="en-US" dirty="0"/>
              <a:t>64,765 cases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D4A3D-0E86-46AC-9C8F-9D869614D82F}"/>
              </a:ext>
            </a:extLst>
          </p:cNvPr>
          <p:cNvSpPr txBox="1"/>
          <p:nvPr/>
        </p:nvSpPr>
        <p:spPr>
          <a:xfrm>
            <a:off x="2183095" y="2669833"/>
            <a:ext cx="22701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WHY?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D9417-0E8A-4318-A56F-CA5E68AFCDA8}"/>
              </a:ext>
            </a:extLst>
          </p:cNvPr>
          <p:cNvCxnSpPr/>
          <p:nvPr/>
        </p:nvCxnSpPr>
        <p:spPr>
          <a:xfrm>
            <a:off x="1262743" y="2319779"/>
            <a:ext cx="0" cy="191524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248D74-73F0-4A0C-9821-D87E0A32D566}"/>
              </a:ext>
            </a:extLst>
          </p:cNvPr>
          <p:cNvSpPr txBox="1"/>
          <p:nvPr/>
        </p:nvSpPr>
        <p:spPr>
          <a:xfrm>
            <a:off x="1360714" y="3102425"/>
            <a:ext cx="3408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Difference = 63,482 cases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593C48-C6E6-4333-9489-EB4E7CFDE438}"/>
              </a:ext>
            </a:extLst>
          </p:cNvPr>
          <p:cNvCxnSpPr/>
          <p:nvPr/>
        </p:nvCxnSpPr>
        <p:spPr>
          <a:xfrm flipV="1">
            <a:off x="7500258" y="3564090"/>
            <a:ext cx="0" cy="9643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2AE626-E671-4245-86BB-A04D7A80E642}"/>
              </a:ext>
            </a:extLst>
          </p:cNvPr>
          <p:cNvSpPr/>
          <p:nvPr/>
        </p:nvSpPr>
        <p:spPr>
          <a:xfrm>
            <a:off x="7303500" y="4313403"/>
            <a:ext cx="404597" cy="369326"/>
          </a:xfrm>
          <a:prstGeom prst="rect">
            <a:avLst/>
          </a:prstGeom>
          <a:solidFill>
            <a:srgbClr val="E88FC9"/>
          </a:solidFill>
          <a:ln w="85725">
            <a:solidFill>
              <a:srgbClr val="E88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8C7B94-5596-42CD-B9FD-DAD1446ED57B}"/>
              </a:ext>
            </a:extLst>
          </p:cNvPr>
          <p:cNvSpPr/>
          <p:nvPr/>
        </p:nvSpPr>
        <p:spPr>
          <a:xfrm>
            <a:off x="7303500" y="4076089"/>
            <a:ext cx="404597" cy="369326"/>
          </a:xfrm>
          <a:prstGeom prst="rect">
            <a:avLst/>
          </a:prstGeom>
          <a:solidFill>
            <a:srgbClr val="E88FC9"/>
          </a:solidFill>
          <a:ln w="85725">
            <a:solidFill>
              <a:srgbClr val="E88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313FB-3A1C-4CC1-97A9-EAA682A0E6E7}"/>
              </a:ext>
            </a:extLst>
          </p:cNvPr>
          <p:cNvSpPr/>
          <p:nvPr/>
        </p:nvSpPr>
        <p:spPr>
          <a:xfrm>
            <a:off x="7303500" y="3708195"/>
            <a:ext cx="404597" cy="369326"/>
          </a:xfrm>
          <a:prstGeom prst="rect">
            <a:avLst/>
          </a:prstGeom>
          <a:solidFill>
            <a:srgbClr val="E88FC9"/>
          </a:solidFill>
          <a:ln w="85725">
            <a:solidFill>
              <a:srgbClr val="E88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9151C-B6EE-4F90-8A26-37B28E128FF5}"/>
              </a:ext>
            </a:extLst>
          </p:cNvPr>
          <p:cNvSpPr/>
          <p:nvPr/>
        </p:nvSpPr>
        <p:spPr>
          <a:xfrm>
            <a:off x="7303500" y="3502241"/>
            <a:ext cx="404597" cy="369326"/>
          </a:xfrm>
          <a:prstGeom prst="rect">
            <a:avLst/>
          </a:prstGeom>
          <a:solidFill>
            <a:srgbClr val="E88FC9"/>
          </a:solidFill>
          <a:ln w="85725">
            <a:solidFill>
              <a:srgbClr val="E88F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Question mark">
            <a:extLst>
              <a:ext uri="{FF2B5EF4-FFF2-40B4-BE49-F238E27FC236}">
                <a16:creationId xmlns:a16="http://schemas.microsoft.com/office/drawing/2014/main" id="{5D110F84-F4BA-4F0D-9C26-4A1EB42F3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3058" y="24720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4" grpId="0"/>
      <p:bldP spid="14" grpId="1"/>
      <p:bldP spid="15" grpId="0"/>
      <p:bldP spid="18" grpId="0"/>
      <p:bldP spid="18" grpId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521B-8764-4636-9144-46EE440ED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28"/>
            <a:ext cx="9144000" cy="1215945"/>
          </a:xfrm>
          <a:solidFill>
            <a:srgbClr val="FFFFFF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b="1" dirty="0"/>
              <a:t>Questions and Feedback?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09865-85D2-4F91-807E-6D50867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5373"/>
            <a:ext cx="9144000" cy="1655762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r>
              <a:rPr lang="en-US" b="1" dirty="0">
                <a:hlinkClick r:id="rId3"/>
              </a:rPr>
              <a:t>uv94014@umbc.edu</a:t>
            </a:r>
            <a:endParaRPr lang="en-US" b="1" dirty="0"/>
          </a:p>
          <a:p>
            <a:r>
              <a:rPr lang="en-US" dirty="0">
                <a:hlinkClick r:id="rId4"/>
              </a:rPr>
              <a:t>https://github.com/kathuerta/DATA606</a:t>
            </a:r>
            <a:endParaRPr lang="en-US" b="1" dirty="0"/>
          </a:p>
          <a:p>
            <a:r>
              <a:rPr lang="en-US" b="1" dirty="0"/>
              <a:t>Thank you!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FF732-42C7-4FDB-8F74-DD6D393ACFF9}"/>
              </a:ext>
            </a:extLst>
          </p:cNvPr>
          <p:cNvSpPr/>
          <p:nvPr/>
        </p:nvSpPr>
        <p:spPr>
          <a:xfrm>
            <a:off x="6795202" y="6488668"/>
            <a:ext cx="5396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https://www.nfid.org/infectious-diseases/influenza-flu/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CF9F-F1E0-41C2-8B52-C1AC69E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747A-6DAD-4613-894C-A52E5D01B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645</Words>
  <Application>Microsoft Office PowerPoint</Application>
  <PresentationFormat>Widescreen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Comparing Influenza Trends in New York State with an Interactive Dashboard</vt:lpstr>
      <vt:lpstr>Related Work</vt:lpstr>
      <vt:lpstr>Related Work</vt:lpstr>
      <vt:lpstr>PowerPoint Presentation</vt:lpstr>
      <vt:lpstr>PowerPoint Presentation</vt:lpstr>
      <vt:lpstr>Related Work</vt:lpstr>
      <vt:lpstr>Exploratory Data Analysis – Key Observations</vt:lpstr>
      <vt:lpstr>Questions and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influenza cases in New York State</dc:title>
  <dc:creator>Katherine Huerta</dc:creator>
  <cp:lastModifiedBy>Katherine Huerta</cp:lastModifiedBy>
  <cp:revision>58</cp:revision>
  <dcterms:created xsi:type="dcterms:W3CDTF">2020-02-24T19:00:45Z</dcterms:created>
  <dcterms:modified xsi:type="dcterms:W3CDTF">2020-02-29T00:41:46Z</dcterms:modified>
</cp:coreProperties>
</file>