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AB1A78-71C1-44E9-BBEF-629D71CB5A9E}" v="981" dt="2024-07-09T20:32:55.065"/>
    <p1510:client id="{837091AD-D7EF-4692-91CE-DCBAFBD5C859}" v="270" dt="2024-07-09T17:51:51.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098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886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4199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845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2063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5614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5132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908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211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699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517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585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183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994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598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729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411511"/>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CE9304C-7D47-49AD-9260-6DBF0A5B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93"/>
            <a:ext cx="12188952" cy="6858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6F2EBC-F92C-C76D-2E7D-1B36BD748A6D}"/>
              </a:ext>
            </a:extLst>
          </p:cNvPr>
          <p:cNvPicPr>
            <a:picLocks noChangeAspect="1"/>
          </p:cNvPicPr>
          <p:nvPr/>
        </p:nvPicPr>
        <p:blipFill rotWithShape="1">
          <a:blip r:embed="rId2">
            <a:duotone>
              <a:schemeClr val="bg2">
                <a:shade val="45000"/>
                <a:satMod val="135000"/>
              </a:schemeClr>
              <a:prstClr val="white"/>
            </a:duotone>
            <a:alphaModFix amt="40000"/>
          </a:blip>
          <a:srcRect r="6221" b="-1"/>
          <a:stretch/>
        </p:blipFill>
        <p:spPr>
          <a:xfrm>
            <a:off x="-1524" y="10"/>
            <a:ext cx="12192000" cy="6857990"/>
          </a:xfrm>
          <a:prstGeom prst="rect">
            <a:avLst/>
          </a:prstGeom>
        </p:spPr>
      </p:pic>
      <p:sp>
        <p:nvSpPr>
          <p:cNvPr id="2" name="Title 1"/>
          <p:cNvSpPr>
            <a:spLocks noGrp="1"/>
          </p:cNvSpPr>
          <p:nvPr>
            <p:ph type="ctrTitle"/>
          </p:nvPr>
        </p:nvSpPr>
        <p:spPr>
          <a:xfrm>
            <a:off x="2589213" y="2514600"/>
            <a:ext cx="8915399" cy="2262781"/>
          </a:xfrm>
        </p:spPr>
        <p:txBody>
          <a:bodyPr>
            <a:normAutofit/>
          </a:bodyPr>
          <a:lstStyle/>
          <a:p>
            <a:r>
              <a:rPr lang="en-US">
                <a:solidFill>
                  <a:srgbClr val="366D45"/>
                </a:solidFill>
              </a:rPr>
              <a:t>OBESITY LEVEL ANALYSIS</a:t>
            </a:r>
          </a:p>
        </p:txBody>
      </p:sp>
      <p:sp>
        <p:nvSpPr>
          <p:cNvPr id="3" name="Subtitle 2"/>
          <p:cNvSpPr>
            <a:spLocks noGrp="1"/>
          </p:cNvSpPr>
          <p:nvPr>
            <p:ph type="subTitle" idx="1"/>
          </p:nvPr>
        </p:nvSpPr>
        <p:spPr>
          <a:xfrm>
            <a:off x="7531327" y="4701180"/>
            <a:ext cx="4659085" cy="1180711"/>
          </a:xfrm>
        </p:spPr>
        <p:txBody>
          <a:bodyPr>
            <a:normAutofit/>
          </a:bodyPr>
          <a:lstStyle/>
          <a:p>
            <a:pPr>
              <a:lnSpc>
                <a:spcPct val="90000"/>
              </a:lnSpc>
            </a:pPr>
            <a:r>
              <a:rPr lang="en-US" sz="700" dirty="0"/>
              <a:t>                                               </a:t>
            </a:r>
          </a:p>
          <a:p>
            <a:pPr>
              <a:lnSpc>
                <a:spcPct val="90000"/>
              </a:lnSpc>
            </a:pPr>
            <a:endParaRPr lang="en-US" sz="700"/>
          </a:p>
          <a:p>
            <a:pPr>
              <a:lnSpc>
                <a:spcPct val="90000"/>
              </a:lnSpc>
            </a:pPr>
            <a:endParaRPr lang="en-US" sz="700"/>
          </a:p>
          <a:p>
            <a:pPr>
              <a:lnSpc>
                <a:spcPct val="90000"/>
              </a:lnSpc>
            </a:pPr>
            <a:endParaRPr lang="en-US" sz="700"/>
          </a:p>
          <a:p>
            <a:pPr>
              <a:lnSpc>
                <a:spcPct val="90000"/>
              </a:lnSpc>
            </a:pPr>
            <a:r>
              <a:rPr lang="en-US" sz="700" dirty="0"/>
              <a:t>                                                   </a:t>
            </a:r>
            <a:r>
              <a:rPr lang="en-US" sz="1100" dirty="0"/>
              <a:t> </a:t>
            </a:r>
            <a:r>
              <a:rPr lang="en-US" sz="1200" b="1" dirty="0"/>
              <a:t>By -  </a:t>
            </a:r>
            <a:r>
              <a:rPr lang="en-US" sz="1200" b="1" err="1"/>
              <a:t>Kathula</a:t>
            </a:r>
            <a:r>
              <a:rPr lang="en-US" sz="1200" b="1" dirty="0"/>
              <a:t> Shalom Ramesh</a:t>
            </a:r>
            <a:endParaRPr lang="en-US" sz="1200" b="1"/>
          </a:p>
          <a:p>
            <a:pPr>
              <a:lnSpc>
                <a:spcPct val="90000"/>
              </a:lnSpc>
            </a:pPr>
            <a:endParaRPr lang="en-US" sz="1400" dirty="0"/>
          </a:p>
          <a:p>
            <a:pPr>
              <a:lnSpc>
                <a:spcPct val="90000"/>
              </a:lnSpc>
            </a:pPr>
            <a:endParaRPr lang="en-US" sz="1400" dirty="0"/>
          </a:p>
          <a:p>
            <a:pPr>
              <a:lnSpc>
                <a:spcPct val="90000"/>
              </a:lnSpc>
            </a:pPr>
            <a:endParaRPr lang="en-US" sz="1400" dirty="0"/>
          </a:p>
          <a:p>
            <a:pPr>
              <a:lnSpc>
                <a:spcPct val="90000"/>
              </a:lnSpc>
            </a:pPr>
            <a:endParaRPr lang="en-US" sz="1400" dirty="0"/>
          </a:p>
          <a:p>
            <a:pPr>
              <a:lnSpc>
                <a:spcPct val="90000"/>
              </a:lnSpc>
            </a:pPr>
            <a:endParaRPr lang="en-US" sz="1400" dirty="0"/>
          </a:p>
          <a:p>
            <a:pPr>
              <a:lnSpc>
                <a:spcPct val="90000"/>
              </a:lnSpc>
            </a:pPr>
            <a:endParaRPr lang="en-US" sz="700"/>
          </a:p>
          <a:p>
            <a:pPr>
              <a:lnSpc>
                <a:spcPct val="90000"/>
              </a:lnSpc>
            </a:pPr>
            <a:endParaRPr lang="en-US" sz="700"/>
          </a:p>
          <a:p>
            <a:pPr>
              <a:lnSpc>
                <a:spcPct val="90000"/>
              </a:lnSpc>
            </a:pPr>
            <a:endParaRPr lang="en-US" sz="700"/>
          </a:p>
          <a:p>
            <a:pPr>
              <a:lnSpc>
                <a:spcPct val="90000"/>
              </a:lnSpc>
            </a:pPr>
            <a:endParaRPr lang="en-US" sz="700"/>
          </a:p>
          <a:p>
            <a:pPr>
              <a:lnSpc>
                <a:spcPct val="90000"/>
              </a:lnSpc>
            </a:pPr>
            <a:endParaRPr lang="en-US" sz="700"/>
          </a:p>
          <a:p>
            <a:pPr>
              <a:lnSpc>
                <a:spcPct val="90000"/>
              </a:lnSpc>
            </a:pPr>
            <a:endParaRPr lang="en-US" sz="700"/>
          </a:p>
          <a:p>
            <a:pPr>
              <a:lnSpc>
                <a:spcPct val="90000"/>
              </a:lnSpc>
            </a:pPr>
            <a:endParaRPr lang="en-US" sz="700"/>
          </a:p>
          <a:p>
            <a:pPr>
              <a:lnSpc>
                <a:spcPct val="90000"/>
              </a:lnSpc>
            </a:pPr>
            <a:endParaRPr lang="en-US" sz="700"/>
          </a:p>
          <a:p>
            <a:pPr>
              <a:lnSpc>
                <a:spcPct val="90000"/>
              </a:lnSpc>
            </a:pPr>
            <a:endParaRPr lang="en-US" sz="700"/>
          </a:p>
          <a:p>
            <a:pPr>
              <a:lnSpc>
                <a:spcPct val="90000"/>
              </a:lnSpc>
            </a:pPr>
            <a:endParaRPr lang="en-US" sz="700"/>
          </a:p>
          <a:p>
            <a:pPr>
              <a:lnSpc>
                <a:spcPct val="90000"/>
              </a:lnSpc>
            </a:pPr>
            <a:endParaRPr lang="en-US" sz="700"/>
          </a:p>
          <a:p>
            <a:pPr>
              <a:lnSpc>
                <a:spcPct val="90000"/>
              </a:lnSpc>
            </a:pPr>
            <a:endParaRPr lang="en-US" sz="700"/>
          </a:p>
          <a:p>
            <a:pPr>
              <a:lnSpc>
                <a:spcPct val="90000"/>
              </a:lnSpc>
            </a:pPr>
            <a:endParaRPr lang="en-US" sz="700"/>
          </a:p>
        </p:txBody>
      </p:sp>
      <p:sp>
        <p:nvSpPr>
          <p:cNvPr id="34" name="Rectangle 33">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1759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195C-CD4E-72CB-DFF1-182F3FF15B06}"/>
              </a:ext>
            </a:extLst>
          </p:cNvPr>
          <p:cNvSpPr>
            <a:spLocks noGrp="1"/>
          </p:cNvSpPr>
          <p:nvPr>
            <p:ph type="title"/>
          </p:nvPr>
        </p:nvSpPr>
        <p:spPr>
          <a:xfrm>
            <a:off x="2592924" y="624110"/>
            <a:ext cx="4339687" cy="706781"/>
          </a:xfrm>
        </p:spPr>
        <p:txBody>
          <a:bodyPr/>
          <a:lstStyle/>
          <a:p>
            <a:r>
              <a:rPr lang="en-US" dirty="0">
                <a:solidFill>
                  <a:schemeClr val="accent1"/>
                </a:solidFill>
                <a:latin typeface="Garamond"/>
              </a:rPr>
              <a:t>Conclusion :</a:t>
            </a:r>
          </a:p>
        </p:txBody>
      </p:sp>
      <p:sp>
        <p:nvSpPr>
          <p:cNvPr id="3" name="TextBox 2">
            <a:extLst>
              <a:ext uri="{FF2B5EF4-FFF2-40B4-BE49-F238E27FC236}">
                <a16:creationId xmlns:a16="http://schemas.microsoft.com/office/drawing/2014/main" id="{7ACD7AAC-9065-0607-94D9-B6B97A1F3303}"/>
              </a:ext>
            </a:extLst>
          </p:cNvPr>
          <p:cNvSpPr txBox="1"/>
          <p:nvPr/>
        </p:nvSpPr>
        <p:spPr>
          <a:xfrm>
            <a:off x="2775857" y="1551214"/>
            <a:ext cx="628180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dirty="0">
                <a:ea typeface="+mn-lt"/>
                <a:cs typeface="+mn-lt"/>
              </a:rPr>
              <a:t>This analysis provides valuable insights into the multifaceted nature of obesity, highlighting the interplay of genetics, lifestyle choices, and environmental factors.</a:t>
            </a:r>
          </a:p>
          <a:p>
            <a:pPr marL="285750" indent="-285750">
              <a:buFont typeface="Wingdings"/>
              <a:buChar char="q"/>
            </a:pPr>
            <a:r>
              <a:rPr lang="en-US" dirty="0">
                <a:ea typeface="+mn-lt"/>
                <a:cs typeface="+mn-lt"/>
              </a:rPr>
              <a:t>The findings from this obesity level analysis underscore the complex interaction of genetic, environmental, and lifestyle factors in shaping obesity prevalence. By understanding these dynamics, stakeholders can develop targeted interventions to combat obesity effectively and </a:t>
            </a:r>
            <a:r>
              <a:rPr lang="en-US">
                <a:ea typeface="+mn-lt"/>
                <a:cs typeface="+mn-lt"/>
              </a:rPr>
              <a:t>improve public health outcomes.</a:t>
            </a:r>
          </a:p>
          <a:p>
            <a:pPr marL="285750" indent="-285750">
              <a:buFont typeface="Wingdings"/>
              <a:buChar char="q"/>
            </a:pPr>
            <a:r>
              <a:rPr lang="en-US" dirty="0">
                <a:ea typeface="+mn-lt"/>
                <a:cs typeface="+mn-lt"/>
              </a:rPr>
              <a:t>This study not only enhances our understanding of obesity but also provides actionable insights that can inform policy, practice, and future research initiatives aimed at tackling this global health challenge.</a:t>
            </a:r>
            <a:endParaRPr lang="en-US" dirty="0"/>
          </a:p>
        </p:txBody>
      </p:sp>
    </p:spTree>
    <p:extLst>
      <p:ext uri="{BB962C8B-B14F-4D97-AF65-F5344CB8AC3E}">
        <p14:creationId xmlns:p14="http://schemas.microsoft.com/office/powerpoint/2010/main" val="324599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147D98C-0914-4CCC-9221-3E732A8C6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81"/>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436D563-F2E0-90C8-6B51-AB338C4838E5}"/>
              </a:ext>
            </a:extLst>
          </p:cNvPr>
          <p:cNvPicPr>
            <a:picLocks noChangeAspect="1"/>
          </p:cNvPicPr>
          <p:nvPr/>
        </p:nvPicPr>
        <p:blipFill rotWithShape="1">
          <a:blip r:embed="rId2"/>
          <a:srcRect t="14396" b="13604"/>
          <a:stretch/>
        </p:blipFill>
        <p:spPr>
          <a:xfrm>
            <a:off x="643467" y="640080"/>
            <a:ext cx="10929653" cy="5252773"/>
          </a:xfrm>
          <a:prstGeom prst="rect">
            <a:avLst/>
          </a:prstGeom>
        </p:spPr>
      </p:pic>
      <p:sp>
        <p:nvSpPr>
          <p:cNvPr id="17" name="Freeform 11">
            <a:extLst>
              <a:ext uri="{FF2B5EF4-FFF2-40B4-BE49-F238E27FC236}">
                <a16:creationId xmlns:a16="http://schemas.microsoft.com/office/drawing/2014/main" id="{95746409-9281-4501-B230-30E8E5F43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9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1AE9-E06D-A5EA-7CC9-C78F2D47F558}"/>
              </a:ext>
            </a:extLst>
          </p:cNvPr>
          <p:cNvSpPr>
            <a:spLocks noGrp="1"/>
          </p:cNvSpPr>
          <p:nvPr>
            <p:ph type="title"/>
          </p:nvPr>
        </p:nvSpPr>
        <p:spPr>
          <a:xfrm>
            <a:off x="2613800" y="624110"/>
            <a:ext cx="8890811" cy="884233"/>
          </a:xfrm>
        </p:spPr>
        <p:txBody>
          <a:bodyPr/>
          <a:lstStyle/>
          <a:p>
            <a:r>
              <a:rPr lang="en-US" b="1" cap="all" dirty="0">
                <a:solidFill>
                  <a:schemeClr val="accent1"/>
                </a:solidFill>
                <a:latin typeface="Garamond"/>
              </a:rPr>
              <a:t>TABLE OF CONTENT</a:t>
            </a:r>
            <a:endParaRPr lang="en-US" b="1" dirty="0">
              <a:solidFill>
                <a:schemeClr val="accent1"/>
              </a:solidFill>
            </a:endParaRPr>
          </a:p>
        </p:txBody>
      </p:sp>
      <p:sp>
        <p:nvSpPr>
          <p:cNvPr id="3" name="TextBox 2">
            <a:extLst>
              <a:ext uri="{FF2B5EF4-FFF2-40B4-BE49-F238E27FC236}">
                <a16:creationId xmlns:a16="http://schemas.microsoft.com/office/drawing/2014/main" id="{6E402A73-0E50-F31D-8D0A-28D13DDA2C62}"/>
              </a:ext>
            </a:extLst>
          </p:cNvPr>
          <p:cNvSpPr txBox="1"/>
          <p:nvPr/>
        </p:nvSpPr>
        <p:spPr>
          <a:xfrm>
            <a:off x="2622826" y="1518477"/>
            <a:ext cx="7716630" cy="4924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1000"/>
              </a:spcAft>
              <a:buFont typeface="Wingdings,Sans-Serif"/>
              <a:buChar char="v"/>
            </a:pPr>
            <a:r>
              <a:rPr lang="en-US" sz="2400" dirty="0">
                <a:latin typeface="Calibri"/>
                <a:cs typeface="Calibri"/>
              </a:rPr>
              <a:t>Introduction To The Project</a:t>
            </a:r>
            <a:endParaRPr lang="en-US"/>
          </a:p>
          <a:p>
            <a:pPr>
              <a:spcAft>
                <a:spcPts val="1000"/>
              </a:spcAft>
            </a:pPr>
            <a:endParaRPr lang="en-US" sz="2400" dirty="0">
              <a:latin typeface="Calibri"/>
              <a:cs typeface="Calibri"/>
            </a:endParaRPr>
          </a:p>
          <a:p>
            <a:pPr marL="342900" indent="-342900">
              <a:spcAft>
                <a:spcPts val="1000"/>
              </a:spcAft>
              <a:buFont typeface="Wingdings,Sans-Serif"/>
              <a:buChar char="v"/>
            </a:pPr>
            <a:r>
              <a:rPr lang="en-US" sz="2400" dirty="0">
                <a:latin typeface="Calibri"/>
                <a:cs typeface="Calibri"/>
              </a:rPr>
              <a:t>Object Of The Project</a:t>
            </a:r>
          </a:p>
          <a:p>
            <a:pPr>
              <a:spcAft>
                <a:spcPts val="1000"/>
              </a:spcAft>
            </a:pPr>
            <a:endParaRPr lang="en-US" sz="2400" dirty="0">
              <a:latin typeface="Calibri"/>
              <a:cs typeface="Calibri"/>
            </a:endParaRPr>
          </a:p>
          <a:p>
            <a:pPr marL="342900" indent="-342900">
              <a:spcAft>
                <a:spcPts val="1000"/>
              </a:spcAft>
              <a:buFont typeface="Wingdings,Sans-Serif"/>
              <a:buChar char="v"/>
            </a:pPr>
            <a:r>
              <a:rPr lang="en-US" sz="2400" dirty="0">
                <a:latin typeface="Calibri"/>
                <a:cs typeface="Calibri"/>
              </a:rPr>
              <a:t>Obesity Analysis</a:t>
            </a:r>
          </a:p>
          <a:p>
            <a:pPr>
              <a:spcAft>
                <a:spcPts val="1000"/>
              </a:spcAft>
            </a:pPr>
            <a:endParaRPr lang="en-US" sz="2400" dirty="0">
              <a:solidFill>
                <a:srgbClr val="000000"/>
              </a:solidFill>
              <a:latin typeface="Calibri"/>
              <a:cs typeface="Calibri"/>
            </a:endParaRPr>
          </a:p>
          <a:p>
            <a:pPr marL="285750" indent="-285750">
              <a:buFont typeface="Wingdings"/>
              <a:buChar char="v"/>
            </a:pPr>
            <a:r>
              <a:rPr lang="en-US" sz="2400" dirty="0">
                <a:solidFill>
                  <a:srgbClr val="000000"/>
                </a:solidFill>
                <a:latin typeface="Calibri"/>
                <a:cs typeface="Calibri"/>
              </a:rPr>
              <a:t>Suggested And Recommended</a:t>
            </a:r>
          </a:p>
          <a:p>
            <a:endParaRPr lang="en-US" sz="2400" dirty="0">
              <a:latin typeface="Calibri"/>
              <a:cs typeface="Calibri"/>
            </a:endParaRPr>
          </a:p>
          <a:p>
            <a:endParaRPr lang="en-US" sz="2400" dirty="0">
              <a:latin typeface="Calibri"/>
              <a:cs typeface="Calibri"/>
            </a:endParaRPr>
          </a:p>
          <a:p>
            <a:pPr marL="285750" indent="-285750">
              <a:buFont typeface="Wingdings"/>
              <a:buChar char="v"/>
            </a:pPr>
            <a:r>
              <a:rPr lang="en-US" sz="2400" dirty="0">
                <a:latin typeface="Calibri"/>
                <a:cs typeface="Calibri"/>
              </a:rPr>
              <a:t>Conclusion</a:t>
            </a:r>
          </a:p>
          <a:p>
            <a:pPr marL="285750" indent="-285750">
              <a:buFont typeface="Wingdings"/>
              <a:buChar char="v"/>
            </a:pPr>
            <a:endParaRPr lang="en-US" sz="2400" dirty="0">
              <a:solidFill>
                <a:srgbClr val="FFFFFF"/>
              </a:solidFill>
              <a:latin typeface="Calibri"/>
              <a:cs typeface="Calibri"/>
            </a:endParaRPr>
          </a:p>
        </p:txBody>
      </p:sp>
    </p:spTree>
    <p:extLst>
      <p:ext uri="{BB962C8B-B14F-4D97-AF65-F5344CB8AC3E}">
        <p14:creationId xmlns:p14="http://schemas.microsoft.com/office/powerpoint/2010/main" val="316518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115B-CC90-2A9D-4D89-C66CE45E7885}"/>
              </a:ext>
            </a:extLst>
          </p:cNvPr>
          <p:cNvSpPr>
            <a:spLocks noGrp="1"/>
          </p:cNvSpPr>
          <p:nvPr>
            <p:ph type="title"/>
          </p:nvPr>
        </p:nvSpPr>
        <p:spPr>
          <a:xfrm>
            <a:off x="2592924" y="624110"/>
            <a:ext cx="8911687" cy="821603"/>
          </a:xfrm>
        </p:spPr>
        <p:txBody>
          <a:bodyPr/>
          <a:lstStyle/>
          <a:p>
            <a:r>
              <a:rPr lang="en-US" b="1" cap="all" dirty="0">
                <a:solidFill>
                  <a:schemeClr val="accent1"/>
                </a:solidFill>
                <a:latin typeface="Garamond"/>
              </a:rPr>
              <a:t>Introduction</a:t>
            </a:r>
            <a:endParaRPr lang="en-US" b="1" dirty="0">
              <a:solidFill>
                <a:schemeClr val="accent1"/>
              </a:solidFill>
            </a:endParaRPr>
          </a:p>
        </p:txBody>
      </p:sp>
      <p:sp>
        <p:nvSpPr>
          <p:cNvPr id="3" name="TextBox 2">
            <a:extLst>
              <a:ext uri="{FF2B5EF4-FFF2-40B4-BE49-F238E27FC236}">
                <a16:creationId xmlns:a16="http://schemas.microsoft.com/office/drawing/2014/main" id="{8B70ED03-04A1-37D2-E02E-8FABFBA63455}"/>
              </a:ext>
            </a:extLst>
          </p:cNvPr>
          <p:cNvSpPr txBox="1"/>
          <p:nvPr/>
        </p:nvSpPr>
        <p:spPr>
          <a:xfrm>
            <a:off x="2597561" y="1880114"/>
            <a:ext cx="810315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ea typeface="+mn-lt"/>
                <a:cs typeface="+mn-lt"/>
              </a:rPr>
              <a:t>Obesity is a global health concern, affecting millions of people across all demographics. It is a complex condition influenced by a variety of factors including genetics, environment, lifestyle choices, and socioeconomic status.</a:t>
            </a:r>
          </a:p>
          <a:p>
            <a:pPr marL="285750" indent="-285750">
              <a:buFont typeface="Wingdings"/>
              <a:buChar char="v"/>
            </a:pPr>
            <a:endParaRPr lang="en-US" sz="2000" dirty="0"/>
          </a:p>
          <a:p>
            <a:pPr marL="285750" indent="-285750">
              <a:buFont typeface="Wingdings"/>
              <a:buChar char="v"/>
            </a:pPr>
            <a:r>
              <a:rPr lang="en-US" sz="2000" dirty="0">
                <a:ea typeface="+mn-lt"/>
                <a:cs typeface="+mn-lt"/>
              </a:rPr>
              <a:t>The rising prevalence of obesity has significant implications for public health, as it is associated with numerous chronic diseases such as diabetes, cardiovascular disease, and certain cancers.</a:t>
            </a:r>
          </a:p>
          <a:p>
            <a:pPr marL="285750" indent="-285750">
              <a:buFont typeface="Wingdings"/>
              <a:buChar char="v"/>
            </a:pPr>
            <a:endParaRPr lang="en-US" sz="2000" dirty="0"/>
          </a:p>
          <a:p>
            <a:pPr marL="285750" indent="-285750">
              <a:buFont typeface="Wingdings"/>
              <a:buChar char="v"/>
            </a:pPr>
            <a:r>
              <a:rPr lang="en-US" sz="2000" dirty="0">
                <a:ea typeface="+mn-lt"/>
                <a:cs typeface="+mn-lt"/>
              </a:rPr>
              <a:t>The primary objective of this analysis is to explore and understand the various factors contributing to obesity levels among individuals.</a:t>
            </a:r>
            <a:endParaRPr lang="en-US" sz="2000" dirty="0"/>
          </a:p>
        </p:txBody>
      </p:sp>
    </p:spTree>
    <p:extLst>
      <p:ext uri="{BB962C8B-B14F-4D97-AF65-F5344CB8AC3E}">
        <p14:creationId xmlns:p14="http://schemas.microsoft.com/office/powerpoint/2010/main" val="286539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C56C-02BF-EC04-B2AA-B31AB03E24A8}"/>
              </a:ext>
            </a:extLst>
          </p:cNvPr>
          <p:cNvSpPr>
            <a:spLocks noGrp="1"/>
          </p:cNvSpPr>
          <p:nvPr>
            <p:ph type="title"/>
          </p:nvPr>
        </p:nvSpPr>
        <p:spPr>
          <a:xfrm>
            <a:off x="2592924" y="624110"/>
            <a:ext cx="8911687" cy="905110"/>
          </a:xfrm>
        </p:spPr>
        <p:txBody>
          <a:bodyPr/>
          <a:lstStyle/>
          <a:p>
            <a:r>
              <a:rPr lang="en-US" b="1" cap="all" dirty="0">
                <a:solidFill>
                  <a:schemeClr val="accent1"/>
                </a:solidFill>
                <a:latin typeface="Garamond"/>
              </a:rPr>
              <a:t>Object of the project :</a:t>
            </a:r>
            <a:endParaRPr lang="en-US" dirty="0">
              <a:solidFill>
                <a:schemeClr val="accent1"/>
              </a:solidFill>
            </a:endParaRPr>
          </a:p>
        </p:txBody>
      </p:sp>
      <p:sp>
        <p:nvSpPr>
          <p:cNvPr id="3" name="TextBox 2">
            <a:extLst>
              <a:ext uri="{FF2B5EF4-FFF2-40B4-BE49-F238E27FC236}">
                <a16:creationId xmlns:a16="http://schemas.microsoft.com/office/drawing/2014/main" id="{68A9F34D-5A91-A49D-0F58-FAE282D66B25}"/>
              </a:ext>
            </a:extLst>
          </p:cNvPr>
          <p:cNvSpPr txBox="1"/>
          <p:nvPr/>
        </p:nvSpPr>
        <p:spPr>
          <a:xfrm>
            <a:off x="2592067" y="1713381"/>
            <a:ext cx="869496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ea typeface="+mn-lt"/>
                <a:cs typeface="+mn-lt"/>
              </a:rPr>
              <a:t>The primary objective of this project is to analyze and understand the factors contributing to obesity levels among individuals using comprehensive data visualization techniques. By leveraging Tableau, we aim to identify patterns and correlations between various lifestyle factors and obesity levels, ultimately providing actionable insights for health and wellness initiatives.</a:t>
            </a:r>
          </a:p>
          <a:p>
            <a:endParaRPr lang="en-US" dirty="0"/>
          </a:p>
        </p:txBody>
      </p:sp>
      <p:sp>
        <p:nvSpPr>
          <p:cNvPr id="4" name="TextBox 3">
            <a:extLst>
              <a:ext uri="{FF2B5EF4-FFF2-40B4-BE49-F238E27FC236}">
                <a16:creationId xmlns:a16="http://schemas.microsoft.com/office/drawing/2014/main" id="{EF68DD5C-FC8A-2035-AFAF-E7450ACF3025}"/>
              </a:ext>
            </a:extLst>
          </p:cNvPr>
          <p:cNvSpPr txBox="1"/>
          <p:nvPr/>
        </p:nvSpPr>
        <p:spPr>
          <a:xfrm>
            <a:off x="2597846" y="3748301"/>
            <a:ext cx="37011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1"/>
                </a:solidFill>
                <a:ea typeface="+mn-lt"/>
                <a:cs typeface="+mn-lt"/>
              </a:rPr>
              <a:t>Specific Goals :</a:t>
            </a:r>
            <a:endParaRPr lang="en-US" sz="2400" dirty="0">
              <a:solidFill>
                <a:schemeClr val="accent1"/>
              </a:solidFill>
            </a:endParaRPr>
          </a:p>
        </p:txBody>
      </p:sp>
      <p:sp>
        <p:nvSpPr>
          <p:cNvPr id="5" name="TextBox 4">
            <a:extLst>
              <a:ext uri="{FF2B5EF4-FFF2-40B4-BE49-F238E27FC236}">
                <a16:creationId xmlns:a16="http://schemas.microsoft.com/office/drawing/2014/main" id="{9426BCCA-1B21-CDC6-1883-256BC403758F}"/>
              </a:ext>
            </a:extLst>
          </p:cNvPr>
          <p:cNvSpPr txBox="1"/>
          <p:nvPr/>
        </p:nvSpPr>
        <p:spPr>
          <a:xfrm>
            <a:off x="2593372" y="4329307"/>
            <a:ext cx="74158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Analyze Distribution of Obesity Levels</a:t>
            </a:r>
          </a:p>
          <a:p>
            <a:pPr marL="285750" indent="-285750">
              <a:buFont typeface="Wingdings"/>
              <a:buChar char="Ø"/>
            </a:pPr>
            <a:r>
              <a:rPr lang="en-US" dirty="0">
                <a:ea typeface="+mn-lt"/>
                <a:cs typeface="+mn-lt"/>
              </a:rPr>
              <a:t>Dietary Habits and Obesity</a:t>
            </a:r>
          </a:p>
          <a:p>
            <a:pPr marL="285750" indent="-285750">
              <a:buFont typeface="Wingdings"/>
              <a:buChar char="Ø"/>
            </a:pPr>
            <a:r>
              <a:rPr lang="en-US" dirty="0">
                <a:ea typeface="+mn-lt"/>
                <a:cs typeface="+mn-lt"/>
              </a:rPr>
              <a:t>Physical Activity and Obesity</a:t>
            </a:r>
          </a:p>
          <a:p>
            <a:pPr marL="285750" indent="-285750">
              <a:buFont typeface="Wingdings"/>
              <a:buChar char="Ø"/>
            </a:pPr>
            <a:r>
              <a:rPr lang="en-US" dirty="0">
                <a:ea typeface="+mn-lt"/>
                <a:cs typeface="+mn-lt"/>
              </a:rPr>
              <a:t>Lifestyle Factors</a:t>
            </a:r>
            <a:endParaRPr lang="en-US" dirty="0"/>
          </a:p>
        </p:txBody>
      </p:sp>
      <p:pic>
        <p:nvPicPr>
          <p:cNvPr id="6" name="Picture 5">
            <a:extLst>
              <a:ext uri="{FF2B5EF4-FFF2-40B4-BE49-F238E27FC236}">
                <a16:creationId xmlns:a16="http://schemas.microsoft.com/office/drawing/2014/main" id="{EBAC718F-C6EB-C572-F36C-8FF12554638F}"/>
              </a:ext>
            </a:extLst>
          </p:cNvPr>
          <p:cNvPicPr>
            <a:picLocks noChangeAspect="1"/>
          </p:cNvPicPr>
          <p:nvPr/>
        </p:nvPicPr>
        <p:blipFill>
          <a:blip r:embed="rId2">
            <a:alphaModFix amt="88000"/>
            <a:extLst>
              <a:ext uri="{BEBA8EAE-BF5A-486C-A8C5-ECC9F3942E4B}">
                <a14:imgProps xmlns:a14="http://schemas.microsoft.com/office/drawing/2010/main">
                  <a14:imgLayer r:embed="rId3">
                    <a14:imgEffect>
                      <a14:saturation sat="112000"/>
                    </a14:imgEffect>
                    <a14:imgEffect>
                      <a14:brightnessContrast bright="2000" contrast="4000"/>
                    </a14:imgEffect>
                  </a14:imgLayer>
                </a14:imgProps>
              </a:ext>
            </a:extLst>
          </a:blip>
          <a:stretch>
            <a:fillRect/>
          </a:stretch>
        </p:blipFill>
        <p:spPr>
          <a:xfrm>
            <a:off x="7066767" y="3425876"/>
            <a:ext cx="5125233" cy="3430030"/>
          </a:xfrm>
          <a:prstGeom prst="rect">
            <a:avLst/>
          </a:prstGeom>
          <a:effectLst>
            <a:outerShdw blurRad="571500" dist="38100" dir="2700000">
              <a:srgbClr val="000000">
                <a:alpha val="40000"/>
              </a:srgbClr>
            </a:outerShdw>
          </a:effectLst>
        </p:spPr>
      </p:pic>
    </p:spTree>
    <p:extLst>
      <p:ext uri="{BB962C8B-B14F-4D97-AF65-F5344CB8AC3E}">
        <p14:creationId xmlns:p14="http://schemas.microsoft.com/office/powerpoint/2010/main" val="386169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27C-F5AA-E619-251E-FA2DD9309B1B}"/>
              </a:ext>
            </a:extLst>
          </p:cNvPr>
          <p:cNvSpPr>
            <a:spLocks noGrp="1"/>
          </p:cNvSpPr>
          <p:nvPr>
            <p:ph type="title"/>
          </p:nvPr>
        </p:nvSpPr>
        <p:spPr>
          <a:xfrm>
            <a:off x="1465582" y="133509"/>
            <a:ext cx="8911687" cy="738096"/>
          </a:xfrm>
        </p:spPr>
        <p:txBody>
          <a:bodyPr/>
          <a:lstStyle/>
          <a:p>
            <a:r>
              <a:rPr lang="en-US" b="1" dirty="0">
                <a:solidFill>
                  <a:schemeClr val="accent1"/>
                </a:solidFill>
                <a:latin typeface="Century Schoolbook"/>
              </a:rPr>
              <a:t>OBESITY ANALYSIS:</a:t>
            </a:r>
          </a:p>
        </p:txBody>
      </p:sp>
      <p:sp>
        <p:nvSpPr>
          <p:cNvPr id="3" name="TextBox 2">
            <a:extLst>
              <a:ext uri="{FF2B5EF4-FFF2-40B4-BE49-F238E27FC236}">
                <a16:creationId xmlns:a16="http://schemas.microsoft.com/office/drawing/2014/main" id="{FF1A4BA9-050E-D88C-8414-B640527B4A71}"/>
              </a:ext>
            </a:extLst>
          </p:cNvPr>
          <p:cNvSpPr txBox="1"/>
          <p:nvPr/>
        </p:nvSpPr>
        <p:spPr>
          <a:xfrm>
            <a:off x="1644973" y="878872"/>
            <a:ext cx="62320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dirty="0">
                <a:ea typeface="+mn-lt"/>
                <a:cs typeface="+mn-lt"/>
              </a:rPr>
              <a:t>To analyze and interpret the factors influencing obesity levels. Breakdown of different obesity levels by different chart showing the distribution of obesity levels. </a:t>
            </a:r>
            <a:endParaRPr lang="en-US" dirty="0"/>
          </a:p>
        </p:txBody>
      </p:sp>
      <p:sp>
        <p:nvSpPr>
          <p:cNvPr id="4" name="TextBox 3">
            <a:extLst>
              <a:ext uri="{FF2B5EF4-FFF2-40B4-BE49-F238E27FC236}">
                <a16:creationId xmlns:a16="http://schemas.microsoft.com/office/drawing/2014/main" id="{54B09DA4-0139-3B75-0394-51AE3378090B}"/>
              </a:ext>
            </a:extLst>
          </p:cNvPr>
          <p:cNvSpPr txBox="1"/>
          <p:nvPr/>
        </p:nvSpPr>
        <p:spPr>
          <a:xfrm>
            <a:off x="922302" y="2457860"/>
            <a:ext cx="68255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solidFill>
                <a:latin typeface="Century Schoolbook"/>
                <a:ea typeface="+mn-lt"/>
                <a:cs typeface="+mn-lt"/>
              </a:rPr>
              <a:t> Interpretation Gender-wise Distribution:</a:t>
            </a:r>
            <a:endParaRPr lang="en-US" sz="2400" b="1" dirty="0">
              <a:solidFill>
                <a:schemeClr val="accent1"/>
              </a:solidFill>
              <a:latin typeface="Century Schoolbook"/>
            </a:endParaRPr>
          </a:p>
        </p:txBody>
      </p:sp>
      <p:sp>
        <p:nvSpPr>
          <p:cNvPr id="7" name="TextBox 6">
            <a:extLst>
              <a:ext uri="{FF2B5EF4-FFF2-40B4-BE49-F238E27FC236}">
                <a16:creationId xmlns:a16="http://schemas.microsoft.com/office/drawing/2014/main" id="{3654D4AC-6CE4-FADD-48BA-0320F633E74F}"/>
              </a:ext>
            </a:extLst>
          </p:cNvPr>
          <p:cNvSpPr txBox="1"/>
          <p:nvPr/>
        </p:nvSpPr>
        <p:spPr>
          <a:xfrm>
            <a:off x="926404" y="3029545"/>
            <a:ext cx="1128013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Developing gender-specific programs that address unique lifestyle and behavioral factors could be more effective in combating obesity</a:t>
            </a:r>
          </a:p>
          <a:p>
            <a:pPr marL="285750" indent="-285750">
              <a:buFont typeface="Wingdings"/>
              <a:buChar char="Ø"/>
            </a:pPr>
            <a:r>
              <a:rPr lang="en-US" dirty="0"/>
              <a:t>In Gender wise distribution we will be </a:t>
            </a:r>
            <a:r>
              <a:rPr lang="en-US" dirty="0">
                <a:ea typeface="+mn-lt"/>
                <a:cs typeface="+mn-lt"/>
              </a:rPr>
              <a:t>examining obesity levels across genders</a:t>
            </a:r>
            <a:endParaRPr lang="en-US" dirty="0"/>
          </a:p>
          <a:p>
            <a:pPr marL="285750" indent="-285750">
              <a:buFont typeface="Wingdings"/>
              <a:buChar char="Ø"/>
            </a:pPr>
            <a:r>
              <a:rPr lang="en-US" dirty="0"/>
              <a:t>We can visualize the data by </a:t>
            </a:r>
            <a:r>
              <a:rPr lang="en-US" dirty="0">
                <a:ea typeface="+mn-lt"/>
                <a:cs typeface="+mn-lt"/>
              </a:rPr>
              <a:t>bar chart comparing obesity levels between males and females</a:t>
            </a:r>
          </a:p>
          <a:p>
            <a:r>
              <a:rPr lang="en-US" dirty="0">
                <a:solidFill>
                  <a:schemeClr val="accent1"/>
                </a:solidFill>
                <a:ea typeface="+mn-lt"/>
                <a:cs typeface="+mn-lt"/>
              </a:rPr>
              <a:t>   Underweight and Normal Weight:</a:t>
            </a:r>
            <a:endParaRPr lang="en-US" dirty="0">
              <a:solidFill>
                <a:schemeClr val="accent1"/>
              </a:solidFill>
            </a:endParaRPr>
          </a:p>
          <a:p>
            <a:pPr marL="285750" indent="-285750">
              <a:buFont typeface="Wingdings"/>
              <a:buChar char="Ø"/>
            </a:pPr>
            <a:r>
              <a:rPr lang="en-US" dirty="0">
                <a:ea typeface="+mn-lt"/>
                <a:cs typeface="+mn-lt"/>
              </a:rPr>
              <a:t>Males have a higher percentage in the normal weight category compared to females, suggesting a potential difference in body composition or lifestyle factors.</a:t>
            </a:r>
            <a:endParaRPr lang="en-US" dirty="0"/>
          </a:p>
          <a:p>
            <a:r>
              <a:rPr lang="en-US" dirty="0"/>
              <a:t>    </a:t>
            </a:r>
            <a:r>
              <a:rPr lang="en-US" dirty="0">
                <a:solidFill>
                  <a:schemeClr val="accent1"/>
                </a:solidFill>
                <a:ea typeface="+mn-lt"/>
                <a:cs typeface="+mn-lt"/>
              </a:rPr>
              <a:t>Overweight and Obesity Categories:</a:t>
            </a:r>
          </a:p>
          <a:p>
            <a:pPr marL="285750" indent="-285750">
              <a:buFont typeface="Wingdings"/>
              <a:buChar char="Ø"/>
            </a:pPr>
            <a:r>
              <a:rPr lang="en-US" dirty="0">
                <a:solidFill>
                  <a:srgbClr val="000000"/>
                </a:solidFill>
                <a:ea typeface="+mn-lt"/>
                <a:cs typeface="+mn-lt"/>
              </a:rPr>
              <a:t>Females show a higher percentage in the higher obesity categories (Obesity Type II and III)</a:t>
            </a:r>
          </a:p>
          <a:p>
            <a:pPr marL="285750" indent="-285750">
              <a:buFont typeface="Wingdings"/>
              <a:buChar char="Ø"/>
            </a:pPr>
            <a:r>
              <a:rPr lang="en-US" dirty="0">
                <a:solidFill>
                  <a:srgbClr val="000000"/>
                </a:solidFill>
                <a:ea typeface="+mn-lt"/>
                <a:cs typeface="+mn-lt"/>
              </a:rPr>
              <a:t>Cultural factors, dietary habits, and physical activity levels might differ between genders, contributing to the variations in obesity levels.</a:t>
            </a:r>
          </a:p>
          <a:p>
            <a:pPr marL="285750" indent="-285750">
              <a:buFont typeface="Wingdings"/>
              <a:buChar char="Ø"/>
            </a:pPr>
            <a:r>
              <a:rPr lang="en-US" dirty="0">
                <a:solidFill>
                  <a:srgbClr val="000000"/>
                </a:solidFill>
                <a:ea typeface="+mn-lt"/>
                <a:cs typeface="+mn-lt"/>
              </a:rPr>
              <a:t>Higher obesity levels in females may increase their risk for conditions like type 2 diabetes and cardiovascular diseases, necessitating gender-specific health initiatives</a:t>
            </a:r>
            <a:endParaRPr lang="en-US" dirty="0">
              <a:solidFill>
                <a:srgbClr val="000000"/>
              </a:solidFill>
            </a:endParaRPr>
          </a:p>
        </p:txBody>
      </p:sp>
      <p:pic>
        <p:nvPicPr>
          <p:cNvPr id="8" name="Picture 7">
            <a:extLst>
              <a:ext uri="{FF2B5EF4-FFF2-40B4-BE49-F238E27FC236}">
                <a16:creationId xmlns:a16="http://schemas.microsoft.com/office/drawing/2014/main" id="{57BDA1B2-9225-9902-D813-CB24E0E641C6}"/>
              </a:ext>
            </a:extLst>
          </p:cNvPr>
          <p:cNvPicPr>
            <a:picLocks noChangeAspect="1"/>
          </p:cNvPicPr>
          <p:nvPr/>
        </p:nvPicPr>
        <p:blipFill rotWithShape="1">
          <a:blip r:embed="rId2"/>
          <a:srcRect t="-1008" r="20728" b="-243"/>
          <a:stretch/>
        </p:blipFill>
        <p:spPr>
          <a:xfrm>
            <a:off x="7880958" y="138583"/>
            <a:ext cx="4174812" cy="2447292"/>
          </a:xfrm>
          <a:prstGeom prst="rect">
            <a:avLst/>
          </a:prstGeom>
        </p:spPr>
      </p:pic>
    </p:spTree>
    <p:extLst>
      <p:ext uri="{BB962C8B-B14F-4D97-AF65-F5344CB8AC3E}">
        <p14:creationId xmlns:p14="http://schemas.microsoft.com/office/powerpoint/2010/main" val="114301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6" name="Group 45">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47"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8"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9"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0"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1"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2"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3"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4"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5"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6"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7"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8"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0" name="Group 59">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61"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2"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3"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4"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5"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6"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7"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8"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9"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0"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1"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2"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CF979D1-FD2B-6374-EF8F-9E71FEE6A10F}"/>
              </a:ext>
            </a:extLst>
          </p:cNvPr>
          <p:cNvSpPr>
            <a:spLocks noGrp="1"/>
          </p:cNvSpPr>
          <p:nvPr>
            <p:ph type="title"/>
          </p:nvPr>
        </p:nvSpPr>
        <p:spPr>
          <a:xfrm>
            <a:off x="6472658" y="457096"/>
            <a:ext cx="5031954" cy="1030370"/>
          </a:xfrm>
        </p:spPr>
        <p:txBody>
          <a:bodyPr vert="horz" lIns="91440" tIns="45720" rIns="91440" bIns="45720" rtlCol="0" anchor="t">
            <a:normAutofit fontScale="90000"/>
          </a:bodyPr>
          <a:lstStyle/>
          <a:p>
            <a:r>
              <a:rPr lang="en-US" sz="3300" b="1"/>
              <a:t>Interpretation for Family History of Overweight</a:t>
            </a:r>
          </a:p>
        </p:txBody>
      </p:sp>
      <p:sp>
        <p:nvSpPr>
          <p:cNvPr id="74" name="Rectangle 73">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Picture 6">
            <a:extLst>
              <a:ext uri="{FF2B5EF4-FFF2-40B4-BE49-F238E27FC236}">
                <a16:creationId xmlns:a16="http://schemas.microsoft.com/office/drawing/2014/main" id="{F8A3E5B6-A24E-EF51-258F-0BC55FA02581}"/>
              </a:ext>
            </a:extLst>
          </p:cNvPr>
          <p:cNvPicPr>
            <a:picLocks noChangeAspect="1"/>
          </p:cNvPicPr>
          <p:nvPr/>
        </p:nvPicPr>
        <p:blipFill rotWithShape="1">
          <a:blip r:embed="rId2"/>
          <a:srcRect t="7490" r="-1" b="2217"/>
          <a:stretch/>
        </p:blipFill>
        <p:spPr>
          <a:xfrm>
            <a:off x="-1555" y="1731"/>
            <a:ext cx="4671091" cy="6858000"/>
          </a:xfrm>
          <a:prstGeom prst="rect">
            <a:avLst/>
          </a:prstGeom>
        </p:spPr>
      </p:pic>
      <p:sp>
        <p:nvSpPr>
          <p:cNvPr id="6" name="TextBox 5">
            <a:extLst>
              <a:ext uri="{FF2B5EF4-FFF2-40B4-BE49-F238E27FC236}">
                <a16:creationId xmlns:a16="http://schemas.microsoft.com/office/drawing/2014/main" id="{A009FAB8-A346-6D49-9384-17674E7499E1}"/>
              </a:ext>
            </a:extLst>
          </p:cNvPr>
          <p:cNvSpPr txBox="1"/>
          <p:nvPr/>
        </p:nvSpPr>
        <p:spPr>
          <a:xfrm>
            <a:off x="6469506" y="1507299"/>
            <a:ext cx="5588336" cy="49258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defTabSz="457200">
              <a:lnSpc>
                <a:spcPct val="90000"/>
              </a:lnSpc>
              <a:spcBef>
                <a:spcPts val="1000"/>
              </a:spcBef>
              <a:buClr>
                <a:schemeClr val="accent1"/>
              </a:buClr>
              <a:buFont typeface="Wingdings 3" charset="2"/>
              <a:buChar char=""/>
            </a:pPr>
            <a:r>
              <a:rPr lang="en-US" sz="1600" dirty="0">
                <a:solidFill>
                  <a:schemeClr val="tx1">
                    <a:lumMod val="75000"/>
                    <a:lumOff val="25000"/>
                  </a:schemeClr>
                </a:solidFill>
              </a:rPr>
              <a:t>To understand the impact of family history on obesity </a:t>
            </a:r>
            <a:r>
              <a:rPr lang="en-US" sz="1600" err="1">
                <a:solidFill>
                  <a:schemeClr val="tx1">
                    <a:lumMod val="75000"/>
                    <a:lumOff val="25000"/>
                  </a:schemeClr>
                </a:solidFill>
              </a:rPr>
              <a:t>levels,we</a:t>
            </a:r>
            <a:r>
              <a:rPr lang="en-US" sz="1600" dirty="0">
                <a:solidFill>
                  <a:schemeClr val="tx1">
                    <a:lumMod val="75000"/>
                    <a:lumOff val="25000"/>
                  </a:schemeClr>
                </a:solidFill>
              </a:rPr>
              <a:t> will be comparing the distribution of obesity levels Individuals with and without a family history of overweight.</a:t>
            </a:r>
          </a:p>
          <a:p>
            <a:pPr marL="285750" indent="-285750" defTabSz="457200">
              <a:lnSpc>
                <a:spcPct val="90000"/>
              </a:lnSpc>
              <a:spcBef>
                <a:spcPts val="1000"/>
              </a:spcBef>
              <a:buClr>
                <a:schemeClr val="accent1"/>
              </a:buClr>
              <a:buFont typeface="Wingdings 3" charset="2"/>
              <a:buChar char=""/>
            </a:pPr>
            <a:r>
              <a:rPr lang="en-US" sz="1600" dirty="0">
                <a:solidFill>
                  <a:schemeClr val="tx1">
                    <a:lumMod val="75000"/>
                    <a:lumOff val="25000"/>
                  </a:schemeClr>
                </a:solidFill>
              </a:rPr>
              <a:t>Individuals with a family history of overweight show a higher prevalence of being overweight and obese compared to those without such a history.</a:t>
            </a:r>
          </a:p>
          <a:p>
            <a:pPr marL="285750" indent="-285750" defTabSz="457200">
              <a:lnSpc>
                <a:spcPct val="90000"/>
              </a:lnSpc>
              <a:spcBef>
                <a:spcPts val="1000"/>
              </a:spcBef>
              <a:buClr>
                <a:schemeClr val="accent1"/>
              </a:buClr>
              <a:buFont typeface="Wingdings 3" charset="2"/>
              <a:buChar char=""/>
            </a:pPr>
            <a:r>
              <a:rPr lang="en-US" sz="1600" dirty="0">
                <a:solidFill>
                  <a:schemeClr val="tx1">
                    <a:lumMod val="75000"/>
                    <a:lumOff val="25000"/>
                  </a:schemeClr>
                </a:solidFill>
              </a:rPr>
              <a:t>After </a:t>
            </a:r>
            <a:r>
              <a:rPr lang="en-US" sz="1600" err="1">
                <a:solidFill>
                  <a:schemeClr val="tx1">
                    <a:lumMod val="75000"/>
                    <a:lumOff val="25000"/>
                  </a:schemeClr>
                </a:solidFill>
              </a:rPr>
              <a:t>analysing</a:t>
            </a:r>
            <a:r>
              <a:rPr lang="en-US" sz="1600" dirty="0">
                <a:solidFill>
                  <a:schemeClr val="tx1">
                    <a:lumMod val="75000"/>
                    <a:lumOff val="25000"/>
                  </a:schemeClr>
                </a:solidFill>
              </a:rPr>
              <a:t> this ,it may be due to genetic factors and familial lifestyle </a:t>
            </a:r>
            <a:r>
              <a:rPr lang="en-US" sz="1600" err="1">
                <a:solidFill>
                  <a:schemeClr val="tx1">
                    <a:lumMod val="75000"/>
                    <a:lumOff val="25000"/>
                  </a:schemeClr>
                </a:solidFill>
              </a:rPr>
              <a:t>habits,Lifestyle</a:t>
            </a:r>
            <a:r>
              <a:rPr lang="en-US" sz="1600" dirty="0">
                <a:solidFill>
                  <a:schemeClr val="tx1">
                    <a:lumMod val="75000"/>
                    <a:lumOff val="25000"/>
                  </a:schemeClr>
                </a:solidFill>
              </a:rPr>
              <a:t> Influence likely contribute to this trend. Children of overweight parents may inherit genes that predispose them to obesity and may also adopt similar eating and activity patterns</a:t>
            </a:r>
          </a:p>
          <a:p>
            <a:pPr marL="285750" indent="-285750" defTabSz="457200">
              <a:lnSpc>
                <a:spcPct val="90000"/>
              </a:lnSpc>
              <a:spcBef>
                <a:spcPts val="1000"/>
              </a:spcBef>
              <a:buClr>
                <a:schemeClr val="accent1"/>
              </a:buClr>
              <a:buFont typeface="Wingdings 3" charset="2"/>
              <a:buChar char=""/>
            </a:pPr>
            <a:r>
              <a:rPr lang="en-US" sz="1600" dirty="0">
                <a:solidFill>
                  <a:schemeClr val="tx1">
                    <a:lumMod val="75000"/>
                    <a:lumOff val="25000"/>
                  </a:schemeClr>
                </a:solidFill>
              </a:rPr>
              <a:t>A comparison of obesity levels among individuals without a family history shows a lower prevalence of severe obesity.</a:t>
            </a:r>
          </a:p>
          <a:p>
            <a:pPr marL="285750" indent="-285750" defTabSz="457200">
              <a:lnSpc>
                <a:spcPct val="90000"/>
              </a:lnSpc>
              <a:spcBef>
                <a:spcPts val="1000"/>
              </a:spcBef>
              <a:buClr>
                <a:schemeClr val="accent1"/>
              </a:buClr>
              <a:buFont typeface="Wingdings 3" charset="2"/>
              <a:buChar char=""/>
            </a:pPr>
            <a:r>
              <a:rPr lang="en-US" sz="1600" dirty="0">
                <a:solidFill>
                  <a:schemeClr val="tx1">
                    <a:lumMod val="75000"/>
                    <a:lumOff val="25000"/>
                  </a:schemeClr>
                </a:solidFill>
              </a:rPr>
              <a:t>This highlights the effectiveness of preventive measures and the potential for mitigating genetic risk through healthy lifestyle choices, such as balanced diet, regular physical activity, and proper hydration.</a:t>
            </a:r>
          </a:p>
        </p:txBody>
      </p:sp>
    </p:spTree>
    <p:extLst>
      <p:ext uri="{BB962C8B-B14F-4D97-AF65-F5344CB8AC3E}">
        <p14:creationId xmlns:p14="http://schemas.microsoft.com/office/powerpoint/2010/main" val="95589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A536-0261-993B-DCF7-9ED3D4B7F414}"/>
              </a:ext>
            </a:extLst>
          </p:cNvPr>
          <p:cNvSpPr>
            <a:spLocks noGrp="1"/>
          </p:cNvSpPr>
          <p:nvPr>
            <p:ph type="title"/>
          </p:nvPr>
        </p:nvSpPr>
        <p:spPr>
          <a:xfrm>
            <a:off x="1896238" y="3624"/>
            <a:ext cx="8013989" cy="1280890"/>
          </a:xfrm>
        </p:spPr>
        <p:txBody>
          <a:bodyPr/>
          <a:lstStyle/>
          <a:p>
            <a:r>
              <a:rPr lang="en-US" b="1" dirty="0">
                <a:solidFill>
                  <a:schemeClr val="accent1"/>
                </a:solidFill>
                <a:latin typeface="Garamond"/>
              </a:rPr>
              <a:t>Interpretation for </a:t>
            </a:r>
            <a:r>
              <a:rPr lang="en-US" b="1" dirty="0">
                <a:solidFill>
                  <a:schemeClr val="accent1"/>
                </a:solidFill>
                <a:latin typeface="Garamond"/>
                <a:ea typeface="+mj-lt"/>
                <a:cs typeface="+mj-lt"/>
              </a:rPr>
              <a:t>High-Caloric Food Consumption</a:t>
            </a:r>
          </a:p>
        </p:txBody>
      </p:sp>
      <p:sp>
        <p:nvSpPr>
          <p:cNvPr id="3" name="TextBox 2">
            <a:extLst>
              <a:ext uri="{FF2B5EF4-FFF2-40B4-BE49-F238E27FC236}">
                <a16:creationId xmlns:a16="http://schemas.microsoft.com/office/drawing/2014/main" id="{DD782566-BC72-F645-57F6-B539AA6674DE}"/>
              </a:ext>
            </a:extLst>
          </p:cNvPr>
          <p:cNvSpPr txBox="1"/>
          <p:nvPr/>
        </p:nvSpPr>
        <p:spPr>
          <a:xfrm>
            <a:off x="1019230" y="1278361"/>
            <a:ext cx="732746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The analysis focuses on the relationship between high-caloric food consumption and obesity levels. The data reveals how often individuals who consume high-caloric foods (e.g., fast food, sugary snacks) fall into different obesity categories.</a:t>
            </a:r>
          </a:p>
          <a:p>
            <a:pPr marL="285750" indent="-285750">
              <a:buFont typeface="Wingdings"/>
              <a:buChar char="Ø"/>
            </a:pPr>
            <a:r>
              <a:rPr lang="en-US" dirty="0">
                <a:solidFill>
                  <a:schemeClr val="accent1"/>
                </a:solidFill>
                <a:ea typeface="+mn-lt"/>
                <a:cs typeface="+mn-lt"/>
              </a:rPr>
              <a:t>The consumption of high-caloric foods is strongly associated with higher obesity levels. This suggests that dietary habits play a crucial role in an individual's weight status</a:t>
            </a:r>
          </a:p>
          <a:p>
            <a:pPr marL="285750" indent="-285750">
              <a:buFont typeface="Wingdings"/>
              <a:buChar char="Ø"/>
            </a:pPr>
            <a:r>
              <a:rPr lang="en-US" dirty="0">
                <a:solidFill>
                  <a:schemeClr val="accent1"/>
                </a:solidFill>
                <a:ea typeface="+mn-lt"/>
                <a:cs typeface="+mn-lt"/>
              </a:rPr>
              <a:t>Frequent consumption of high-caloric foods leads to higher calorie intake, which, if not balanced with physical activity, results in weight gain and obesity.</a:t>
            </a:r>
            <a:endParaRPr lang="en-US" dirty="0">
              <a:solidFill>
                <a:schemeClr val="accent1"/>
              </a:solidFill>
            </a:endParaRPr>
          </a:p>
          <a:p>
            <a:pPr marL="285750" indent="-285750">
              <a:buFont typeface="Wingdings"/>
              <a:buChar char="Ø"/>
            </a:pPr>
            <a:r>
              <a:rPr lang="en-US" dirty="0">
                <a:ea typeface="+mn-lt"/>
                <a:cs typeface="+mn-lt"/>
              </a:rPr>
              <a:t>Public health initiatives should focus on promoting healthier eating habits. This can include education campaigns about the risks of high-caloric food consumption and the benefits of a balanced diet rich in fruits, vegetables, and whole grains.</a:t>
            </a:r>
            <a:endParaRPr lang="en-US" dirty="0"/>
          </a:p>
          <a:p>
            <a:pPr marL="285750" indent="-285750">
              <a:buFont typeface="Wingdings"/>
              <a:buChar char="Ø"/>
            </a:pPr>
            <a:r>
              <a:rPr lang="en-US" dirty="0">
                <a:solidFill>
                  <a:srgbClr val="000000"/>
                </a:solidFill>
                <a:ea typeface="+mn-lt"/>
                <a:cs typeface="+mn-lt"/>
              </a:rPr>
              <a:t>Policies could be implemented to reduce the availability of high-caloric foods, such as limiting fast-food outlets, imposing taxes on sugary drinks, and providing incentives for healthier food options.</a:t>
            </a:r>
            <a:endParaRPr lang="en-US" dirty="0">
              <a:solidFill>
                <a:srgbClr val="000000"/>
              </a:solidFill>
            </a:endParaRPr>
          </a:p>
          <a:p>
            <a:pPr>
              <a:buFont typeface="Wingdings"/>
              <a:buChar char="Ø"/>
            </a:pPr>
            <a:endParaRPr lang="en-US">
              <a:solidFill>
                <a:srgbClr val="000000"/>
              </a:solidFill>
            </a:endParaRPr>
          </a:p>
          <a:p>
            <a:pPr marL="285750" indent="-285750">
              <a:buFont typeface="Wingdings"/>
              <a:buChar char="Ø"/>
            </a:pPr>
            <a:endParaRPr lang="en-US" dirty="0">
              <a:solidFill>
                <a:schemeClr val="accent1"/>
              </a:solidFill>
            </a:endParaRPr>
          </a:p>
        </p:txBody>
      </p:sp>
      <p:pic>
        <p:nvPicPr>
          <p:cNvPr id="4" name="Picture 3">
            <a:extLst>
              <a:ext uri="{FF2B5EF4-FFF2-40B4-BE49-F238E27FC236}">
                <a16:creationId xmlns:a16="http://schemas.microsoft.com/office/drawing/2014/main" id="{401CCB81-C833-B3ED-1DB9-1652B222A98C}"/>
              </a:ext>
            </a:extLst>
          </p:cNvPr>
          <p:cNvPicPr>
            <a:picLocks noChangeAspect="1"/>
          </p:cNvPicPr>
          <p:nvPr/>
        </p:nvPicPr>
        <p:blipFill>
          <a:blip r:embed="rId2"/>
          <a:stretch>
            <a:fillRect/>
          </a:stretch>
        </p:blipFill>
        <p:spPr>
          <a:xfrm>
            <a:off x="8349342" y="553815"/>
            <a:ext cx="3842658" cy="3551453"/>
          </a:xfrm>
          <a:prstGeom prst="rect">
            <a:avLst/>
          </a:prstGeom>
        </p:spPr>
      </p:pic>
    </p:spTree>
    <p:extLst>
      <p:ext uri="{BB962C8B-B14F-4D97-AF65-F5344CB8AC3E}">
        <p14:creationId xmlns:p14="http://schemas.microsoft.com/office/powerpoint/2010/main" val="181994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3" name="Group 5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4" name="Rectangle 53">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56" name="Rectangle 55">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1D79533D-54A2-78FD-EBB1-9DD3D0B00D68}"/>
              </a:ext>
            </a:extLst>
          </p:cNvPr>
          <p:cNvPicPr>
            <a:picLocks noChangeAspect="1"/>
          </p:cNvPicPr>
          <p:nvPr/>
        </p:nvPicPr>
        <p:blipFill rotWithShape="1">
          <a:blip r:embed="rId2"/>
          <a:srcRect l="11798" r="646"/>
          <a:stretch/>
        </p:blipFill>
        <p:spPr>
          <a:xfrm>
            <a:off x="20" y="10"/>
            <a:ext cx="12191980" cy="6857990"/>
          </a:xfrm>
          <a:prstGeom prst="rect">
            <a:avLst/>
          </a:prstGeom>
        </p:spPr>
      </p:pic>
      <p:sp>
        <p:nvSpPr>
          <p:cNvPr id="57" name="Freeform: Shape 56">
            <a:extLst>
              <a:ext uri="{FF2B5EF4-FFF2-40B4-BE49-F238E27FC236}">
                <a16:creationId xmlns:a16="http://schemas.microsoft.com/office/drawing/2014/main" id="{BBE55C11-4C41-45E4-A00F-83DEE6BB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527616" cy="2170389"/>
          </a:xfrm>
          <a:custGeom>
            <a:avLst/>
            <a:gdLst>
              <a:gd name="connsiteX0" fmla="*/ 0 w 7527616"/>
              <a:gd name="connsiteY0" fmla="*/ 0 h 2170389"/>
              <a:gd name="connsiteX1" fmla="*/ 85411 w 7527616"/>
              <a:gd name="connsiteY1" fmla="*/ 0 h 2170389"/>
              <a:gd name="connsiteX2" fmla="*/ 926533 w 7527616"/>
              <a:gd name="connsiteY2" fmla="*/ 0 h 2170389"/>
              <a:gd name="connsiteX3" fmla="*/ 1114264 w 7527616"/>
              <a:gd name="connsiteY3" fmla="*/ 0 h 2170389"/>
              <a:gd name="connsiteX4" fmla="*/ 6544376 w 7527616"/>
              <a:gd name="connsiteY4" fmla="*/ 0 h 2170389"/>
              <a:gd name="connsiteX5" fmla="*/ 6610082 w 7527616"/>
              <a:gd name="connsiteY5" fmla="*/ 26276 h 2170389"/>
              <a:gd name="connsiteX6" fmla="*/ 6619468 w 7527616"/>
              <a:gd name="connsiteY6" fmla="*/ 36786 h 2170389"/>
              <a:gd name="connsiteX7" fmla="*/ 7506496 w 7527616"/>
              <a:gd name="connsiteY7" fmla="*/ 1024760 h 2170389"/>
              <a:gd name="connsiteX8" fmla="*/ 7506496 w 7527616"/>
              <a:gd name="connsiteY8" fmla="*/ 1140374 h 2170389"/>
              <a:gd name="connsiteX9" fmla="*/ 6619468 w 7527616"/>
              <a:gd name="connsiteY9" fmla="*/ 2133603 h 2170389"/>
              <a:gd name="connsiteX10" fmla="*/ 6610082 w 7527616"/>
              <a:gd name="connsiteY10" fmla="*/ 2144113 h 2170389"/>
              <a:gd name="connsiteX11" fmla="*/ 6544376 w 7527616"/>
              <a:gd name="connsiteY11" fmla="*/ 2170389 h 2170389"/>
              <a:gd name="connsiteX12" fmla="*/ 1114264 w 7527616"/>
              <a:gd name="connsiteY12" fmla="*/ 2170389 h 2170389"/>
              <a:gd name="connsiteX13" fmla="*/ 926533 w 7527616"/>
              <a:gd name="connsiteY13" fmla="*/ 2170389 h 2170389"/>
              <a:gd name="connsiteX14" fmla="*/ 146150 w 7527616"/>
              <a:gd name="connsiteY14" fmla="*/ 2170389 h 2170389"/>
              <a:gd name="connsiteX15" fmla="*/ 0 w 7527616"/>
              <a:gd name="connsiteY15" fmla="*/ 2170389 h 21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7616" h="2170389">
                <a:moveTo>
                  <a:pt x="0" y="0"/>
                </a:moveTo>
                <a:lnTo>
                  <a:pt x="85411" y="0"/>
                </a:lnTo>
                <a:cubicBezTo>
                  <a:pt x="290008" y="0"/>
                  <a:pt x="562804" y="0"/>
                  <a:pt x="926533" y="0"/>
                </a:cubicBezTo>
                <a:cubicBezTo>
                  <a:pt x="926533" y="0"/>
                  <a:pt x="926533" y="0"/>
                  <a:pt x="1114264" y="0"/>
                </a:cubicBezTo>
                <a:cubicBezTo>
                  <a:pt x="1114264" y="0"/>
                  <a:pt x="1114264" y="0"/>
                  <a:pt x="6544376" y="0"/>
                </a:cubicBezTo>
                <a:cubicBezTo>
                  <a:pt x="6567842" y="0"/>
                  <a:pt x="6591309" y="10510"/>
                  <a:pt x="6610082" y="26276"/>
                </a:cubicBezTo>
                <a:cubicBezTo>
                  <a:pt x="6614775" y="26276"/>
                  <a:pt x="6619468" y="31531"/>
                  <a:pt x="6619468" y="36786"/>
                </a:cubicBezTo>
                <a:cubicBezTo>
                  <a:pt x="6619468" y="36786"/>
                  <a:pt x="6619468" y="36786"/>
                  <a:pt x="7506496" y="1024760"/>
                </a:cubicBezTo>
                <a:cubicBezTo>
                  <a:pt x="7534656" y="1056291"/>
                  <a:pt x="7534656" y="1108843"/>
                  <a:pt x="7506496" y="1140374"/>
                </a:cubicBezTo>
                <a:cubicBezTo>
                  <a:pt x="7506496" y="1140374"/>
                  <a:pt x="7506496" y="1140374"/>
                  <a:pt x="6619468" y="2133603"/>
                </a:cubicBezTo>
                <a:cubicBezTo>
                  <a:pt x="6619468" y="2133603"/>
                  <a:pt x="6614775" y="2138858"/>
                  <a:pt x="6610082" y="2144113"/>
                </a:cubicBezTo>
                <a:cubicBezTo>
                  <a:pt x="6591309" y="2159879"/>
                  <a:pt x="6567842" y="2170389"/>
                  <a:pt x="6544376" y="2170389"/>
                </a:cubicBezTo>
                <a:cubicBezTo>
                  <a:pt x="6544376" y="2170389"/>
                  <a:pt x="6544376" y="2170389"/>
                  <a:pt x="1114264" y="2170389"/>
                </a:cubicBezTo>
                <a:cubicBezTo>
                  <a:pt x="1114264" y="2170389"/>
                  <a:pt x="1114264" y="2170389"/>
                  <a:pt x="926533" y="2170389"/>
                </a:cubicBezTo>
                <a:cubicBezTo>
                  <a:pt x="926533" y="2170389"/>
                  <a:pt x="926533" y="2170389"/>
                  <a:pt x="146150" y="2170389"/>
                </a:cubicBezTo>
                <a:lnTo>
                  <a:pt x="0" y="2170389"/>
                </a:lnTo>
                <a:close/>
              </a:path>
            </a:pathLst>
          </a:custGeom>
          <a:solidFill>
            <a:srgbClr val="4F7848">
              <a:alpha val="87843"/>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FE198B7C-C708-5FBE-3DD8-B4F048A986DB}"/>
              </a:ext>
            </a:extLst>
          </p:cNvPr>
          <p:cNvSpPr>
            <a:spLocks noGrp="1"/>
          </p:cNvSpPr>
          <p:nvPr>
            <p:ph type="title"/>
          </p:nvPr>
        </p:nvSpPr>
        <p:spPr>
          <a:xfrm>
            <a:off x="1083733" y="3889218"/>
            <a:ext cx="5478432" cy="1032094"/>
          </a:xfrm>
        </p:spPr>
        <p:txBody>
          <a:bodyPr vert="horz" lIns="91440" tIns="45720" rIns="91440" bIns="45720" rtlCol="0" anchor="b">
            <a:normAutofit/>
          </a:bodyPr>
          <a:lstStyle/>
          <a:p>
            <a:pPr>
              <a:lnSpc>
                <a:spcPct val="90000"/>
              </a:lnSpc>
            </a:pPr>
            <a:r>
              <a:rPr lang="en-US" sz="3400" b="1">
                <a:solidFill>
                  <a:srgbClr val="FEFFFF"/>
                </a:solidFill>
              </a:rPr>
              <a:t>Interactive Dashboard :</a:t>
            </a:r>
          </a:p>
        </p:txBody>
      </p:sp>
    </p:spTree>
    <p:extLst>
      <p:ext uri="{BB962C8B-B14F-4D97-AF65-F5344CB8AC3E}">
        <p14:creationId xmlns:p14="http://schemas.microsoft.com/office/powerpoint/2010/main" val="190937568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9D2E-9A10-15EA-1029-FB1E017C8BE3}"/>
              </a:ext>
            </a:extLst>
          </p:cNvPr>
          <p:cNvSpPr>
            <a:spLocks noGrp="1"/>
          </p:cNvSpPr>
          <p:nvPr>
            <p:ph type="title"/>
          </p:nvPr>
        </p:nvSpPr>
        <p:spPr>
          <a:xfrm>
            <a:off x="1799609" y="551042"/>
            <a:ext cx="8911687" cy="800726"/>
          </a:xfrm>
        </p:spPr>
        <p:txBody>
          <a:bodyPr>
            <a:normAutofit/>
          </a:bodyPr>
          <a:lstStyle/>
          <a:p>
            <a:r>
              <a:rPr lang="en-US" b="1" dirty="0">
                <a:solidFill>
                  <a:schemeClr val="accent1"/>
                </a:solidFill>
                <a:latin typeface="Garamond"/>
                <a:cs typeface="Calibri"/>
              </a:rPr>
              <a:t>Suggested And Recommended :</a:t>
            </a:r>
            <a:endParaRPr lang="en-US" b="1" dirty="0">
              <a:solidFill>
                <a:schemeClr val="accent1"/>
              </a:solidFill>
              <a:latin typeface="Garamond"/>
            </a:endParaRPr>
          </a:p>
        </p:txBody>
      </p:sp>
      <p:pic>
        <p:nvPicPr>
          <p:cNvPr id="3" name="Picture 2">
            <a:extLst>
              <a:ext uri="{FF2B5EF4-FFF2-40B4-BE49-F238E27FC236}">
                <a16:creationId xmlns:a16="http://schemas.microsoft.com/office/drawing/2014/main" id="{3146688E-DC59-BD89-FA9C-01F9B794666F}"/>
              </a:ext>
            </a:extLst>
          </p:cNvPr>
          <p:cNvPicPr>
            <a:picLocks noChangeAspect="1"/>
          </p:cNvPicPr>
          <p:nvPr/>
        </p:nvPicPr>
        <p:blipFill rotWithShape="1">
          <a:blip r:embed="rId2"/>
          <a:srcRect l="-76" t="-330" r="-195" b="14238"/>
          <a:stretch/>
        </p:blipFill>
        <p:spPr>
          <a:xfrm>
            <a:off x="8676557" y="106475"/>
            <a:ext cx="3022576" cy="2498653"/>
          </a:xfrm>
          <a:prstGeom prst="rect">
            <a:avLst/>
          </a:prstGeom>
        </p:spPr>
      </p:pic>
      <p:sp>
        <p:nvSpPr>
          <p:cNvPr id="4" name="TextBox 3">
            <a:extLst>
              <a:ext uri="{FF2B5EF4-FFF2-40B4-BE49-F238E27FC236}">
                <a16:creationId xmlns:a16="http://schemas.microsoft.com/office/drawing/2014/main" id="{86C335AF-B54E-5954-FD2B-BE0DA737CDD6}"/>
              </a:ext>
            </a:extLst>
          </p:cNvPr>
          <p:cNvSpPr txBox="1"/>
          <p:nvPr/>
        </p:nvSpPr>
        <p:spPr>
          <a:xfrm>
            <a:off x="2013857" y="1564821"/>
            <a:ext cx="6504214"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2000" b="1" dirty="0">
                <a:solidFill>
                  <a:schemeClr val="accent1"/>
                </a:solidFill>
                <a:ea typeface="+mn-lt"/>
                <a:cs typeface="+mn-lt"/>
              </a:rPr>
              <a:t>Public Health Interventions:</a:t>
            </a:r>
            <a:r>
              <a:rPr lang="en-US" sz="2000" b="1" dirty="0">
                <a:ea typeface="+mn-lt"/>
                <a:cs typeface="+mn-lt"/>
              </a:rPr>
              <a:t> </a:t>
            </a:r>
            <a:r>
              <a:rPr lang="en-US" sz="2000" dirty="0">
                <a:ea typeface="+mn-lt"/>
                <a:cs typeface="+mn-lt"/>
              </a:rPr>
              <a:t> Addressing obesity requires multifaceted approaches, including promoting healthier diets, encouraging physical activity, and raising awareness about lifestyle impacts.</a:t>
            </a:r>
            <a:endParaRPr lang="en-US" sz="2000"/>
          </a:p>
          <a:p>
            <a:pPr marL="342900" indent="-342900">
              <a:buFont typeface="Wingdings"/>
              <a:buChar char="q"/>
            </a:pPr>
            <a:r>
              <a:rPr lang="en-US" sz="2000" b="1" dirty="0">
                <a:solidFill>
                  <a:schemeClr val="accent1"/>
                </a:solidFill>
                <a:ea typeface="+mn-lt"/>
                <a:cs typeface="+mn-lt"/>
              </a:rPr>
              <a:t>Policy Considerations</a:t>
            </a:r>
            <a:r>
              <a:rPr lang="en-US" sz="2000" dirty="0">
                <a:solidFill>
                  <a:schemeClr val="accent1"/>
                </a:solidFill>
                <a:ea typeface="+mn-lt"/>
                <a:cs typeface="+mn-lt"/>
              </a:rPr>
              <a:t>:</a:t>
            </a:r>
            <a:r>
              <a:rPr lang="en-US" sz="2000" dirty="0">
                <a:ea typeface="+mn-lt"/>
                <a:cs typeface="+mn-lt"/>
              </a:rPr>
              <a:t> Policymakers should consider initiatives focused on [specific policy recommendations based on findings], aimed at reducing obesity prevalence.</a:t>
            </a:r>
            <a:endParaRPr lang="en-US" sz="2000"/>
          </a:p>
          <a:p>
            <a:pPr marL="285750" indent="-285750">
              <a:buFont typeface="Wingdings"/>
              <a:buChar char="q"/>
            </a:pPr>
            <a:r>
              <a:rPr lang="en-US" sz="2000" b="1" dirty="0">
                <a:solidFill>
                  <a:schemeClr val="accent1"/>
                </a:solidFill>
                <a:ea typeface="+mn-lt"/>
                <a:cs typeface="+mn-lt"/>
              </a:rPr>
              <a:t>Future Research</a:t>
            </a:r>
            <a:r>
              <a:rPr lang="en-US" sz="2000" dirty="0">
                <a:solidFill>
                  <a:schemeClr val="accent1"/>
                </a:solidFill>
                <a:ea typeface="+mn-lt"/>
                <a:cs typeface="+mn-lt"/>
              </a:rPr>
              <a:t>:</a:t>
            </a:r>
            <a:r>
              <a:rPr lang="en-US" sz="2000" dirty="0">
                <a:ea typeface="+mn-lt"/>
                <a:cs typeface="+mn-lt"/>
              </a:rPr>
              <a:t> Future studies should explore [potential areas for further investigation], such as [specific topics identified for deeper exploration].</a:t>
            </a:r>
            <a:endParaRPr lang="en-US" sz="2000" dirty="0"/>
          </a:p>
          <a:p>
            <a:pPr algn="l"/>
            <a:endParaRPr lang="en-US" dirty="0"/>
          </a:p>
        </p:txBody>
      </p:sp>
    </p:spTree>
    <p:extLst>
      <p:ext uri="{BB962C8B-B14F-4D97-AF65-F5344CB8AC3E}">
        <p14:creationId xmlns:p14="http://schemas.microsoft.com/office/powerpoint/2010/main" val="31777610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OBESITY LEVEL ANALYSIS</vt:lpstr>
      <vt:lpstr>TABLE OF CONTENT</vt:lpstr>
      <vt:lpstr>Introduction</vt:lpstr>
      <vt:lpstr>Object of the project :</vt:lpstr>
      <vt:lpstr>OBESITY ANALYSIS:</vt:lpstr>
      <vt:lpstr>Interpretation for Family History of Overweight</vt:lpstr>
      <vt:lpstr>Interpretation for High-Caloric Food Consumption</vt:lpstr>
      <vt:lpstr>Interactive Dashboard :</vt:lpstr>
      <vt:lpstr>Suggested And Recommended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512</cp:revision>
  <dcterms:created xsi:type="dcterms:W3CDTF">2024-07-09T16:13:33Z</dcterms:created>
  <dcterms:modified xsi:type="dcterms:W3CDTF">2024-07-09T20:34:26Z</dcterms:modified>
</cp:coreProperties>
</file>