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491" r:id="rId2"/>
    <p:sldId id="507" r:id="rId3"/>
    <p:sldId id="506" r:id="rId4"/>
    <p:sldId id="508" r:id="rId5"/>
    <p:sldId id="509" r:id="rId6"/>
    <p:sldId id="511" r:id="rId7"/>
    <p:sldId id="510" r:id="rId8"/>
    <p:sldId id="512" r:id="rId9"/>
    <p:sldId id="513" r:id="rId10"/>
    <p:sldId id="514" r:id="rId11"/>
    <p:sldId id="515" r:id="rId12"/>
    <p:sldId id="516" r:id="rId13"/>
    <p:sldId id="501"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7" d="100"/>
          <a:sy n="67" d="100"/>
        </p:scale>
        <p:origin x="1260" y="48"/>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6/19/2021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D112868-65FD-4572-A383-97DC0EC9B913}" type="slidenum">
              <a:rPr lang="en-US" smtClean="0"/>
              <a:pPr/>
              <a:t>1</a:t>
            </a:fld>
            <a:endParaRPr lang="en-US"/>
          </a:p>
        </p:txBody>
      </p:sp>
    </p:spTree>
    <p:extLst>
      <p:ext uri="{BB962C8B-B14F-4D97-AF65-F5344CB8AC3E}">
        <p14:creationId xmlns:p14="http://schemas.microsoft.com/office/powerpoint/2010/main" val="648210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CDF5B256-931F-40A0-BC73-FE5211075C35}" type="datetime1">
              <a:rPr lang="en-US"/>
              <a:pPr/>
              <a:t>6/19/2021</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pic>
        <p:nvPicPr>
          <p:cNvPr id="14" name="Picture 13" descr="logo"/>
          <p:cNvPicPr/>
          <p:nvPr userDrawn="1"/>
        </p:nvPicPr>
        <p:blipFill>
          <a:blip r:embed="rId3" cstate="print"/>
          <a:srcRect/>
          <a:stretch>
            <a:fillRect/>
          </a:stretch>
        </p:blipFill>
        <p:spPr bwMode="auto">
          <a:xfrm>
            <a:off x="6580120" y="190500"/>
            <a:ext cx="2024130" cy="6477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BE7C4ED-81C0-4682-BCCB-104FB5DDBDCB}" type="datetime1">
              <a:rPr lang="en-US"/>
              <a:pPr/>
              <a:t>6/19/2021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3"/>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3"/>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3"/>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4"/>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5" r:id="rId1"/>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searchgate.net/publication/335094208_Prediction_of_Coronary_Heart_Disease_using_Machine_Learning_An_Experimental_Analysis" TargetMode="External"/><Relationship Id="rId2" Type="http://schemas.openxmlformats.org/officeDocument/2006/relationships/hyperlink" Target="https://towardsdatascience.com/" TargetMode="External"/><Relationship Id="rId1" Type="http://schemas.openxmlformats.org/officeDocument/2006/relationships/slideLayout" Target="../slideLayouts/slideLayout1.xml"/><Relationship Id="rId4" Type="http://schemas.openxmlformats.org/officeDocument/2006/relationships/hyperlink" Target="https://www.kaggle.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219200" y="914400"/>
            <a:ext cx="6553200" cy="1863298"/>
          </a:xfrm>
          <a:prstGeom prst="rect">
            <a:avLst/>
          </a:prstGeom>
          <a:noFill/>
          <a:ln w="9525">
            <a:noFill/>
            <a:miter lim="800000"/>
            <a:headEnd/>
            <a:tailEnd/>
          </a:ln>
        </p:spPr>
        <p:txBody>
          <a:bodyPr tIns="3312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b="1" dirty="0">
                <a:solidFill>
                  <a:srgbClr val="3A30FA"/>
                </a:solidFill>
                <a:latin typeface="Calibri" pitchFamily="34" charset="0"/>
              </a:rPr>
              <a:t>     Project Presentation</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b="1" dirty="0">
                <a:solidFill>
                  <a:srgbClr val="3A30FA"/>
                </a:solidFill>
                <a:latin typeface="Calibri" pitchFamily="34" charset="0"/>
              </a:rPr>
              <a:t>on </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b="1" dirty="0">
                <a:solidFill>
                  <a:srgbClr val="3A30FA"/>
                </a:solidFill>
                <a:latin typeface="Calibri" pitchFamily="34" charset="0"/>
              </a:rPr>
              <a:t> Heart Attack Prediction</a:t>
            </a:r>
          </a:p>
        </p:txBody>
      </p:sp>
      <p:sp>
        <p:nvSpPr>
          <p:cNvPr id="4" name="TextBox 3"/>
          <p:cNvSpPr txBox="1"/>
          <p:nvPr/>
        </p:nvSpPr>
        <p:spPr>
          <a:xfrm>
            <a:off x="2514600" y="2590801"/>
            <a:ext cx="3886200" cy="1477328"/>
          </a:xfrm>
          <a:prstGeom prst="rect">
            <a:avLst/>
          </a:prstGeom>
          <a:noFill/>
        </p:spPr>
        <p:txBody>
          <a:bodyPr wrap="square" rtlCol="0">
            <a:spAutoFit/>
          </a:bodyPr>
          <a:lstStyle/>
          <a:p>
            <a:pPr algn="ctr">
              <a:lnSpc>
                <a:spcPct val="150000"/>
              </a:lnSpc>
            </a:pPr>
            <a:r>
              <a:rPr lang="en-US" dirty="0"/>
              <a:t>Presented</a:t>
            </a:r>
          </a:p>
          <a:p>
            <a:pPr algn="ctr">
              <a:lnSpc>
                <a:spcPct val="150000"/>
              </a:lnSpc>
            </a:pPr>
            <a:r>
              <a:rPr lang="en-US" dirty="0"/>
              <a:t> by</a:t>
            </a:r>
            <a:endParaRPr lang="en-US" b="1" dirty="0">
              <a:latin typeface="Century Gothic" panose="020B0502020202020204" pitchFamily="34" charset="0"/>
            </a:endParaRPr>
          </a:p>
          <a:p>
            <a:pPr algn="ctr"/>
            <a:r>
              <a:rPr lang="en-US" b="1" dirty="0">
                <a:latin typeface="Century Gothic" panose="020B0502020202020204" pitchFamily="34" charset="0"/>
              </a:rPr>
              <a:t>Deepak(1811981097)</a:t>
            </a:r>
          </a:p>
          <a:p>
            <a:pPr algn="ctr"/>
            <a:endParaRPr lang="en-US" b="1" dirty="0">
              <a:latin typeface="Century Gothic" panose="020B0502020202020204" pitchFamily="34" charset="0"/>
            </a:endParaRPr>
          </a:p>
        </p:txBody>
      </p:sp>
      <p:sp>
        <p:nvSpPr>
          <p:cNvPr id="5" name="TextBox 4"/>
          <p:cNvSpPr txBox="1"/>
          <p:nvPr/>
        </p:nvSpPr>
        <p:spPr>
          <a:xfrm>
            <a:off x="3239585" y="4334470"/>
            <a:ext cx="2531526" cy="1703030"/>
          </a:xfrm>
          <a:prstGeom prst="rect">
            <a:avLst/>
          </a:prstGeom>
          <a:noFill/>
        </p:spPr>
        <p:txBody>
          <a:bodyPr wrap="none" rtlCol="0">
            <a:spAutoFit/>
          </a:bodyPr>
          <a:lstStyle/>
          <a:p>
            <a:pPr algn="ctr">
              <a:lnSpc>
                <a:spcPct val="150000"/>
              </a:lnSpc>
            </a:pPr>
            <a:r>
              <a:rPr lang="en-US" dirty="0"/>
              <a:t>Under the supervision </a:t>
            </a:r>
          </a:p>
          <a:p>
            <a:pPr algn="ctr">
              <a:lnSpc>
                <a:spcPct val="150000"/>
              </a:lnSpc>
            </a:pPr>
            <a:r>
              <a:rPr lang="en-US" dirty="0"/>
              <a:t>of</a:t>
            </a:r>
          </a:p>
          <a:p>
            <a:pPr algn="ctr">
              <a:lnSpc>
                <a:spcPct val="150000"/>
              </a:lnSpc>
            </a:pPr>
            <a:r>
              <a:rPr lang="en-US" dirty="0"/>
              <a:t>Dr. </a:t>
            </a:r>
            <a:r>
              <a:rPr lang="en-US" b="1" dirty="0"/>
              <a:t>Manish Jain </a:t>
            </a:r>
            <a:endParaRPr lang="en-US" dirty="0"/>
          </a:p>
          <a:p>
            <a:pPr algn="ctr">
              <a:lnSpc>
                <a:spcPct val="150000"/>
              </a:lnSpc>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34109-5F4C-4B9D-8FB6-BEBE9D842B7A}"/>
              </a:ext>
            </a:extLst>
          </p:cNvPr>
          <p:cNvSpPr>
            <a:spLocks noGrp="1"/>
          </p:cNvSpPr>
          <p:nvPr>
            <p:ph type="title"/>
          </p:nvPr>
        </p:nvSpPr>
        <p:spPr/>
        <p:txBody>
          <a:bodyPr/>
          <a:lstStyle/>
          <a:p>
            <a:r>
              <a:rPr lang="en-IN" sz="3600" b="1" i="1" dirty="0"/>
              <a:t>Result</a:t>
            </a:r>
          </a:p>
        </p:txBody>
      </p:sp>
      <p:sp>
        <p:nvSpPr>
          <p:cNvPr id="3" name="Content Placeholder 2">
            <a:extLst>
              <a:ext uri="{FF2B5EF4-FFF2-40B4-BE49-F238E27FC236}">
                <a16:creationId xmlns:a16="http://schemas.microsoft.com/office/drawing/2014/main" id="{23A54F16-9CE6-47F2-9500-9A0D31EEFE1B}"/>
              </a:ext>
            </a:extLst>
          </p:cNvPr>
          <p:cNvSpPr>
            <a:spLocks noGrp="1"/>
          </p:cNvSpPr>
          <p:nvPr>
            <p:ph idx="1"/>
          </p:nvPr>
        </p:nvSpPr>
        <p:spPr>
          <a:xfrm>
            <a:off x="609600" y="2057399"/>
            <a:ext cx="7772400" cy="1524001"/>
          </a:xfrm>
        </p:spPr>
        <p:txBody>
          <a:bodyPr/>
          <a:lstStyle/>
          <a:p>
            <a:pPr marL="0" indent="0">
              <a:buNone/>
            </a:pPr>
            <a:r>
              <a:rPr lang="en-IN" sz="4000" cap="none" dirty="0"/>
              <a:t>Our model is giving the accuracy up to </a:t>
            </a:r>
            <a:r>
              <a:rPr lang="en-IN" sz="4000" dirty="0"/>
              <a:t>88</a:t>
            </a:r>
            <a:r>
              <a:rPr lang="en-IN" sz="4000" cap="none" dirty="0"/>
              <a:t>% and it is working good.</a:t>
            </a:r>
          </a:p>
          <a:p>
            <a:pPr marL="0" indent="0">
              <a:buNone/>
            </a:pPr>
            <a:endParaRPr lang="en-IN" dirty="0"/>
          </a:p>
        </p:txBody>
      </p:sp>
    </p:spTree>
    <p:extLst>
      <p:ext uri="{BB962C8B-B14F-4D97-AF65-F5344CB8AC3E}">
        <p14:creationId xmlns:p14="http://schemas.microsoft.com/office/powerpoint/2010/main" val="2686794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1C29-57AF-4D8A-99FC-3F3D470F4A72}"/>
              </a:ext>
            </a:extLst>
          </p:cNvPr>
          <p:cNvSpPr>
            <a:spLocks noGrp="1"/>
          </p:cNvSpPr>
          <p:nvPr>
            <p:ph type="title"/>
          </p:nvPr>
        </p:nvSpPr>
        <p:spPr/>
        <p:txBody>
          <a:bodyPr/>
          <a:lstStyle/>
          <a:p>
            <a:r>
              <a:rPr lang="en-IN" sz="3600" b="1" i="1" dirty="0"/>
              <a:t>Future Scope</a:t>
            </a:r>
          </a:p>
        </p:txBody>
      </p:sp>
      <p:sp>
        <p:nvSpPr>
          <p:cNvPr id="3" name="Content Placeholder 2">
            <a:extLst>
              <a:ext uri="{FF2B5EF4-FFF2-40B4-BE49-F238E27FC236}">
                <a16:creationId xmlns:a16="http://schemas.microsoft.com/office/drawing/2014/main" id="{4264E843-3A75-4BA2-819C-47EB67C35472}"/>
              </a:ext>
            </a:extLst>
          </p:cNvPr>
          <p:cNvSpPr>
            <a:spLocks noGrp="1"/>
          </p:cNvSpPr>
          <p:nvPr>
            <p:ph idx="1"/>
          </p:nvPr>
        </p:nvSpPr>
        <p:spPr>
          <a:xfrm>
            <a:off x="457200" y="2362200"/>
            <a:ext cx="8229600" cy="3047999"/>
          </a:xfrm>
        </p:spPr>
        <p:txBody>
          <a:bodyPr/>
          <a:lstStyle/>
          <a:p>
            <a:pPr algn="just">
              <a:buFont typeface="Wingdings" panose="05000000000000000000" pitchFamily="2" charset="2"/>
              <a:buChar char="§"/>
            </a:pPr>
            <a:r>
              <a:rPr lang="en-IN" sz="3200" cap="none" dirty="0"/>
              <a:t>In this project we are making gui with the help of Tkinter but in future we can try to make a website or an application.</a:t>
            </a:r>
          </a:p>
          <a:p>
            <a:pPr algn="just">
              <a:buFont typeface="Wingdings" panose="05000000000000000000" pitchFamily="2" charset="2"/>
              <a:buChar char="§"/>
            </a:pPr>
            <a:r>
              <a:rPr lang="en-IN" dirty="0"/>
              <a:t>In Future we can increase the size of dataset.</a:t>
            </a:r>
            <a:endParaRPr lang="en-IN" sz="3200" cap="none" dirty="0"/>
          </a:p>
          <a:p>
            <a:pPr algn="just">
              <a:buFont typeface="Wingdings" panose="05000000000000000000" pitchFamily="2" charset="2"/>
              <a:buChar char="§"/>
            </a:pPr>
            <a:endParaRPr lang="en-IN" sz="3200" cap="none" dirty="0"/>
          </a:p>
          <a:p>
            <a:pPr marL="0" indent="0" algn="just">
              <a:buNone/>
            </a:pPr>
            <a:endParaRPr lang="en-IN" dirty="0"/>
          </a:p>
        </p:txBody>
      </p:sp>
    </p:spTree>
    <p:extLst>
      <p:ext uri="{BB962C8B-B14F-4D97-AF65-F5344CB8AC3E}">
        <p14:creationId xmlns:p14="http://schemas.microsoft.com/office/powerpoint/2010/main" val="4099432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96719-C47D-4442-B03F-2AFF7BB71AE8}"/>
              </a:ext>
            </a:extLst>
          </p:cNvPr>
          <p:cNvSpPr>
            <a:spLocks noGrp="1"/>
          </p:cNvSpPr>
          <p:nvPr>
            <p:ph type="title"/>
          </p:nvPr>
        </p:nvSpPr>
        <p:spPr/>
        <p:txBody>
          <a:bodyPr/>
          <a:lstStyle/>
          <a:p>
            <a:r>
              <a:rPr lang="en-IN" sz="3600" b="1" i="1" dirty="0"/>
              <a:t>Reference</a:t>
            </a:r>
          </a:p>
        </p:txBody>
      </p:sp>
      <p:sp>
        <p:nvSpPr>
          <p:cNvPr id="3" name="Content Placeholder 2">
            <a:extLst>
              <a:ext uri="{FF2B5EF4-FFF2-40B4-BE49-F238E27FC236}">
                <a16:creationId xmlns:a16="http://schemas.microsoft.com/office/drawing/2014/main" id="{BA09B368-EFDD-4441-89D3-58BA92DF49DA}"/>
              </a:ext>
            </a:extLst>
          </p:cNvPr>
          <p:cNvSpPr>
            <a:spLocks noGrp="1"/>
          </p:cNvSpPr>
          <p:nvPr>
            <p:ph idx="1"/>
          </p:nvPr>
        </p:nvSpPr>
        <p:spPr/>
        <p:txBody>
          <a:bodyPr/>
          <a:lstStyle/>
          <a:p>
            <a:r>
              <a:rPr lang="en-IN" dirty="0">
                <a:hlinkClick r:id="rId2"/>
              </a:rPr>
              <a:t>https://towardsdatascience.com/</a:t>
            </a:r>
            <a:endParaRPr lang="en-IN" dirty="0"/>
          </a:p>
          <a:p>
            <a:r>
              <a:rPr lang="en-IN" dirty="0">
                <a:hlinkClick r:id="rId3"/>
              </a:rPr>
              <a:t>https://www.researchgate.net/publication/335094208_Prediction_of_Coronary_Heart_Disease_using_Machine_Learning_An_Experimental_Analysis</a:t>
            </a:r>
            <a:endParaRPr lang="en-IN" dirty="0"/>
          </a:p>
          <a:p>
            <a:r>
              <a:rPr lang="en-IN" dirty="0">
                <a:hlinkClick r:id="rId4"/>
              </a:rPr>
              <a:t>https://www.kaggle.com/</a:t>
            </a:r>
            <a:endParaRPr lang="en-IN" dirty="0"/>
          </a:p>
        </p:txBody>
      </p:sp>
    </p:spTree>
    <p:extLst>
      <p:ext uri="{BB962C8B-B14F-4D97-AF65-F5344CB8AC3E}">
        <p14:creationId xmlns:p14="http://schemas.microsoft.com/office/powerpoint/2010/main" val="3953055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914400" lvl="2" indent="0">
              <a:buNone/>
            </a:pPr>
            <a:endParaRPr lang="en-IN" dirty="0"/>
          </a:p>
          <a:p>
            <a:pPr marL="914400" lvl="2" indent="0">
              <a:buNone/>
            </a:pPr>
            <a:endParaRPr lang="en-IN" dirty="0"/>
          </a:p>
          <a:p>
            <a:pPr marL="914400" lvl="2" indent="0">
              <a:buNone/>
            </a:pPr>
            <a:endParaRPr lang="en-IN" dirty="0"/>
          </a:p>
          <a:p>
            <a:pPr marL="914400" lvl="2" indent="0">
              <a:buNone/>
            </a:pPr>
            <a:r>
              <a:rPr lang="en-IN" sz="5400" dirty="0"/>
              <a:t>		</a:t>
            </a:r>
          </a:p>
        </p:txBody>
      </p:sp>
      <p:pic>
        <p:nvPicPr>
          <p:cNvPr id="4" name="Picture 3">
            <a:extLst>
              <a:ext uri="{FF2B5EF4-FFF2-40B4-BE49-F238E27FC236}">
                <a16:creationId xmlns:a16="http://schemas.microsoft.com/office/drawing/2014/main" id="{4D24A47C-CEBB-4409-AED0-D6EF90D01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885950"/>
            <a:ext cx="6407944" cy="3600450"/>
          </a:xfrm>
          <a:prstGeom prst="rect">
            <a:avLst/>
          </a:prstGeom>
        </p:spPr>
      </p:pic>
    </p:spTree>
    <p:extLst>
      <p:ext uri="{BB962C8B-B14F-4D97-AF65-F5344CB8AC3E}">
        <p14:creationId xmlns:p14="http://schemas.microsoft.com/office/powerpoint/2010/main" val="1941468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D4AEA7-AD72-4633-BB26-4710D3968FBF}"/>
              </a:ext>
            </a:extLst>
          </p:cNvPr>
          <p:cNvSpPr>
            <a:spLocks noGrp="1"/>
          </p:cNvSpPr>
          <p:nvPr>
            <p:ph idx="1"/>
          </p:nvPr>
        </p:nvSpPr>
        <p:spPr>
          <a:xfrm>
            <a:off x="457200" y="1371600"/>
            <a:ext cx="8229600" cy="5105400"/>
          </a:xfrm>
        </p:spPr>
        <p:txBody>
          <a:bodyPr/>
          <a:lstStyle/>
          <a:p>
            <a:r>
              <a:rPr lang="en-IN" dirty="0"/>
              <a:t>Problem Statement</a:t>
            </a:r>
          </a:p>
          <a:p>
            <a:r>
              <a:rPr lang="en-IN" dirty="0"/>
              <a:t>Introduction</a:t>
            </a:r>
          </a:p>
          <a:p>
            <a:r>
              <a:rPr lang="en-IN" dirty="0"/>
              <a:t>Overview of Dataset</a:t>
            </a:r>
          </a:p>
          <a:p>
            <a:r>
              <a:rPr lang="en-IN" dirty="0"/>
              <a:t>Tools/Methods</a:t>
            </a:r>
          </a:p>
          <a:p>
            <a:r>
              <a:rPr lang="en-IN" dirty="0"/>
              <a:t>Models</a:t>
            </a:r>
          </a:p>
          <a:p>
            <a:r>
              <a:rPr lang="en-IN" dirty="0"/>
              <a:t>GUI</a:t>
            </a:r>
          </a:p>
          <a:p>
            <a:r>
              <a:rPr lang="en-IN" dirty="0"/>
              <a:t>Result</a:t>
            </a:r>
          </a:p>
          <a:p>
            <a:r>
              <a:rPr lang="en-IN" dirty="0"/>
              <a:t>Future Scope</a:t>
            </a:r>
          </a:p>
        </p:txBody>
      </p:sp>
      <p:sp>
        <p:nvSpPr>
          <p:cNvPr id="6" name="TextBox 5">
            <a:extLst>
              <a:ext uri="{FF2B5EF4-FFF2-40B4-BE49-F238E27FC236}">
                <a16:creationId xmlns:a16="http://schemas.microsoft.com/office/drawing/2014/main" id="{9AE7B3BD-5E9F-409F-AECF-377BD112BFB8}"/>
              </a:ext>
            </a:extLst>
          </p:cNvPr>
          <p:cNvSpPr txBox="1"/>
          <p:nvPr/>
        </p:nvSpPr>
        <p:spPr>
          <a:xfrm>
            <a:off x="193040" y="152400"/>
            <a:ext cx="6019800" cy="646331"/>
          </a:xfrm>
          <a:prstGeom prst="rect">
            <a:avLst/>
          </a:prstGeom>
          <a:noFill/>
        </p:spPr>
        <p:txBody>
          <a:bodyPr wrap="square" rtlCol="0">
            <a:spAutoFit/>
          </a:bodyPr>
          <a:lstStyle/>
          <a:p>
            <a:r>
              <a:rPr lang="en-IN" sz="3600" b="1" i="1" dirty="0"/>
              <a:t>SUMMARY</a:t>
            </a:r>
          </a:p>
        </p:txBody>
      </p:sp>
    </p:spTree>
    <p:extLst>
      <p:ext uri="{BB962C8B-B14F-4D97-AF65-F5344CB8AC3E}">
        <p14:creationId xmlns:p14="http://schemas.microsoft.com/office/powerpoint/2010/main" val="134705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80D5-0FA4-4C88-990C-0EF73FD54D0A}"/>
              </a:ext>
            </a:extLst>
          </p:cNvPr>
          <p:cNvSpPr>
            <a:spLocks noGrp="1"/>
          </p:cNvSpPr>
          <p:nvPr>
            <p:ph type="title"/>
          </p:nvPr>
        </p:nvSpPr>
        <p:spPr/>
        <p:txBody>
          <a:bodyPr/>
          <a:lstStyle/>
          <a:p>
            <a:r>
              <a:rPr lang="en-IN" sz="3600" b="1" i="1" dirty="0"/>
              <a:t>Problem Statement</a:t>
            </a:r>
          </a:p>
        </p:txBody>
      </p:sp>
      <p:sp>
        <p:nvSpPr>
          <p:cNvPr id="3" name="Content Placeholder 2">
            <a:extLst>
              <a:ext uri="{FF2B5EF4-FFF2-40B4-BE49-F238E27FC236}">
                <a16:creationId xmlns:a16="http://schemas.microsoft.com/office/drawing/2014/main" id="{D786FEDE-88FB-4DBF-9D7C-0BBBC64BB4CE}"/>
              </a:ext>
            </a:extLst>
          </p:cNvPr>
          <p:cNvSpPr>
            <a:spLocks noGrp="1"/>
          </p:cNvSpPr>
          <p:nvPr>
            <p:ph idx="1"/>
          </p:nvPr>
        </p:nvSpPr>
        <p:spPr>
          <a:xfrm>
            <a:off x="762000" y="1828799"/>
            <a:ext cx="7010400" cy="2590801"/>
          </a:xfrm>
        </p:spPr>
        <p:txBody>
          <a:bodyPr/>
          <a:lstStyle/>
          <a:p>
            <a:pPr marL="0" indent="0">
              <a:buNone/>
            </a:pPr>
            <a:r>
              <a:rPr lang="en-US" sz="4000" cap="none" dirty="0"/>
              <a:t>To Develop a Machine Learning Project that can </a:t>
            </a:r>
            <a:r>
              <a:rPr lang="en-US" sz="4000" b="1" dirty="0"/>
              <a:t>Predict Heart Attack</a:t>
            </a:r>
            <a:r>
              <a:rPr lang="en-US" sz="4000" cap="none" dirty="0"/>
              <a:t> with Good Accuracy.</a:t>
            </a:r>
            <a:endParaRPr lang="en-IN" sz="4000" cap="none" dirty="0"/>
          </a:p>
          <a:p>
            <a:pPr marL="0" indent="0">
              <a:buNone/>
            </a:pPr>
            <a:endParaRPr lang="en-IN" dirty="0"/>
          </a:p>
        </p:txBody>
      </p:sp>
    </p:spTree>
    <p:extLst>
      <p:ext uri="{BB962C8B-B14F-4D97-AF65-F5344CB8AC3E}">
        <p14:creationId xmlns:p14="http://schemas.microsoft.com/office/powerpoint/2010/main" val="1490531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FB3BC-21E4-4810-8FD2-907FD2E80BAF}"/>
              </a:ext>
            </a:extLst>
          </p:cNvPr>
          <p:cNvSpPr>
            <a:spLocks noGrp="1"/>
          </p:cNvSpPr>
          <p:nvPr>
            <p:ph type="title"/>
          </p:nvPr>
        </p:nvSpPr>
        <p:spPr/>
        <p:txBody>
          <a:bodyPr/>
          <a:lstStyle/>
          <a:p>
            <a:r>
              <a:rPr lang="en-IN" sz="3600" b="1" i="1" dirty="0"/>
              <a:t>Introduction</a:t>
            </a:r>
          </a:p>
        </p:txBody>
      </p:sp>
      <p:sp>
        <p:nvSpPr>
          <p:cNvPr id="3" name="Content Placeholder 2">
            <a:extLst>
              <a:ext uri="{FF2B5EF4-FFF2-40B4-BE49-F238E27FC236}">
                <a16:creationId xmlns:a16="http://schemas.microsoft.com/office/drawing/2014/main" id="{9CDD4D98-FBFD-4CFE-A6DB-F8098EAC8C70}"/>
              </a:ext>
            </a:extLst>
          </p:cNvPr>
          <p:cNvSpPr>
            <a:spLocks noGrp="1"/>
          </p:cNvSpPr>
          <p:nvPr>
            <p:ph idx="1"/>
          </p:nvPr>
        </p:nvSpPr>
        <p:spPr/>
        <p:txBody>
          <a:bodyPr/>
          <a:lstStyle/>
          <a:p>
            <a:pPr marL="0" indent="0" algn="just">
              <a:buNone/>
            </a:pPr>
            <a:r>
              <a:rPr lang="en-US" dirty="0"/>
              <a:t>Medical diagnosis is an intrinsic and complicated task that demands being carried out with acute precision while taking into consideration various factors. ML techniques allow the use of intelligent methods across different datasets to reveal useful insights. </a:t>
            </a:r>
            <a:r>
              <a:rPr lang="en-US" sz="3200" cap="none" dirty="0">
                <a:latin typeface="Arial" panose="020B0604020202020204" pitchFamily="34" charset="0"/>
                <a:cs typeface="Arial" panose="020B0604020202020204" pitchFamily="34" charset="0"/>
              </a:rPr>
              <a:t>This model gives us the accuracy up to 88%.</a:t>
            </a:r>
            <a:endParaRPr lang="en-IN" sz="3200" cap="none" dirty="0">
              <a:latin typeface="Arial" panose="020B0604020202020204" pitchFamily="34" charset="0"/>
              <a:cs typeface="Arial" panose="020B0604020202020204" pitchFamily="34" charset="0"/>
            </a:endParaRPr>
          </a:p>
          <a:p>
            <a:pPr marL="0" indent="0" algn="just">
              <a:buNone/>
            </a:pPr>
            <a:endParaRPr lang="en-IN" dirty="0"/>
          </a:p>
        </p:txBody>
      </p:sp>
    </p:spTree>
    <p:extLst>
      <p:ext uri="{BB962C8B-B14F-4D97-AF65-F5344CB8AC3E}">
        <p14:creationId xmlns:p14="http://schemas.microsoft.com/office/powerpoint/2010/main" val="1362593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016F0-CBD7-4700-82FE-E59A120EB121}"/>
              </a:ext>
            </a:extLst>
          </p:cNvPr>
          <p:cNvSpPr>
            <a:spLocks noGrp="1"/>
          </p:cNvSpPr>
          <p:nvPr>
            <p:ph type="title"/>
          </p:nvPr>
        </p:nvSpPr>
        <p:spPr/>
        <p:txBody>
          <a:bodyPr/>
          <a:lstStyle/>
          <a:p>
            <a:r>
              <a:rPr lang="en-IN" sz="3600" b="1" i="1" dirty="0"/>
              <a:t>Overview of Dataset</a:t>
            </a:r>
          </a:p>
        </p:txBody>
      </p:sp>
      <p:sp>
        <p:nvSpPr>
          <p:cNvPr id="3" name="Content Placeholder 2">
            <a:extLst>
              <a:ext uri="{FF2B5EF4-FFF2-40B4-BE49-F238E27FC236}">
                <a16:creationId xmlns:a16="http://schemas.microsoft.com/office/drawing/2014/main" id="{50D94FF6-C986-4B97-8072-F0790ED53E61}"/>
              </a:ext>
            </a:extLst>
          </p:cNvPr>
          <p:cNvSpPr>
            <a:spLocks noGrp="1"/>
          </p:cNvSpPr>
          <p:nvPr>
            <p:ph idx="1"/>
          </p:nvPr>
        </p:nvSpPr>
        <p:spPr>
          <a:xfrm>
            <a:off x="533400" y="1600200"/>
            <a:ext cx="8153400" cy="4297363"/>
          </a:xfrm>
        </p:spPr>
        <p:txBody>
          <a:bodyPr/>
          <a:lstStyle/>
          <a:p>
            <a:pPr marL="0" indent="0" algn="just">
              <a:buNone/>
            </a:pPr>
            <a:r>
              <a:rPr lang="en-IN" sz="3200" cap="none" dirty="0"/>
              <a:t>In this Project I have used </a:t>
            </a:r>
            <a:r>
              <a:rPr lang="en-IN" dirty="0"/>
              <a:t>Heart.csv</a:t>
            </a:r>
            <a:r>
              <a:rPr lang="en-IN" sz="3200" cap="none" dirty="0"/>
              <a:t> dataset which </a:t>
            </a:r>
            <a:r>
              <a:rPr lang="en-IN" dirty="0"/>
              <a:t>I have taken from Kaggle.</a:t>
            </a:r>
            <a:r>
              <a:rPr lang="en-IN" sz="3200" cap="none" dirty="0"/>
              <a:t> </a:t>
            </a:r>
            <a:r>
              <a:rPr lang="en-IN" dirty="0"/>
              <a:t>This Dataset has 14 Numeric Variables. The Size of Dataset is 303 columns and 14 Rows.</a:t>
            </a:r>
          </a:p>
          <a:p>
            <a:pPr marL="0" indent="0" algn="just">
              <a:buNone/>
            </a:pPr>
            <a:endParaRPr lang="en-IN" dirty="0"/>
          </a:p>
        </p:txBody>
      </p:sp>
    </p:spTree>
    <p:extLst>
      <p:ext uri="{BB962C8B-B14F-4D97-AF65-F5344CB8AC3E}">
        <p14:creationId xmlns:p14="http://schemas.microsoft.com/office/powerpoint/2010/main" val="164518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C05F-7C7C-4E85-A573-6CA7916B5E63}"/>
              </a:ext>
            </a:extLst>
          </p:cNvPr>
          <p:cNvSpPr>
            <a:spLocks noGrp="1"/>
          </p:cNvSpPr>
          <p:nvPr>
            <p:ph type="title"/>
          </p:nvPr>
        </p:nvSpPr>
        <p:spPr/>
        <p:txBody>
          <a:bodyPr/>
          <a:lstStyle/>
          <a:p>
            <a:r>
              <a:rPr lang="en-IN" sz="3600" b="1" i="1" dirty="0"/>
              <a:t>Dataset Visualization</a:t>
            </a:r>
          </a:p>
        </p:txBody>
      </p:sp>
      <p:sp>
        <p:nvSpPr>
          <p:cNvPr id="7" name="TextBox 6">
            <a:extLst>
              <a:ext uri="{FF2B5EF4-FFF2-40B4-BE49-F238E27FC236}">
                <a16:creationId xmlns:a16="http://schemas.microsoft.com/office/drawing/2014/main" id="{1AB5EF95-A406-4172-8957-1D0757D7BF66}"/>
              </a:ext>
            </a:extLst>
          </p:cNvPr>
          <p:cNvSpPr txBox="1"/>
          <p:nvPr/>
        </p:nvSpPr>
        <p:spPr>
          <a:xfrm>
            <a:off x="1371600" y="4648200"/>
            <a:ext cx="6553200" cy="1077218"/>
          </a:xfrm>
          <a:prstGeom prst="rect">
            <a:avLst/>
          </a:prstGeom>
          <a:noFill/>
        </p:spPr>
        <p:txBody>
          <a:bodyPr wrap="square" rtlCol="0">
            <a:spAutoFit/>
          </a:bodyPr>
          <a:lstStyle/>
          <a:p>
            <a:r>
              <a:rPr lang="en-IN" sz="3200" dirty="0"/>
              <a:t>This is the Count of values present in the Target column.</a:t>
            </a:r>
          </a:p>
        </p:txBody>
      </p:sp>
      <p:pic>
        <p:nvPicPr>
          <p:cNvPr id="8" name="Content Placeholder 7">
            <a:extLst>
              <a:ext uri="{FF2B5EF4-FFF2-40B4-BE49-F238E27FC236}">
                <a16:creationId xmlns:a16="http://schemas.microsoft.com/office/drawing/2014/main" id="{746BFAE0-D030-4485-AF88-BCC165866F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787" y="1320042"/>
            <a:ext cx="4941426" cy="3328158"/>
          </a:xfrm>
        </p:spPr>
      </p:pic>
    </p:spTree>
    <p:extLst>
      <p:ext uri="{BB962C8B-B14F-4D97-AF65-F5344CB8AC3E}">
        <p14:creationId xmlns:p14="http://schemas.microsoft.com/office/powerpoint/2010/main" val="94920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D8161-E55C-4FD8-973A-E2215CC10655}"/>
              </a:ext>
            </a:extLst>
          </p:cNvPr>
          <p:cNvSpPr>
            <a:spLocks noGrp="1"/>
          </p:cNvSpPr>
          <p:nvPr>
            <p:ph type="title"/>
          </p:nvPr>
        </p:nvSpPr>
        <p:spPr/>
        <p:txBody>
          <a:bodyPr/>
          <a:lstStyle/>
          <a:p>
            <a:r>
              <a:rPr lang="en-IN" sz="3600" b="1" i="1" dirty="0"/>
              <a:t>Tools/Methods</a:t>
            </a:r>
          </a:p>
        </p:txBody>
      </p:sp>
      <p:sp>
        <p:nvSpPr>
          <p:cNvPr id="3" name="Content Placeholder 2">
            <a:extLst>
              <a:ext uri="{FF2B5EF4-FFF2-40B4-BE49-F238E27FC236}">
                <a16:creationId xmlns:a16="http://schemas.microsoft.com/office/drawing/2014/main" id="{6DBB7763-9F59-44C4-9F61-3C69AC687F07}"/>
              </a:ext>
            </a:extLst>
          </p:cNvPr>
          <p:cNvSpPr>
            <a:spLocks noGrp="1"/>
          </p:cNvSpPr>
          <p:nvPr>
            <p:ph idx="1"/>
          </p:nvPr>
        </p:nvSpPr>
        <p:spPr/>
        <p:txBody>
          <a:bodyPr/>
          <a:lstStyle/>
          <a:p>
            <a:pPr>
              <a:buFont typeface="Wingdings" panose="05000000000000000000" pitchFamily="2" charset="2"/>
              <a:buChar char="Ø"/>
            </a:pPr>
            <a:r>
              <a:rPr lang="en-IN" dirty="0"/>
              <a:t> Data Pre-processing</a:t>
            </a:r>
          </a:p>
          <a:p>
            <a:pPr>
              <a:buFont typeface="Wingdings" panose="05000000000000000000" pitchFamily="2" charset="2"/>
              <a:buChar char="Ø"/>
            </a:pPr>
            <a:r>
              <a:rPr lang="en-IN" dirty="0"/>
              <a:t>Plotting Graphs using Seaborn library</a:t>
            </a:r>
          </a:p>
          <a:p>
            <a:pPr>
              <a:buFont typeface="Wingdings" panose="05000000000000000000" pitchFamily="2" charset="2"/>
              <a:buChar char="Ø"/>
            </a:pPr>
            <a:r>
              <a:rPr lang="en-IN" dirty="0"/>
              <a:t> Feature Scaling</a:t>
            </a:r>
          </a:p>
          <a:p>
            <a:pPr>
              <a:buFont typeface="Wingdings" panose="05000000000000000000" pitchFamily="2" charset="2"/>
              <a:buChar char="Ø"/>
            </a:pPr>
            <a:r>
              <a:rPr lang="en-IN" dirty="0"/>
              <a:t> GUI using Tkinter</a:t>
            </a:r>
          </a:p>
        </p:txBody>
      </p:sp>
    </p:spTree>
    <p:extLst>
      <p:ext uri="{BB962C8B-B14F-4D97-AF65-F5344CB8AC3E}">
        <p14:creationId xmlns:p14="http://schemas.microsoft.com/office/powerpoint/2010/main" val="82534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019A-E188-4029-9505-50C9C7508A99}"/>
              </a:ext>
            </a:extLst>
          </p:cNvPr>
          <p:cNvSpPr>
            <a:spLocks noGrp="1"/>
          </p:cNvSpPr>
          <p:nvPr>
            <p:ph type="title"/>
          </p:nvPr>
        </p:nvSpPr>
        <p:spPr/>
        <p:txBody>
          <a:bodyPr/>
          <a:lstStyle/>
          <a:p>
            <a:r>
              <a:rPr lang="en-IN" sz="3600" b="1" i="1" dirty="0"/>
              <a:t>Models</a:t>
            </a:r>
          </a:p>
        </p:txBody>
      </p:sp>
      <p:sp>
        <p:nvSpPr>
          <p:cNvPr id="3" name="Content Placeholder 2">
            <a:extLst>
              <a:ext uri="{FF2B5EF4-FFF2-40B4-BE49-F238E27FC236}">
                <a16:creationId xmlns:a16="http://schemas.microsoft.com/office/drawing/2014/main" id="{92ECBFD0-4D7A-428E-B3D5-2E08F1A72534}"/>
              </a:ext>
            </a:extLst>
          </p:cNvPr>
          <p:cNvSpPr>
            <a:spLocks noGrp="1"/>
          </p:cNvSpPr>
          <p:nvPr>
            <p:ph idx="1"/>
          </p:nvPr>
        </p:nvSpPr>
        <p:spPr/>
        <p:txBody>
          <a:bodyPr/>
          <a:lstStyle/>
          <a:p>
            <a:pPr>
              <a:buFont typeface="Wingdings" panose="05000000000000000000" pitchFamily="2" charset="2"/>
              <a:buChar char="Ø"/>
            </a:pPr>
            <a:r>
              <a:rPr lang="en-IN" dirty="0"/>
              <a:t> Logistic Regression</a:t>
            </a:r>
          </a:p>
          <a:p>
            <a:pPr>
              <a:buFont typeface="Wingdings" panose="05000000000000000000" pitchFamily="2" charset="2"/>
              <a:buChar char="Ø"/>
            </a:pPr>
            <a:r>
              <a:rPr lang="en-IN" dirty="0"/>
              <a:t>SVM</a:t>
            </a:r>
          </a:p>
          <a:p>
            <a:pPr>
              <a:buFont typeface="Wingdings" panose="05000000000000000000" pitchFamily="2" charset="2"/>
              <a:buChar char="Ø"/>
            </a:pPr>
            <a:r>
              <a:rPr lang="en-IN" dirty="0"/>
              <a:t>Decision Tree</a:t>
            </a:r>
          </a:p>
          <a:p>
            <a:pPr>
              <a:buFont typeface="Wingdings" panose="05000000000000000000" pitchFamily="2" charset="2"/>
              <a:buChar char="Ø"/>
            </a:pPr>
            <a:r>
              <a:rPr lang="en-IN" dirty="0"/>
              <a:t>Random Forest</a:t>
            </a:r>
          </a:p>
          <a:p>
            <a:pPr>
              <a:buFont typeface="Wingdings" panose="05000000000000000000" pitchFamily="2" charset="2"/>
              <a:buChar char="Ø"/>
            </a:pPr>
            <a:r>
              <a:rPr lang="en-IN" dirty="0"/>
              <a:t>K Nearest Neighbour</a:t>
            </a:r>
          </a:p>
          <a:p>
            <a:pPr>
              <a:buFont typeface="Wingdings" panose="05000000000000000000" pitchFamily="2" charset="2"/>
              <a:buChar char="Ø"/>
            </a:pPr>
            <a:r>
              <a:rPr lang="en-IN" dirty="0"/>
              <a:t>XgBoost</a:t>
            </a:r>
          </a:p>
          <a:p>
            <a:pPr>
              <a:buFont typeface="Wingdings" panose="05000000000000000000" pitchFamily="2" charset="2"/>
              <a:buChar char="Ø"/>
            </a:pPr>
            <a:r>
              <a:rPr lang="en-IN" dirty="0"/>
              <a:t> Randomized Search</a:t>
            </a:r>
          </a:p>
        </p:txBody>
      </p:sp>
    </p:spTree>
    <p:extLst>
      <p:ext uri="{BB962C8B-B14F-4D97-AF65-F5344CB8AC3E}">
        <p14:creationId xmlns:p14="http://schemas.microsoft.com/office/powerpoint/2010/main" val="439218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887A-6154-4960-95DE-9E62B826E3A3}"/>
              </a:ext>
            </a:extLst>
          </p:cNvPr>
          <p:cNvSpPr>
            <a:spLocks noGrp="1"/>
          </p:cNvSpPr>
          <p:nvPr>
            <p:ph type="title"/>
          </p:nvPr>
        </p:nvSpPr>
        <p:spPr/>
        <p:txBody>
          <a:bodyPr/>
          <a:lstStyle/>
          <a:p>
            <a:r>
              <a:rPr lang="en-IN" sz="3600" b="1" i="1" dirty="0"/>
              <a:t>GUI</a:t>
            </a:r>
          </a:p>
        </p:txBody>
      </p:sp>
      <p:sp>
        <p:nvSpPr>
          <p:cNvPr id="3" name="Content Placeholder 2">
            <a:extLst>
              <a:ext uri="{FF2B5EF4-FFF2-40B4-BE49-F238E27FC236}">
                <a16:creationId xmlns:a16="http://schemas.microsoft.com/office/drawing/2014/main" id="{0E93CBB3-C8BF-4E22-A161-F61E70F3AC32}"/>
              </a:ext>
            </a:extLst>
          </p:cNvPr>
          <p:cNvSpPr>
            <a:spLocks noGrp="1"/>
          </p:cNvSpPr>
          <p:nvPr>
            <p:ph idx="1"/>
          </p:nvPr>
        </p:nvSpPr>
        <p:spPr>
          <a:xfrm>
            <a:off x="457200" y="1409700"/>
            <a:ext cx="2667000" cy="3009900"/>
          </a:xfrm>
        </p:spPr>
        <p:txBody>
          <a:bodyPr/>
          <a:lstStyle/>
          <a:p>
            <a:pPr marL="0" indent="0" algn="just">
              <a:buNone/>
            </a:pPr>
            <a:r>
              <a:rPr lang="en-IN" dirty="0"/>
              <a:t>GUI of this Project is prepared by the help of Tkinter.</a:t>
            </a:r>
          </a:p>
          <a:p>
            <a:pPr marL="0" indent="0" algn="just">
              <a:buNone/>
            </a:pPr>
            <a:endParaRPr lang="en-IN" dirty="0"/>
          </a:p>
        </p:txBody>
      </p:sp>
      <p:pic>
        <p:nvPicPr>
          <p:cNvPr id="6" name="Picture 5">
            <a:extLst>
              <a:ext uri="{FF2B5EF4-FFF2-40B4-BE49-F238E27FC236}">
                <a16:creationId xmlns:a16="http://schemas.microsoft.com/office/drawing/2014/main" id="{3A3A6446-EE1B-42E6-A2A9-BF80A6A78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990600"/>
            <a:ext cx="5760131" cy="4648200"/>
          </a:xfrm>
          <a:prstGeom prst="rect">
            <a:avLst/>
          </a:prstGeom>
        </p:spPr>
      </p:pic>
    </p:spTree>
    <p:extLst>
      <p:ext uri="{BB962C8B-B14F-4D97-AF65-F5344CB8AC3E}">
        <p14:creationId xmlns:p14="http://schemas.microsoft.com/office/powerpoint/2010/main" val="4232740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17794</TotalTime>
  <Words>310</Words>
  <Application>Microsoft Office PowerPoint</Application>
  <PresentationFormat>On-screen Show (4:3)</PresentationFormat>
  <Paragraphs>55</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vt:lpstr>
      <vt:lpstr>Office Theme</vt:lpstr>
      <vt:lpstr>PowerPoint Presentation</vt:lpstr>
      <vt:lpstr>PowerPoint Presentation</vt:lpstr>
      <vt:lpstr>Problem Statement</vt:lpstr>
      <vt:lpstr>Introduction</vt:lpstr>
      <vt:lpstr>Overview of Dataset</vt:lpstr>
      <vt:lpstr>Dataset Visualization</vt:lpstr>
      <vt:lpstr>Tools/Methods</vt:lpstr>
      <vt:lpstr>Models</vt:lpstr>
      <vt:lpstr>GUI</vt:lpstr>
      <vt:lpstr>Result</vt:lpstr>
      <vt:lpstr>Future Scope</vt:lpstr>
      <vt:lpstr>Reference</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deep kathuria</cp:lastModifiedBy>
  <cp:revision>1290</cp:revision>
  <dcterms:created xsi:type="dcterms:W3CDTF">2010-04-09T07:36:15Z</dcterms:created>
  <dcterms:modified xsi:type="dcterms:W3CDTF">2021-06-19T05:27:43Z</dcterms:modified>
</cp:coreProperties>
</file>