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5"/>
  </p:notesMasterIdLst>
  <p:sldIdLst>
    <p:sldId id="256" r:id="rId2"/>
    <p:sldId id="264" r:id="rId3"/>
    <p:sldId id="257" r:id="rId4"/>
    <p:sldId id="267" r:id="rId5"/>
    <p:sldId id="259" r:id="rId6"/>
    <p:sldId id="261" r:id="rId7"/>
    <p:sldId id="263" r:id="rId8"/>
    <p:sldId id="266" r:id="rId9"/>
    <p:sldId id="265" r:id="rId10"/>
    <p:sldId id="258" r:id="rId11"/>
    <p:sldId id="268" r:id="rId12"/>
    <p:sldId id="269" r:id="rId13"/>
    <p:sldId id="26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93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78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2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Heart disease diagnosis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20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5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Heart disease diagnosis analysis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54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Heart disease diagnosis analysis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44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Heart disease diagnosis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Heart disease diagnosis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4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oplematters.in/news/talent-acquisition/swiggy-to-cut-1000-jobs-2542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thyayini.pasunuri/viz/SwiggyDataAnalysis_16944513228670/Dashboard1" TargetMode="External"/><Relationship Id="rId2" Type="http://schemas.openxmlformats.org/officeDocument/2006/relationships/hyperlink" Target="https://colab.research.google.com/drive/13-G2ex2aOz4AgggFNSJyaiJLooVW1EjW?usp=sharing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thyayini.pasunuri/viz/Heart_disease_analysis_16935002136370/Dashboard1" TargetMode="External"/><Relationship Id="rId2" Type="http://schemas.openxmlformats.org/officeDocument/2006/relationships/hyperlink" Target="https://colab.research.google.com/drive/11KRGpGjIVEzNR7XACF8yNhTi_H4XGOHW?usp=sharing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9" name="Oval 2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person on a motorcycle carrying a food delivery bag&#10;&#10;Description automatically generated">
            <a:extLst>
              <a:ext uri="{FF2B5EF4-FFF2-40B4-BE49-F238E27FC236}">
                <a16:creationId xmlns:a16="http://schemas.microsoft.com/office/drawing/2014/main" id="{03D00D11-961D-4334-B7D6-A5F8461717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8746" r="11305"/>
          <a:stretch/>
        </p:blipFill>
        <p:spPr>
          <a:xfrm>
            <a:off x="20" y="-1"/>
            <a:ext cx="6089884" cy="6858000"/>
          </a:xfrm>
          <a:prstGeom prst="rect">
            <a:avLst/>
          </a:prstGeom>
        </p:spPr>
      </p:pic>
      <p:pic>
        <p:nvPicPr>
          <p:cNvPr id="192" name="Picture 191" descr="Desk with stethoscope and computer keyboard">
            <a:extLst>
              <a:ext uri="{FF2B5EF4-FFF2-40B4-BE49-F238E27FC236}">
                <a16:creationId xmlns:a16="http://schemas.microsoft.com/office/drawing/2014/main" id="{C69B7C17-9CE2-9FA3-5F4D-F0BD2C98BC5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35000"/>
          </a:blip>
          <a:srcRect l="20363" r="20362" b="-2"/>
          <a:stretch/>
        </p:blipFill>
        <p:spPr>
          <a:xfrm>
            <a:off x="6089904" y="-1"/>
            <a:ext cx="6089904" cy="6858000"/>
          </a:xfrm>
          <a:prstGeom prst="rect">
            <a:avLst/>
          </a:prstGeom>
        </p:spPr>
      </p:pic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46111" y="452718"/>
            <a:ext cx="10616249" cy="404308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5400"/>
            </a:pPr>
            <a:r>
              <a:rPr lang="en-US" sz="5400" b="1" u="sng" dirty="0"/>
              <a:t>10. Heart Disease Diagnostic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b="1" u="sng" dirty="0"/>
              <a:t>15. </a:t>
            </a:r>
            <a:r>
              <a:rPr lang="en-US" sz="5400" b="1" u="sng" dirty="0" err="1"/>
              <a:t>Analysing</a:t>
            </a:r>
            <a:r>
              <a:rPr lang="en-US" sz="5400" b="1" u="sng" dirty="0"/>
              <a:t> </a:t>
            </a:r>
            <a:r>
              <a:rPr lang="en-US" sz="5400" b="1" u="sng" dirty="0" err="1"/>
              <a:t>Swiggy</a:t>
            </a:r>
            <a:r>
              <a:rPr lang="en-US" sz="5400" b="1" u="sng" dirty="0"/>
              <a:t>- Bengaluru Outlet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E0657-F285-32E9-0B9F-8E0C7EB239F5}"/>
              </a:ext>
            </a:extLst>
          </p:cNvPr>
          <p:cNvSpPr txBox="1"/>
          <p:nvPr/>
        </p:nvSpPr>
        <p:spPr>
          <a:xfrm>
            <a:off x="7976552" y="5796480"/>
            <a:ext cx="8946541" cy="83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- P. Kathyayini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Internship Id: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CRIN2302045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B0E229-2FE4-40B8-BBF8-D575C4B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Details of Data</a:t>
            </a:r>
            <a:endParaRPr dirty="0">
              <a:latin typeface="+mj-lt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A4A3-1812-BC1F-277B-42C3F1BDA401}"/>
              </a:ext>
            </a:extLst>
          </p:cNvPr>
          <p:cNvSpPr txBox="1"/>
          <p:nvPr/>
        </p:nvSpPr>
        <p:spPr>
          <a:xfrm>
            <a:off x="1167492" y="2210710"/>
            <a:ext cx="9779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Shop Name – Name of the restaurant/hotel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Cuisine – Name of the </a:t>
            </a:r>
            <a:r>
              <a:rPr lang="en-IN" sz="2400" dirty="0" err="1"/>
              <a:t>cuisione</a:t>
            </a:r>
            <a:r>
              <a:rPr lang="en-IN" sz="2400" dirty="0"/>
              <a:t> available in that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Location – Address of the shop/restaurant/hotel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Cost_for_two</a:t>
            </a:r>
            <a:r>
              <a:rPr lang="en-IN" sz="2400" dirty="0"/>
              <a:t> – Average cost to be paid by the customers eating food from that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Rating – Rating of the hotel/restaurant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7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Tableau Dashboard</a:t>
            </a:r>
            <a:endParaRPr dirty="0">
              <a:latin typeface="+mj-lt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75-74EF-6958-E9D6-BF9D0B0D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1" t="8445" r="-1" b="11999"/>
          <a:stretch/>
        </p:blipFill>
        <p:spPr>
          <a:xfrm>
            <a:off x="1706880" y="1350984"/>
            <a:ext cx="9001760" cy="46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371-C197-6590-C9BA-F97FB2A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+mj-lt"/>
              </a:rPr>
              <a:t>Links to Python code and Tableau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4CB8-7D61-739B-018B-D3042E276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4DFBA-43BE-E258-D417-95E3FFE169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67492" y="2528203"/>
            <a:ext cx="9779183" cy="2828613"/>
          </a:xfrm>
        </p:spPr>
        <p:txBody>
          <a:bodyPr/>
          <a:lstStyle/>
          <a:p>
            <a:pPr marL="685800" indent="-457200">
              <a:buClr>
                <a:schemeClr val="tx1"/>
              </a:buClr>
              <a:buAutoNum type="arabicParenR"/>
            </a:pPr>
            <a:r>
              <a:rPr lang="en-IN" sz="2400" dirty="0">
                <a:latin typeface="+mn-lt"/>
              </a:rPr>
              <a:t>Python Code</a:t>
            </a:r>
          </a:p>
          <a:p>
            <a:pPr marL="228600" indent="0">
              <a:buClr>
                <a:schemeClr val="tx1"/>
              </a:buClr>
            </a:pPr>
            <a:r>
              <a:rPr lang="en-IN" u="sng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https://colab.research.google.com/drive/13-G2ex2aOz4AgggFNSJyaiJLooVW1EjW?usp=sharing </a:t>
            </a:r>
            <a:endParaRPr lang="en-IN" u="sng" dirty="0">
              <a:solidFill>
                <a:srgbClr val="FFFF00"/>
              </a:solidFill>
              <a:latin typeface="+mn-lt"/>
            </a:endParaRP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latin typeface="+mn-lt"/>
              </a:rPr>
              <a:t>2) Tableau Dashboard- </a:t>
            </a:r>
          </a:p>
          <a:p>
            <a:pPr marL="228600" indent="0">
              <a:buClr>
                <a:schemeClr val="tx1"/>
              </a:buClr>
            </a:pPr>
            <a:r>
              <a:rPr lang="en-US" sz="2000" dirty="0" err="1">
                <a:solidFill>
                  <a:srgbClr val="FFFF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Swiggy</a:t>
            </a:r>
            <a:r>
              <a:rPr lang="en-US" sz="2000" dirty="0">
                <a:solidFill>
                  <a:srgbClr val="FFFF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Analysis | Tableau Public</a:t>
            </a:r>
            <a:endParaRPr lang="en-IN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57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64C8-FA9C-7E58-98AE-A324331B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138" y="1722120"/>
            <a:ext cx="3543464" cy="306650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EBEBEB"/>
                </a:solidFill>
              </a:rPr>
              <a:t>1. Heart Disease Diagnostic Analysis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C836AE2E-ACE6-34B2-6CAB-526E6453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0" r="11540" b="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3651-5142-4483-8C03-2A739DF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1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5003270" y="295729"/>
            <a:ext cx="4767471" cy="1641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200" b="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963941" y="1063416"/>
            <a:ext cx="6913427" cy="20254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 marL="0" lv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Currently, heart disease remains a global health challenge</a:t>
            </a:r>
          </a:p>
          <a:p>
            <a:pPr marL="0" lv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Diagnosis often relies on traditional methods, including subjective assessments and limited data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636915" y="6355080"/>
            <a:ext cx="3422033" cy="304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Heart disease diagnosis analysis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algn="ctr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0854F5AA-5223-6EEB-015E-31BE5F50F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8" r="2598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AF4FE-6239-F703-EB49-DAD7956CD27B}"/>
              </a:ext>
            </a:extLst>
          </p:cNvPr>
          <p:cNvSpPr txBox="1"/>
          <p:nvPr/>
        </p:nvSpPr>
        <p:spPr>
          <a:xfrm>
            <a:off x="5003270" y="3201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Challenges: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9D267-796C-6570-C20F-9653D61F170A}"/>
              </a:ext>
            </a:extLst>
          </p:cNvPr>
          <p:cNvSpPr txBox="1"/>
          <p:nvPr/>
        </p:nvSpPr>
        <p:spPr>
          <a:xfrm>
            <a:off x="5003270" y="3577957"/>
            <a:ext cx="609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Limited diagnostic accuracy</a:t>
            </a:r>
          </a:p>
          <a:p>
            <a:pPr marL="342900" indent="-342900">
              <a:buAutoNum type="arabicParenR"/>
            </a:pPr>
            <a:r>
              <a:rPr lang="en-IN" dirty="0"/>
              <a:t>Potential for misdiagnosis and delayed treatment</a:t>
            </a:r>
          </a:p>
          <a:p>
            <a:pPr marL="342900" indent="-342900">
              <a:buAutoNum type="arabicParenR"/>
            </a:pPr>
            <a:r>
              <a:rPr lang="en-IN" dirty="0"/>
              <a:t>Lack of comprehensive data analysis in real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D9E08-16CA-9521-FE61-868D3CAD7634}"/>
              </a:ext>
            </a:extLst>
          </p:cNvPr>
          <p:cNvSpPr txBox="1"/>
          <p:nvPr/>
        </p:nvSpPr>
        <p:spPr>
          <a:xfrm>
            <a:off x="5003270" y="4607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Opportunity: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74C7C-61B8-7DA6-5647-3E077284CCD6}"/>
              </a:ext>
            </a:extLst>
          </p:cNvPr>
          <p:cNvSpPr txBox="1"/>
          <p:nvPr/>
        </p:nvSpPr>
        <p:spPr>
          <a:xfrm>
            <a:off x="5003270" y="5082716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Leveraging advanced technologies to enhance heart disease diagnosis</a:t>
            </a:r>
          </a:p>
          <a:p>
            <a:pPr marL="342900" indent="-342900">
              <a:buAutoNum type="arabicParenR"/>
            </a:pPr>
            <a:r>
              <a:rPr lang="en-IN" dirty="0"/>
              <a:t>Data analytics, machine learning, and visualisation as game-changers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Details of Data</a:t>
            </a:r>
            <a:endParaRPr dirty="0">
              <a:latin typeface="+mj-lt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A4A3-1812-BC1F-277B-42C3F1BDA401}"/>
              </a:ext>
            </a:extLst>
          </p:cNvPr>
          <p:cNvSpPr txBox="1"/>
          <p:nvPr/>
        </p:nvSpPr>
        <p:spPr>
          <a:xfrm>
            <a:off x="1167492" y="2007894"/>
            <a:ext cx="103722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Chest pain type (4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Resting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Serum </a:t>
            </a:r>
            <a:r>
              <a:rPr lang="en-IN" dirty="0" err="1"/>
              <a:t>cholestoral</a:t>
            </a:r>
            <a:r>
              <a:rPr lang="en-IN" dirty="0"/>
              <a:t> in mg/dl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Fasting blood sugar &gt; 120 mg/dl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Resting electrocardiographic results (values 0,1,2)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heart rate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Exercise induced angina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Oldpeak</a:t>
            </a:r>
            <a:r>
              <a:rPr lang="en-IN" dirty="0"/>
              <a:t> = ST depression induced by exercise relative to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slope of the peak exercise ST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major vessels (0-3) </a:t>
            </a:r>
            <a:r>
              <a:rPr lang="en-IN" dirty="0" err="1"/>
              <a:t>colored</a:t>
            </a:r>
            <a:r>
              <a:rPr lang="en-IN" dirty="0"/>
              <a:t> by </a:t>
            </a:r>
            <a:r>
              <a:rPr lang="en-IN" dirty="0" err="1"/>
              <a:t>flourosopy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Thal</a:t>
            </a:r>
            <a:r>
              <a:rPr lang="en-IN" dirty="0"/>
              <a:t>: 0 = normal; 1 = fixed defect; 2 = reversable defect</a:t>
            </a:r>
          </a:p>
        </p:txBody>
      </p:sp>
    </p:spTree>
    <p:extLst>
      <p:ext uri="{BB962C8B-B14F-4D97-AF65-F5344CB8AC3E}">
        <p14:creationId xmlns:p14="http://schemas.microsoft.com/office/powerpoint/2010/main" val="8886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Main KPIs</a:t>
            </a:r>
            <a:endParaRPr dirty="0">
              <a:latin typeface="+mj-lt"/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757064" y="1851758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Age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Sex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Chest pain type (4 values)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 err="1">
                <a:latin typeface="+mn-lt"/>
              </a:rPr>
              <a:t>Thal</a:t>
            </a:r>
            <a:r>
              <a:rPr lang="en-IN" b="0" dirty="0">
                <a:latin typeface="+mn-lt"/>
              </a:rPr>
              <a:t>: 0 = normal; 1 = fixed defect; 2 = reversable defect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dirty="0">
                <a:latin typeface="+mn-lt"/>
              </a:rPr>
              <a:t>Target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7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+mj-lt"/>
              </a:rPr>
              <a:t>Tableau Dashboard</a:t>
            </a:r>
            <a:endParaRPr dirty="0">
              <a:latin typeface="+mj-lt"/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E8196-CF3C-4576-A3AE-8FC825298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2" t="10609" r="1878" b="11254"/>
          <a:stretch/>
        </p:blipFill>
        <p:spPr>
          <a:xfrm>
            <a:off x="1752600" y="1383799"/>
            <a:ext cx="8459293" cy="4417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371-C197-6590-C9BA-F97FB2A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+mj-lt"/>
              </a:rPr>
              <a:t>Links to Python code and Tableau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4CB8-7D61-739B-018B-D3042E276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4DFBA-43BE-E258-D417-95E3FFE169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67492" y="2528203"/>
            <a:ext cx="9779183" cy="2828613"/>
          </a:xfrm>
        </p:spPr>
        <p:txBody>
          <a:bodyPr/>
          <a:lstStyle/>
          <a:p>
            <a:pPr marL="685800" indent="-457200">
              <a:buClr>
                <a:schemeClr val="tx1"/>
              </a:buClr>
              <a:buAutoNum type="arabicParenR"/>
            </a:pPr>
            <a:r>
              <a:rPr lang="en-IN" sz="2400" dirty="0">
                <a:latin typeface="+mn-lt"/>
              </a:rPr>
              <a:t>Python Code</a:t>
            </a: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https://colab.research.google.com/drive/11KRGpGjIVEzNR7XACF8yNhTi_H4XGOHW?usp=sharing</a:t>
            </a:r>
            <a:endParaRPr lang="en-IN" sz="2400" dirty="0">
              <a:solidFill>
                <a:srgbClr val="FFFF00"/>
              </a:solidFill>
              <a:latin typeface="+mn-lt"/>
            </a:endParaRPr>
          </a:p>
          <a:p>
            <a:pPr marL="228600" indent="0">
              <a:buClr>
                <a:schemeClr val="tx1"/>
              </a:buClr>
            </a:pPr>
            <a:r>
              <a:rPr lang="en-IN" sz="2400" dirty="0">
                <a:latin typeface="+mn-lt"/>
              </a:rPr>
              <a:t>2) Tableau Dashboard- </a:t>
            </a:r>
          </a:p>
          <a:p>
            <a:pPr marL="228600" indent="0">
              <a:buClr>
                <a:schemeClr val="tx1"/>
              </a:buClr>
            </a:pPr>
            <a:r>
              <a:rPr lang="en-IN" sz="2400" dirty="0" err="1">
                <a:solidFill>
                  <a:srgbClr val="FFFF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Heart_disease_analysis</a:t>
            </a:r>
            <a:r>
              <a:rPr lang="en-IN" sz="2400" dirty="0">
                <a:solidFill>
                  <a:srgbClr val="FFFF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Tableau Public</a:t>
            </a:r>
            <a:endParaRPr lang="en-IN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19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64C8-FA9C-7E58-98AE-A324331B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194" y="1502474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 dirty="0">
                <a:solidFill>
                  <a:srgbClr val="EBEBEB"/>
                </a:solidFill>
              </a:rPr>
              <a:t>2. Analysing </a:t>
            </a:r>
            <a:r>
              <a:rPr lang="en-IN" sz="4200" dirty="0" err="1">
                <a:solidFill>
                  <a:srgbClr val="EBEBEB"/>
                </a:solidFill>
              </a:rPr>
              <a:t>Swiggy</a:t>
            </a:r>
            <a:r>
              <a:rPr lang="en-IN" sz="4200" dirty="0">
                <a:solidFill>
                  <a:srgbClr val="EBEBEB"/>
                </a:solidFill>
              </a:rPr>
              <a:t> Bangalore Outlet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3651-5142-4483-8C03-2A739DFF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Graphic 17" descr="Kiosk">
            <a:extLst>
              <a:ext uri="{FF2B5EF4-FFF2-40B4-BE49-F238E27FC236}">
                <a16:creationId xmlns:a16="http://schemas.microsoft.com/office/drawing/2014/main" id="{9992F433-371B-CF9E-5A39-423FB23A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807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5003270" y="295729"/>
            <a:ext cx="4767471" cy="1641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200" b="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785201" y="1174087"/>
            <a:ext cx="6913427" cy="538818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Objective: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Extract actionable insights from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data to enhance business operations and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Background: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is a leading food delivery platform, and analyzing its data can provide valuable information for optimizing various aspects of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Scope: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This data science project aims to explore customer behavior, delivery patterns, and restaurant performance to make data-driven decisions.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Key Components:</a:t>
            </a:r>
            <a:endParaRPr lang="en-US" sz="6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Data Collection: Gathering data from </a:t>
            </a:r>
            <a:r>
              <a:rPr lang="en-US" sz="6400" b="0" i="0" dirty="0" err="1">
                <a:solidFill>
                  <a:schemeClr val="tx1"/>
                </a:solidFill>
                <a:effectLst/>
                <a:latin typeface="+mn-lt"/>
              </a:rPr>
              <a:t>Swiggy's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 platform and partners.</a:t>
            </a:r>
          </a:p>
          <a:p>
            <a:pPr marL="742950" lvl="1" indent="-285750" algn="l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Data Analysis: Exploratory Data Analysis (EDA) to uncover trends and patterns.</a:t>
            </a:r>
          </a:p>
          <a:p>
            <a:pPr marL="457200" lvl="1" indent="0" algn="l">
              <a:lnSpc>
                <a:spcPct val="120000"/>
              </a:lnSpc>
              <a:buClr>
                <a:schemeClr val="tx1"/>
              </a:buClr>
            </a:pPr>
            <a:endParaRPr lang="en-US" sz="6400" dirty="0">
              <a:solidFill>
                <a:schemeClr val="tx1"/>
              </a:solidFill>
              <a:latin typeface="+mn-lt"/>
            </a:endParaRPr>
          </a:p>
          <a:p>
            <a:pPr marL="457200" lvl="1" indent="0" algn="l">
              <a:lnSpc>
                <a:spcPct val="120000"/>
              </a:lnSpc>
              <a:buClr>
                <a:schemeClr val="tx1"/>
              </a:buClr>
            </a:pPr>
            <a:r>
              <a:rPr lang="en-US" sz="6400" b="1" i="0" dirty="0">
                <a:solidFill>
                  <a:schemeClr val="tx1"/>
                </a:solidFill>
                <a:effectLst/>
                <a:latin typeface="+mn-lt"/>
              </a:rPr>
              <a:t>Business Impact: 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+mn-lt"/>
              </a:rPr>
              <a:t>Leveraging insights to enhance customer experience, streamline operations, and improve profitability.</a:t>
            </a:r>
          </a:p>
          <a:p>
            <a:br>
              <a:rPr lang="en-US" dirty="0"/>
            </a:b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636915" y="6355080"/>
            <a:ext cx="3422033" cy="3048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Heart disease diagnosis analysis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algn="ctr" defTabSz="91440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0854F5AA-5223-6EEB-015E-31BE5F50F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8" r="2598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494</Words>
  <Application>Microsoft Office PowerPoint</Application>
  <PresentationFormat>Widescreen</PresentationFormat>
  <Paragraphs>88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Calibri</vt:lpstr>
      <vt:lpstr>Wingdings 3</vt:lpstr>
      <vt:lpstr>Ion</vt:lpstr>
      <vt:lpstr>10. Heart Disease Diagnostic Analysis  15. Analysing Swiggy- Bengaluru Outlet</vt:lpstr>
      <vt:lpstr>1. Heart Disease Diagnostic Analysis</vt:lpstr>
      <vt:lpstr>Introduction</vt:lpstr>
      <vt:lpstr>Details of Data</vt:lpstr>
      <vt:lpstr>Main KPIs</vt:lpstr>
      <vt:lpstr>Tableau Dashboard</vt:lpstr>
      <vt:lpstr>Links to Python code and Tableau Dashboard</vt:lpstr>
      <vt:lpstr>2. Analysing Swiggy Bangalore Outlet</vt:lpstr>
      <vt:lpstr>Introduction</vt:lpstr>
      <vt:lpstr>Details of Data</vt:lpstr>
      <vt:lpstr>Tableau Dashboard</vt:lpstr>
      <vt:lpstr>Links to Python code and 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 </dc:title>
  <dc:creator>NAVEEN SRINIVASAN</dc:creator>
  <cp:lastModifiedBy>KATHYAYINI PASUNURI</cp:lastModifiedBy>
  <cp:revision>2</cp:revision>
  <cp:lastPrinted>2023-09-11T17:10:41Z</cp:lastPrinted>
  <dcterms:created xsi:type="dcterms:W3CDTF">2022-12-29T06:36:15Z</dcterms:created>
  <dcterms:modified xsi:type="dcterms:W3CDTF">2023-09-11T17:11:19Z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